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7" r:id="rId2"/>
    <p:sldId id="259" r:id="rId3"/>
    <p:sldId id="279" r:id="rId4"/>
    <p:sldId id="260" r:id="rId5"/>
    <p:sldId id="270" r:id="rId6"/>
    <p:sldId id="271" r:id="rId7"/>
    <p:sldId id="273" r:id="rId8"/>
    <p:sldId id="272" r:id="rId9"/>
    <p:sldId id="269" r:id="rId10"/>
    <p:sldId id="274" r:id="rId11"/>
    <p:sldId id="256" r:id="rId12"/>
    <p:sldId id="275" r:id="rId13"/>
    <p:sldId id="262" r:id="rId14"/>
    <p:sldId id="266" r:id="rId15"/>
    <p:sldId id="276" r:id="rId16"/>
    <p:sldId id="2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A53D"/>
    <a:srgbClr val="D7EC0E"/>
    <a:srgbClr val="E4F505"/>
    <a:srgbClr val="CCFF33"/>
    <a:srgbClr val="E8E8E8"/>
    <a:srgbClr val="E2E2E2"/>
    <a:srgbClr val="8BBD0D"/>
    <a:srgbClr val="99D00E"/>
    <a:srgbClr val="D1E7C3"/>
    <a:srgbClr val="4971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60" autoAdjust="0"/>
  </p:normalViewPr>
  <p:slideViewPr>
    <p:cSldViewPr snapToGrid="0">
      <p:cViewPr varScale="1">
        <p:scale>
          <a:sx n="104" d="100"/>
          <a:sy n="104"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1" Type="http://schemas.openxmlformats.org/officeDocument/2006/relationships/image" Target="../media/image23.jpg"/></Relationships>
</file>

<file path=ppt/diagrams/_rels/data2.xml.rels><?xml version="1.0" encoding="UTF-8" standalone="yes"?>
<Relationships xmlns="http://schemas.openxmlformats.org/package/2006/relationships"><Relationship Id="rId1" Type="http://schemas.openxmlformats.org/officeDocument/2006/relationships/image" Target="../media/image23.jpg"/></Relationships>
</file>

<file path=ppt/diagrams/_rels/data3.xml.rels><?xml version="1.0" encoding="UTF-8" standalone="yes"?>
<Relationships xmlns="http://schemas.openxmlformats.org/package/2006/relationships"><Relationship Id="rId1" Type="http://schemas.openxmlformats.org/officeDocument/2006/relationships/image" Target="../media/image23.jpg"/></Relationships>
</file>

<file path=ppt/diagrams/_rels/data4.xml.rels><?xml version="1.0" encoding="UTF-8" standalone="yes"?>
<Relationships xmlns="http://schemas.openxmlformats.org/package/2006/relationships"><Relationship Id="rId1" Type="http://schemas.openxmlformats.org/officeDocument/2006/relationships/image" Target="../media/image23.jpg"/></Relationships>
</file>

<file path=ppt/diagrams/_rels/drawing1.xml.rels><?xml version="1.0" encoding="UTF-8" standalone="yes"?>
<Relationships xmlns="http://schemas.openxmlformats.org/package/2006/relationships"><Relationship Id="rId1" Type="http://schemas.openxmlformats.org/officeDocument/2006/relationships/image" Target="../media/image23.jpg"/></Relationships>
</file>

<file path=ppt/diagrams/_rels/drawing2.xml.rels><?xml version="1.0" encoding="UTF-8" standalone="yes"?>
<Relationships xmlns="http://schemas.openxmlformats.org/package/2006/relationships"><Relationship Id="rId1" Type="http://schemas.openxmlformats.org/officeDocument/2006/relationships/image" Target="../media/image23.jpg"/></Relationships>
</file>

<file path=ppt/diagrams/_rels/drawing3.xml.rels><?xml version="1.0" encoding="UTF-8" standalone="yes"?>
<Relationships xmlns="http://schemas.openxmlformats.org/package/2006/relationships"><Relationship Id="rId1" Type="http://schemas.openxmlformats.org/officeDocument/2006/relationships/image" Target="../media/image23.jpg"/></Relationships>
</file>

<file path=ppt/diagrams/_rels/drawing4.xml.rels><?xml version="1.0" encoding="UTF-8" standalone="yes"?>
<Relationships xmlns="http://schemas.openxmlformats.org/package/2006/relationships"><Relationship Id="rId1" Type="http://schemas.openxmlformats.org/officeDocument/2006/relationships/image" Target="../media/image23.jp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EBCFA8-007D-4E1D-8149-3265CCF0684D}" type="doc">
      <dgm:prSet loTypeId="urn:microsoft.com/office/officeart/2005/8/layout/radial2" loCatId="relationship" qsTypeId="urn:microsoft.com/office/officeart/2005/8/quickstyle/simple1" qsCatId="simple" csTypeId="urn:microsoft.com/office/officeart/2005/8/colors/accent6_2" csCatId="accent6" phldr="1"/>
      <dgm:spPr/>
      <dgm:t>
        <a:bodyPr/>
        <a:lstStyle/>
        <a:p>
          <a:endParaRPr lang="en-US"/>
        </a:p>
      </dgm:t>
    </dgm:pt>
    <dgm:pt modelId="{0D2EAB3A-7A0B-4B5C-8AEE-C73A7561A31B}">
      <dgm:prSet phldrT="[Text]" custT="1"/>
      <dgm:spPr>
        <a:solidFill>
          <a:schemeClr val="accent6">
            <a:lumMod val="60000"/>
            <a:lumOff val="40000"/>
          </a:schemeClr>
        </a:solidFill>
      </dgm:spPr>
      <dgm:t>
        <a:bodyPr wrap="square" lIns="0" tIns="0" rIns="0" bIns="0"/>
        <a:lstStyle/>
        <a:p>
          <a:pPr marL="0" algn="ctr" defTabSz="914400" rtl="0" eaLnBrk="1" latinLnBrk="0" hangingPunct="1"/>
          <a:r>
            <a:rPr lang="en-US" sz="1500" b="1" kern="1200" dirty="0">
              <a:solidFill>
                <a:schemeClr val="bg1"/>
              </a:solidFill>
              <a:latin typeface="+mn-lt"/>
              <a:ea typeface="+mn-ea"/>
              <a:cs typeface="+mn-cs"/>
            </a:rPr>
            <a:t>Methodological </a:t>
          </a:r>
          <a:r>
            <a:rPr lang="en-US" sz="1600" b="1" kern="1200" dirty="0">
              <a:solidFill>
                <a:schemeClr val="bg1"/>
              </a:solidFill>
              <a:latin typeface="+mn-lt"/>
              <a:ea typeface="+mn-ea"/>
              <a:cs typeface="+mn-cs"/>
            </a:rPr>
            <a:t>framework and business vision</a:t>
          </a:r>
        </a:p>
      </dgm:t>
    </dgm:pt>
    <dgm:pt modelId="{EFDBBC98-04C4-4CB6-BA33-BEB32D7A75F6}" type="parTrans" cxnId="{84EA274F-AD8A-400E-8B82-A6DB2B3D7B15}">
      <dgm:prSet/>
      <dgm:spPr/>
      <dgm:t>
        <a:bodyPr/>
        <a:lstStyle/>
        <a:p>
          <a:endParaRPr lang="en-US" sz="100"/>
        </a:p>
      </dgm:t>
    </dgm:pt>
    <dgm:pt modelId="{377A958B-A91B-49FA-9B7C-8D500E1FED04}" type="sibTrans" cxnId="{84EA274F-AD8A-400E-8B82-A6DB2B3D7B15}">
      <dgm:prSet/>
      <dgm:spPr/>
      <dgm:t>
        <a:bodyPr/>
        <a:lstStyle/>
        <a:p>
          <a:endParaRPr lang="en-US" sz="100"/>
        </a:p>
      </dgm:t>
    </dgm:pt>
    <dgm:pt modelId="{9DBEBEBA-2DA7-45A1-9755-DC61B2BC561D}">
      <dgm:prSet phldrT="[Text]" custT="1"/>
      <dgm:spPr>
        <a:solidFill>
          <a:schemeClr val="bg1">
            <a:lumMod val="75000"/>
          </a:schemeClr>
        </a:solidFill>
      </dgm:spPr>
      <dgm:t>
        <a:bodyPr wrap="square" lIns="0" tIns="0" rIns="0" bIns="0"/>
        <a:lstStyle/>
        <a:p>
          <a:r>
            <a:rPr lang="en-US" sz="1650" b="1" i="0" dirty="0"/>
            <a:t>Adaptable and adaptive skin technologies</a:t>
          </a:r>
          <a:endParaRPr lang="en-US" sz="1650" b="1" dirty="0"/>
        </a:p>
      </dgm:t>
    </dgm:pt>
    <dgm:pt modelId="{31D2FFD7-36A8-4B5A-BDC0-08D3D8D6DA99}" type="parTrans" cxnId="{2778F25D-9E05-4EFF-89AE-C46D728146CF}">
      <dgm:prSet/>
      <dgm:spPr/>
      <dgm:t>
        <a:bodyPr/>
        <a:lstStyle/>
        <a:p>
          <a:endParaRPr lang="en-US" sz="100"/>
        </a:p>
      </dgm:t>
    </dgm:pt>
    <dgm:pt modelId="{FF0291E6-2B91-4806-BA32-B80FE78085BE}" type="sibTrans" cxnId="{2778F25D-9E05-4EFF-89AE-C46D728146CF}">
      <dgm:prSet/>
      <dgm:spPr/>
      <dgm:t>
        <a:bodyPr/>
        <a:lstStyle/>
        <a:p>
          <a:endParaRPr lang="en-US" sz="100"/>
        </a:p>
      </dgm:t>
    </dgm:pt>
    <dgm:pt modelId="{9E9B4193-97C1-4B00-8825-60D9C365E5C2}">
      <dgm:prSet phldrT="[Text]" custT="1"/>
      <dgm:spPr/>
      <dgm:t>
        <a:bodyPr/>
        <a:lstStyle/>
        <a:p>
          <a:endParaRPr lang="en-US" sz="100" dirty="0"/>
        </a:p>
      </dgm:t>
    </dgm:pt>
    <dgm:pt modelId="{24484F01-A6AF-4D0B-9EE0-0A54E1068FF1}" type="parTrans" cxnId="{0F385D7C-5DC1-4EDE-9E25-EC26D655023D}">
      <dgm:prSet/>
      <dgm:spPr/>
      <dgm:t>
        <a:bodyPr/>
        <a:lstStyle/>
        <a:p>
          <a:endParaRPr lang="en-US" sz="100"/>
        </a:p>
      </dgm:t>
    </dgm:pt>
    <dgm:pt modelId="{2AEA4C75-514B-4B7E-B84F-6073F911C76E}" type="sibTrans" cxnId="{0F385D7C-5DC1-4EDE-9E25-EC26D655023D}">
      <dgm:prSet/>
      <dgm:spPr/>
      <dgm:t>
        <a:bodyPr/>
        <a:lstStyle/>
        <a:p>
          <a:endParaRPr lang="en-US" sz="100"/>
        </a:p>
      </dgm:t>
    </dgm:pt>
    <dgm:pt modelId="{52CBBDC0-08E4-4EEB-8706-C7CFC49EED32}">
      <dgm:prSet phldrT="[Text]" custT="1"/>
      <dgm:spPr>
        <a:solidFill>
          <a:schemeClr val="bg1">
            <a:lumMod val="75000"/>
          </a:schemeClr>
        </a:solidFill>
      </dgm:spPr>
      <dgm:t>
        <a:bodyPr wrap="square" lIns="0" tIns="0" rIns="0" bIns="0"/>
        <a:lstStyle/>
        <a:p>
          <a:pPr marL="0" algn="ctr" defTabSz="914400" rtl="0" eaLnBrk="1" latinLnBrk="0" hangingPunct="1"/>
          <a:r>
            <a:rPr lang="en-US" sz="1650" b="1" kern="1200" dirty="0">
              <a:solidFill>
                <a:schemeClr val="bg1"/>
              </a:solidFill>
              <a:latin typeface="+mn-lt"/>
              <a:ea typeface="+mn-ea"/>
              <a:cs typeface="+mn-cs"/>
            </a:rPr>
            <a:t>Building and district energy LAN</a:t>
          </a:r>
        </a:p>
      </dgm:t>
    </dgm:pt>
    <dgm:pt modelId="{EB95DAC9-B092-43B1-9B8C-227A7151F684}" type="parTrans" cxnId="{4B292B5D-9239-44BB-BAF7-3E02CAEBE31B}">
      <dgm:prSet/>
      <dgm:spPr/>
      <dgm:t>
        <a:bodyPr/>
        <a:lstStyle/>
        <a:p>
          <a:endParaRPr lang="en-US" sz="100"/>
        </a:p>
      </dgm:t>
    </dgm:pt>
    <dgm:pt modelId="{E886C74C-5B97-4BDA-BF8F-5DF3735B461F}" type="sibTrans" cxnId="{4B292B5D-9239-44BB-BAF7-3E02CAEBE31B}">
      <dgm:prSet/>
      <dgm:spPr/>
      <dgm:t>
        <a:bodyPr/>
        <a:lstStyle/>
        <a:p>
          <a:endParaRPr lang="en-US" sz="100"/>
        </a:p>
      </dgm:t>
    </dgm:pt>
    <dgm:pt modelId="{444DB5A7-8DA4-45A9-A1EA-E70BE7F31F5B}">
      <dgm:prSet phldrT="[Text]" custT="1"/>
      <dgm:spPr/>
      <dgm:t>
        <a:bodyPr/>
        <a:lstStyle/>
        <a:p>
          <a:endParaRPr lang="en-US" sz="100" dirty="0"/>
        </a:p>
      </dgm:t>
    </dgm:pt>
    <dgm:pt modelId="{BC771E52-0E79-4BB1-A521-7EF375592BAF}" type="parTrans" cxnId="{43E99763-15C7-40F5-A3CD-C97D57AB0880}">
      <dgm:prSet/>
      <dgm:spPr/>
      <dgm:t>
        <a:bodyPr/>
        <a:lstStyle/>
        <a:p>
          <a:endParaRPr lang="en-US" sz="100"/>
        </a:p>
      </dgm:t>
    </dgm:pt>
    <dgm:pt modelId="{FCAAEE36-CCF7-4343-9867-0381DC8A8DE0}" type="sibTrans" cxnId="{43E99763-15C7-40F5-A3CD-C97D57AB0880}">
      <dgm:prSet/>
      <dgm:spPr/>
      <dgm:t>
        <a:bodyPr/>
        <a:lstStyle/>
        <a:p>
          <a:endParaRPr lang="en-US" sz="100"/>
        </a:p>
      </dgm:t>
    </dgm:pt>
    <dgm:pt modelId="{562B63FE-F0C6-41DF-ACEA-8F0B8DDD330C}" type="pres">
      <dgm:prSet presAssocID="{E6EBCFA8-007D-4E1D-8149-3265CCF0684D}" presName="composite" presStyleCnt="0">
        <dgm:presLayoutVars>
          <dgm:chMax val="5"/>
          <dgm:dir/>
          <dgm:animLvl val="ctr"/>
          <dgm:resizeHandles val="exact"/>
        </dgm:presLayoutVars>
      </dgm:prSet>
      <dgm:spPr/>
    </dgm:pt>
    <dgm:pt modelId="{E34C644F-5B80-4B0D-BEF8-B9E6F48619CE}" type="pres">
      <dgm:prSet presAssocID="{E6EBCFA8-007D-4E1D-8149-3265CCF0684D}" presName="cycle" presStyleCnt="0"/>
      <dgm:spPr/>
    </dgm:pt>
    <dgm:pt modelId="{41133B90-7E9A-4E2A-B967-5784B481EA24}" type="pres">
      <dgm:prSet presAssocID="{E6EBCFA8-007D-4E1D-8149-3265CCF0684D}" presName="centerShape" presStyleCnt="0"/>
      <dgm:spPr/>
    </dgm:pt>
    <dgm:pt modelId="{0D747E6E-DFA8-4DFE-AE1A-900F23858106}" type="pres">
      <dgm:prSet presAssocID="{E6EBCFA8-007D-4E1D-8149-3265CCF0684D}" presName="connSite" presStyleLbl="node1" presStyleIdx="0" presStyleCnt="4"/>
      <dgm:spPr/>
    </dgm:pt>
    <dgm:pt modelId="{0970B23F-0B6F-40AF-9DDC-574CB8BFAAAF}" type="pres">
      <dgm:prSet presAssocID="{E6EBCFA8-007D-4E1D-8149-3265CCF0684D}" presName="visible" presStyleLbl="node1" presStyleIdx="0" presStyleCnt="4" custScaleX="102974" custScaleY="105625"/>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2171" t="24781" r="12171" b="24781"/>
          </a:stretch>
        </a:blipFill>
      </dgm:spPr>
    </dgm:pt>
    <dgm:pt modelId="{8AF64DBF-CC7D-45D4-B3C5-17C097BC72FB}" type="pres">
      <dgm:prSet presAssocID="{EFDBBC98-04C4-4CB6-BA33-BEB32D7A75F6}" presName="Name25" presStyleLbl="parChTrans1D1" presStyleIdx="0" presStyleCnt="3"/>
      <dgm:spPr/>
    </dgm:pt>
    <dgm:pt modelId="{91723C37-EB55-4B01-BA57-53817F2915BE}" type="pres">
      <dgm:prSet presAssocID="{0D2EAB3A-7A0B-4B5C-8AEE-C73A7561A31B}" presName="node" presStyleCnt="0"/>
      <dgm:spPr/>
    </dgm:pt>
    <dgm:pt modelId="{9D9704AE-7E89-4E18-B35A-003D12C1713A}" type="pres">
      <dgm:prSet presAssocID="{0D2EAB3A-7A0B-4B5C-8AEE-C73A7561A31B}" presName="parentNode" presStyleLbl="node1" presStyleIdx="1" presStyleCnt="4" custScaleX="150458" custScaleY="150458">
        <dgm:presLayoutVars>
          <dgm:chMax val="1"/>
          <dgm:bulletEnabled val="1"/>
        </dgm:presLayoutVars>
      </dgm:prSet>
      <dgm:spPr>
        <a:xfrm>
          <a:off x="2400686" y="-316866"/>
          <a:ext cx="1892988" cy="1892988"/>
        </a:xfrm>
        <a:prstGeom prst="ellipse">
          <a:avLst/>
        </a:prstGeom>
      </dgm:spPr>
    </dgm:pt>
    <dgm:pt modelId="{6F9EA14F-9091-46C6-9324-4812746F6A6B}" type="pres">
      <dgm:prSet presAssocID="{0D2EAB3A-7A0B-4B5C-8AEE-C73A7561A31B}" presName="childNode" presStyleLbl="revTx" presStyleIdx="0" presStyleCnt="2">
        <dgm:presLayoutVars>
          <dgm:bulletEnabled val="1"/>
        </dgm:presLayoutVars>
      </dgm:prSet>
      <dgm:spPr/>
    </dgm:pt>
    <dgm:pt modelId="{87414744-7F88-4E58-9D93-B15F1192274D}" type="pres">
      <dgm:prSet presAssocID="{31D2FFD7-36A8-4B5A-BDC0-08D3D8D6DA99}" presName="Name25" presStyleLbl="parChTrans1D1" presStyleIdx="1" presStyleCnt="3"/>
      <dgm:spPr/>
    </dgm:pt>
    <dgm:pt modelId="{C0018971-DC01-4EC3-A9A3-5C2B93A3C045}" type="pres">
      <dgm:prSet presAssocID="{9DBEBEBA-2DA7-45A1-9755-DC61B2BC561D}" presName="node" presStyleCnt="0"/>
      <dgm:spPr/>
    </dgm:pt>
    <dgm:pt modelId="{60FD3FD7-1787-4249-BFFA-6916EA68A697}" type="pres">
      <dgm:prSet presAssocID="{9DBEBEBA-2DA7-45A1-9755-DC61B2BC561D}" presName="parentNode" presStyleLbl="node1" presStyleIdx="2" presStyleCnt="4" custScaleX="150458" custScaleY="150458">
        <dgm:presLayoutVars>
          <dgm:chMax val="1"/>
          <dgm:bulletEnabled val="1"/>
        </dgm:presLayoutVars>
      </dgm:prSet>
      <dgm:spPr>
        <a:xfrm>
          <a:off x="2816383" y="1234536"/>
          <a:ext cx="1892988" cy="1892988"/>
        </a:xfrm>
        <a:prstGeom prst="ellipse">
          <a:avLst/>
        </a:prstGeom>
      </dgm:spPr>
    </dgm:pt>
    <dgm:pt modelId="{B5F64B98-E0F8-4058-AF68-79A1B930CAC6}" type="pres">
      <dgm:prSet presAssocID="{9DBEBEBA-2DA7-45A1-9755-DC61B2BC561D}" presName="childNode" presStyleLbl="revTx" presStyleIdx="0" presStyleCnt="2">
        <dgm:presLayoutVars>
          <dgm:bulletEnabled val="1"/>
        </dgm:presLayoutVars>
      </dgm:prSet>
      <dgm:spPr/>
    </dgm:pt>
    <dgm:pt modelId="{9D121713-4D55-4338-8983-667FC606254E}" type="pres">
      <dgm:prSet presAssocID="{EB95DAC9-B092-43B1-9B8C-227A7151F684}" presName="Name25" presStyleLbl="parChTrans1D1" presStyleIdx="2" presStyleCnt="3"/>
      <dgm:spPr/>
    </dgm:pt>
    <dgm:pt modelId="{C09BF4A9-ADDA-4F8F-B996-CE5110284B82}" type="pres">
      <dgm:prSet presAssocID="{52CBBDC0-08E4-4EEB-8706-C7CFC49EED32}" presName="node" presStyleCnt="0"/>
      <dgm:spPr/>
    </dgm:pt>
    <dgm:pt modelId="{288AED26-4EE5-4F55-AE84-314C8FEC2A80}" type="pres">
      <dgm:prSet presAssocID="{52CBBDC0-08E4-4EEB-8706-C7CFC49EED32}" presName="parentNode" presStyleLbl="node1" presStyleIdx="3" presStyleCnt="4" custScaleX="150458" custScaleY="150458">
        <dgm:presLayoutVars>
          <dgm:chMax val="1"/>
          <dgm:bulletEnabled val="1"/>
        </dgm:presLayoutVars>
      </dgm:prSet>
      <dgm:spPr>
        <a:xfrm>
          <a:off x="2400686" y="2785938"/>
          <a:ext cx="1892988" cy="1892988"/>
        </a:xfrm>
        <a:prstGeom prst="ellipse">
          <a:avLst/>
        </a:prstGeom>
      </dgm:spPr>
    </dgm:pt>
    <dgm:pt modelId="{3E7DFC6E-C03E-46FA-B775-8235F1953553}" type="pres">
      <dgm:prSet presAssocID="{52CBBDC0-08E4-4EEB-8706-C7CFC49EED32}" presName="childNode" presStyleLbl="revTx" presStyleIdx="1" presStyleCnt="2">
        <dgm:presLayoutVars>
          <dgm:bulletEnabled val="1"/>
        </dgm:presLayoutVars>
      </dgm:prSet>
      <dgm:spPr/>
    </dgm:pt>
  </dgm:ptLst>
  <dgm:cxnLst>
    <dgm:cxn modelId="{2397D505-2503-4F20-97B1-829B85B0829E}" type="presOf" srcId="{31D2FFD7-36A8-4B5A-BDC0-08D3D8D6DA99}" destId="{87414744-7F88-4E58-9D93-B15F1192274D}" srcOrd="0" destOrd="0" presId="urn:microsoft.com/office/officeart/2005/8/layout/radial2"/>
    <dgm:cxn modelId="{8B096B20-F569-41A2-8B6F-CCF3D55BC280}" type="presOf" srcId="{0D2EAB3A-7A0B-4B5C-8AEE-C73A7561A31B}" destId="{9D9704AE-7E89-4E18-B35A-003D12C1713A}" srcOrd="0" destOrd="0" presId="urn:microsoft.com/office/officeart/2005/8/layout/radial2"/>
    <dgm:cxn modelId="{F8CC592E-8477-4012-9875-45D0004749CB}" type="presOf" srcId="{E6EBCFA8-007D-4E1D-8149-3265CCF0684D}" destId="{562B63FE-F0C6-41DF-ACEA-8F0B8DDD330C}" srcOrd="0" destOrd="0" presId="urn:microsoft.com/office/officeart/2005/8/layout/radial2"/>
    <dgm:cxn modelId="{19AC9639-3726-48B2-B0F7-98DD1D109D8D}" type="presOf" srcId="{EB95DAC9-B092-43B1-9B8C-227A7151F684}" destId="{9D121713-4D55-4338-8983-667FC606254E}" srcOrd="0" destOrd="0" presId="urn:microsoft.com/office/officeart/2005/8/layout/radial2"/>
    <dgm:cxn modelId="{4B292B5D-9239-44BB-BAF7-3E02CAEBE31B}" srcId="{E6EBCFA8-007D-4E1D-8149-3265CCF0684D}" destId="{52CBBDC0-08E4-4EEB-8706-C7CFC49EED32}" srcOrd="2" destOrd="0" parTransId="{EB95DAC9-B092-43B1-9B8C-227A7151F684}" sibTransId="{E886C74C-5B97-4BDA-BF8F-5DF3735B461F}"/>
    <dgm:cxn modelId="{6F0E655D-B69D-4A8E-96F1-58C33497A173}" type="presOf" srcId="{EFDBBC98-04C4-4CB6-BA33-BEB32D7A75F6}" destId="{8AF64DBF-CC7D-45D4-B3C5-17C097BC72FB}" srcOrd="0" destOrd="0" presId="urn:microsoft.com/office/officeart/2005/8/layout/radial2"/>
    <dgm:cxn modelId="{2778F25D-9E05-4EFF-89AE-C46D728146CF}" srcId="{E6EBCFA8-007D-4E1D-8149-3265CCF0684D}" destId="{9DBEBEBA-2DA7-45A1-9755-DC61B2BC561D}" srcOrd="1" destOrd="0" parTransId="{31D2FFD7-36A8-4B5A-BDC0-08D3D8D6DA99}" sibTransId="{FF0291E6-2B91-4806-BA32-B80FE78085BE}"/>
    <dgm:cxn modelId="{43E99763-15C7-40F5-A3CD-C97D57AB0880}" srcId="{52CBBDC0-08E4-4EEB-8706-C7CFC49EED32}" destId="{444DB5A7-8DA4-45A9-A1EA-E70BE7F31F5B}" srcOrd="0" destOrd="0" parTransId="{BC771E52-0E79-4BB1-A521-7EF375592BAF}" sibTransId="{FCAAEE36-CCF7-4343-9867-0381DC8A8DE0}"/>
    <dgm:cxn modelId="{84EA274F-AD8A-400E-8B82-A6DB2B3D7B15}" srcId="{E6EBCFA8-007D-4E1D-8149-3265CCF0684D}" destId="{0D2EAB3A-7A0B-4B5C-8AEE-C73A7561A31B}" srcOrd="0" destOrd="0" parTransId="{EFDBBC98-04C4-4CB6-BA33-BEB32D7A75F6}" sibTransId="{377A958B-A91B-49FA-9B7C-8D500E1FED04}"/>
    <dgm:cxn modelId="{D87DD056-7377-4648-AD3D-76D154303323}" type="presOf" srcId="{444DB5A7-8DA4-45A9-A1EA-E70BE7F31F5B}" destId="{3E7DFC6E-C03E-46FA-B775-8235F1953553}" srcOrd="0" destOrd="0" presId="urn:microsoft.com/office/officeart/2005/8/layout/radial2"/>
    <dgm:cxn modelId="{0F385D7C-5DC1-4EDE-9E25-EC26D655023D}" srcId="{9DBEBEBA-2DA7-45A1-9755-DC61B2BC561D}" destId="{9E9B4193-97C1-4B00-8825-60D9C365E5C2}" srcOrd="0" destOrd="0" parTransId="{24484F01-A6AF-4D0B-9EE0-0A54E1068FF1}" sibTransId="{2AEA4C75-514B-4B7E-B84F-6073F911C76E}"/>
    <dgm:cxn modelId="{11E6C6AD-2302-4511-9DC6-26CD511F082B}" type="presOf" srcId="{52CBBDC0-08E4-4EEB-8706-C7CFC49EED32}" destId="{288AED26-4EE5-4F55-AE84-314C8FEC2A80}" srcOrd="0" destOrd="0" presId="urn:microsoft.com/office/officeart/2005/8/layout/radial2"/>
    <dgm:cxn modelId="{3490CCB1-A057-45D4-9EEB-E82763ABF04C}" type="presOf" srcId="{9DBEBEBA-2DA7-45A1-9755-DC61B2BC561D}" destId="{60FD3FD7-1787-4249-BFFA-6916EA68A697}" srcOrd="0" destOrd="0" presId="urn:microsoft.com/office/officeart/2005/8/layout/radial2"/>
    <dgm:cxn modelId="{925D04F3-13D2-48CD-9271-89FA3976C6D3}" type="presOf" srcId="{9E9B4193-97C1-4B00-8825-60D9C365E5C2}" destId="{B5F64B98-E0F8-4058-AF68-79A1B930CAC6}" srcOrd="0" destOrd="0" presId="urn:microsoft.com/office/officeart/2005/8/layout/radial2"/>
    <dgm:cxn modelId="{9A2F64E8-FEF5-46EC-8516-01847277E7E1}" type="presParOf" srcId="{562B63FE-F0C6-41DF-ACEA-8F0B8DDD330C}" destId="{E34C644F-5B80-4B0D-BEF8-B9E6F48619CE}" srcOrd="0" destOrd="0" presId="urn:microsoft.com/office/officeart/2005/8/layout/radial2"/>
    <dgm:cxn modelId="{A2843B14-AFDF-42CE-A719-2A1AC0F84831}" type="presParOf" srcId="{E34C644F-5B80-4B0D-BEF8-B9E6F48619CE}" destId="{41133B90-7E9A-4E2A-B967-5784B481EA24}" srcOrd="0" destOrd="0" presId="urn:microsoft.com/office/officeart/2005/8/layout/radial2"/>
    <dgm:cxn modelId="{CFB43D77-F28E-4A42-A227-3F5917F76040}" type="presParOf" srcId="{41133B90-7E9A-4E2A-B967-5784B481EA24}" destId="{0D747E6E-DFA8-4DFE-AE1A-900F23858106}" srcOrd="0" destOrd="0" presId="urn:microsoft.com/office/officeart/2005/8/layout/radial2"/>
    <dgm:cxn modelId="{FC7569B6-60BE-4FD7-A02C-A923B25EF97D}" type="presParOf" srcId="{41133B90-7E9A-4E2A-B967-5784B481EA24}" destId="{0970B23F-0B6F-40AF-9DDC-574CB8BFAAAF}" srcOrd="1" destOrd="0" presId="urn:microsoft.com/office/officeart/2005/8/layout/radial2"/>
    <dgm:cxn modelId="{2A96F90A-09AF-4DDA-9E87-F4A1C54BCF6A}" type="presParOf" srcId="{E34C644F-5B80-4B0D-BEF8-B9E6F48619CE}" destId="{8AF64DBF-CC7D-45D4-B3C5-17C097BC72FB}" srcOrd="1" destOrd="0" presId="urn:microsoft.com/office/officeart/2005/8/layout/radial2"/>
    <dgm:cxn modelId="{A6DE42C2-9A4D-4FB7-A69F-54A6692A9369}" type="presParOf" srcId="{E34C644F-5B80-4B0D-BEF8-B9E6F48619CE}" destId="{91723C37-EB55-4B01-BA57-53817F2915BE}" srcOrd="2" destOrd="0" presId="urn:microsoft.com/office/officeart/2005/8/layout/radial2"/>
    <dgm:cxn modelId="{7D9810DA-21DC-4A72-9A81-EFDA784E143E}" type="presParOf" srcId="{91723C37-EB55-4B01-BA57-53817F2915BE}" destId="{9D9704AE-7E89-4E18-B35A-003D12C1713A}" srcOrd="0" destOrd="0" presId="urn:microsoft.com/office/officeart/2005/8/layout/radial2"/>
    <dgm:cxn modelId="{F1D2AB71-1EA4-4681-B0CE-EBEF4AD27C75}" type="presParOf" srcId="{91723C37-EB55-4B01-BA57-53817F2915BE}" destId="{6F9EA14F-9091-46C6-9324-4812746F6A6B}" srcOrd="1" destOrd="0" presId="urn:microsoft.com/office/officeart/2005/8/layout/radial2"/>
    <dgm:cxn modelId="{CD889260-63C4-46B5-9858-36FA02D66793}" type="presParOf" srcId="{E34C644F-5B80-4B0D-BEF8-B9E6F48619CE}" destId="{87414744-7F88-4E58-9D93-B15F1192274D}" srcOrd="3" destOrd="0" presId="urn:microsoft.com/office/officeart/2005/8/layout/radial2"/>
    <dgm:cxn modelId="{87C29DF4-4A00-4B36-86C0-0DB812FBEE1C}" type="presParOf" srcId="{E34C644F-5B80-4B0D-BEF8-B9E6F48619CE}" destId="{C0018971-DC01-4EC3-A9A3-5C2B93A3C045}" srcOrd="4" destOrd="0" presId="urn:microsoft.com/office/officeart/2005/8/layout/radial2"/>
    <dgm:cxn modelId="{28D65A24-AF8D-4B57-9A95-C23D88DB2B0D}" type="presParOf" srcId="{C0018971-DC01-4EC3-A9A3-5C2B93A3C045}" destId="{60FD3FD7-1787-4249-BFFA-6916EA68A697}" srcOrd="0" destOrd="0" presId="urn:microsoft.com/office/officeart/2005/8/layout/radial2"/>
    <dgm:cxn modelId="{0655076C-37C6-4BAF-B318-14611809B220}" type="presParOf" srcId="{C0018971-DC01-4EC3-A9A3-5C2B93A3C045}" destId="{B5F64B98-E0F8-4058-AF68-79A1B930CAC6}" srcOrd="1" destOrd="0" presId="urn:microsoft.com/office/officeart/2005/8/layout/radial2"/>
    <dgm:cxn modelId="{D4952AD8-62FE-4C00-B3FB-027637E97049}" type="presParOf" srcId="{E34C644F-5B80-4B0D-BEF8-B9E6F48619CE}" destId="{9D121713-4D55-4338-8983-667FC606254E}" srcOrd="5" destOrd="0" presId="urn:microsoft.com/office/officeart/2005/8/layout/radial2"/>
    <dgm:cxn modelId="{C5FAA312-8632-4EB8-8E85-6AECD582BDCD}" type="presParOf" srcId="{E34C644F-5B80-4B0D-BEF8-B9E6F48619CE}" destId="{C09BF4A9-ADDA-4F8F-B996-CE5110284B82}" srcOrd="6" destOrd="0" presId="urn:microsoft.com/office/officeart/2005/8/layout/radial2"/>
    <dgm:cxn modelId="{E601E979-9448-4313-8A46-32A1DD199B8A}" type="presParOf" srcId="{C09BF4A9-ADDA-4F8F-B996-CE5110284B82}" destId="{288AED26-4EE5-4F55-AE84-314C8FEC2A80}" srcOrd="0" destOrd="0" presId="urn:microsoft.com/office/officeart/2005/8/layout/radial2"/>
    <dgm:cxn modelId="{BE3BEB97-F825-4807-B83F-DD95E616E5D3}" type="presParOf" srcId="{C09BF4A9-ADDA-4F8F-B996-CE5110284B82}" destId="{3E7DFC6E-C03E-46FA-B775-8235F1953553}"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EBCFA8-007D-4E1D-8149-3265CCF0684D}" type="doc">
      <dgm:prSet loTypeId="urn:microsoft.com/office/officeart/2005/8/layout/radial2" loCatId="relationship" qsTypeId="urn:microsoft.com/office/officeart/2005/8/quickstyle/simple1" qsCatId="simple" csTypeId="urn:microsoft.com/office/officeart/2005/8/colors/accent6_2" csCatId="accent6" phldr="1"/>
      <dgm:spPr/>
      <dgm:t>
        <a:bodyPr/>
        <a:lstStyle/>
        <a:p>
          <a:endParaRPr lang="en-US"/>
        </a:p>
      </dgm:t>
    </dgm:pt>
    <dgm:pt modelId="{0D2EAB3A-7A0B-4B5C-8AEE-C73A7561A31B}">
      <dgm:prSet phldrT="[Text]" custT="1"/>
      <dgm:spPr>
        <a:solidFill>
          <a:schemeClr val="bg1">
            <a:lumMod val="75000"/>
          </a:schemeClr>
        </a:solidFill>
      </dgm:spPr>
      <dgm:t>
        <a:bodyPr wrap="square" lIns="0" tIns="0" rIns="0" bIns="0"/>
        <a:lstStyle/>
        <a:p>
          <a:pPr marL="0" algn="ctr" defTabSz="914400" rtl="0" eaLnBrk="1" latinLnBrk="0" hangingPunct="1"/>
          <a:r>
            <a:rPr lang="en-US" sz="1500" b="1" kern="1200" dirty="0">
              <a:solidFill>
                <a:schemeClr val="bg1"/>
              </a:solidFill>
              <a:latin typeface="+mn-lt"/>
              <a:ea typeface="+mn-ea"/>
              <a:cs typeface="+mn-cs"/>
            </a:rPr>
            <a:t>Methodological </a:t>
          </a:r>
          <a:r>
            <a:rPr lang="en-US" sz="1600" b="1" kern="1200" dirty="0">
              <a:solidFill>
                <a:schemeClr val="bg1"/>
              </a:solidFill>
              <a:latin typeface="+mn-lt"/>
              <a:ea typeface="+mn-ea"/>
              <a:cs typeface="+mn-cs"/>
            </a:rPr>
            <a:t>framework and business vision</a:t>
          </a:r>
        </a:p>
      </dgm:t>
    </dgm:pt>
    <dgm:pt modelId="{EFDBBC98-04C4-4CB6-BA33-BEB32D7A75F6}" type="parTrans" cxnId="{84EA274F-AD8A-400E-8B82-A6DB2B3D7B15}">
      <dgm:prSet/>
      <dgm:spPr/>
      <dgm:t>
        <a:bodyPr/>
        <a:lstStyle/>
        <a:p>
          <a:endParaRPr lang="en-US" sz="100"/>
        </a:p>
      </dgm:t>
    </dgm:pt>
    <dgm:pt modelId="{377A958B-A91B-49FA-9B7C-8D500E1FED04}" type="sibTrans" cxnId="{84EA274F-AD8A-400E-8B82-A6DB2B3D7B15}">
      <dgm:prSet/>
      <dgm:spPr/>
      <dgm:t>
        <a:bodyPr/>
        <a:lstStyle/>
        <a:p>
          <a:endParaRPr lang="en-US" sz="100"/>
        </a:p>
      </dgm:t>
    </dgm:pt>
    <dgm:pt modelId="{9DBEBEBA-2DA7-45A1-9755-DC61B2BC561D}">
      <dgm:prSet phldrT="[Text]" custT="1"/>
      <dgm:spPr>
        <a:solidFill>
          <a:srgbClr val="99D00E"/>
        </a:solidFill>
      </dgm:spPr>
      <dgm:t>
        <a:bodyPr wrap="square" lIns="0" tIns="0" rIns="0" bIns="0"/>
        <a:lstStyle/>
        <a:p>
          <a:r>
            <a:rPr lang="en-US" sz="1650" b="1" i="0" dirty="0"/>
            <a:t>Adaptable and adaptive skin technologies</a:t>
          </a:r>
          <a:endParaRPr lang="en-US" sz="1650" b="1" dirty="0"/>
        </a:p>
      </dgm:t>
    </dgm:pt>
    <dgm:pt modelId="{31D2FFD7-36A8-4B5A-BDC0-08D3D8D6DA99}" type="parTrans" cxnId="{2778F25D-9E05-4EFF-89AE-C46D728146CF}">
      <dgm:prSet/>
      <dgm:spPr/>
      <dgm:t>
        <a:bodyPr/>
        <a:lstStyle/>
        <a:p>
          <a:endParaRPr lang="en-US" sz="100"/>
        </a:p>
      </dgm:t>
    </dgm:pt>
    <dgm:pt modelId="{FF0291E6-2B91-4806-BA32-B80FE78085BE}" type="sibTrans" cxnId="{2778F25D-9E05-4EFF-89AE-C46D728146CF}">
      <dgm:prSet/>
      <dgm:spPr/>
      <dgm:t>
        <a:bodyPr/>
        <a:lstStyle/>
        <a:p>
          <a:endParaRPr lang="en-US" sz="100"/>
        </a:p>
      </dgm:t>
    </dgm:pt>
    <dgm:pt modelId="{9E9B4193-97C1-4B00-8825-60D9C365E5C2}">
      <dgm:prSet phldrT="[Text]" custT="1"/>
      <dgm:spPr/>
      <dgm:t>
        <a:bodyPr/>
        <a:lstStyle/>
        <a:p>
          <a:endParaRPr lang="en-US" sz="100" dirty="0"/>
        </a:p>
      </dgm:t>
    </dgm:pt>
    <dgm:pt modelId="{24484F01-A6AF-4D0B-9EE0-0A54E1068FF1}" type="parTrans" cxnId="{0F385D7C-5DC1-4EDE-9E25-EC26D655023D}">
      <dgm:prSet/>
      <dgm:spPr/>
      <dgm:t>
        <a:bodyPr/>
        <a:lstStyle/>
        <a:p>
          <a:endParaRPr lang="en-US" sz="100"/>
        </a:p>
      </dgm:t>
    </dgm:pt>
    <dgm:pt modelId="{2AEA4C75-514B-4B7E-B84F-6073F911C76E}" type="sibTrans" cxnId="{0F385D7C-5DC1-4EDE-9E25-EC26D655023D}">
      <dgm:prSet/>
      <dgm:spPr/>
      <dgm:t>
        <a:bodyPr/>
        <a:lstStyle/>
        <a:p>
          <a:endParaRPr lang="en-US" sz="100"/>
        </a:p>
      </dgm:t>
    </dgm:pt>
    <dgm:pt modelId="{52CBBDC0-08E4-4EEB-8706-C7CFC49EED32}">
      <dgm:prSet phldrT="[Text]" custT="1"/>
      <dgm:spPr>
        <a:solidFill>
          <a:schemeClr val="bg1">
            <a:lumMod val="75000"/>
          </a:schemeClr>
        </a:solidFill>
      </dgm:spPr>
      <dgm:t>
        <a:bodyPr wrap="square" lIns="0" tIns="0" rIns="0" bIns="0"/>
        <a:lstStyle/>
        <a:p>
          <a:pPr marL="0" algn="ctr" defTabSz="914400" rtl="0" eaLnBrk="1" latinLnBrk="0" hangingPunct="1"/>
          <a:r>
            <a:rPr lang="en-US" sz="1650" b="1" kern="1200" dirty="0">
              <a:solidFill>
                <a:schemeClr val="bg1"/>
              </a:solidFill>
              <a:latin typeface="+mn-lt"/>
              <a:ea typeface="+mn-ea"/>
              <a:cs typeface="+mn-cs"/>
            </a:rPr>
            <a:t>Building and district energy LAN</a:t>
          </a:r>
        </a:p>
      </dgm:t>
    </dgm:pt>
    <dgm:pt modelId="{EB95DAC9-B092-43B1-9B8C-227A7151F684}" type="parTrans" cxnId="{4B292B5D-9239-44BB-BAF7-3E02CAEBE31B}">
      <dgm:prSet/>
      <dgm:spPr/>
      <dgm:t>
        <a:bodyPr/>
        <a:lstStyle/>
        <a:p>
          <a:endParaRPr lang="en-US" sz="100"/>
        </a:p>
      </dgm:t>
    </dgm:pt>
    <dgm:pt modelId="{E886C74C-5B97-4BDA-BF8F-5DF3735B461F}" type="sibTrans" cxnId="{4B292B5D-9239-44BB-BAF7-3E02CAEBE31B}">
      <dgm:prSet/>
      <dgm:spPr/>
      <dgm:t>
        <a:bodyPr/>
        <a:lstStyle/>
        <a:p>
          <a:endParaRPr lang="en-US" sz="100"/>
        </a:p>
      </dgm:t>
    </dgm:pt>
    <dgm:pt modelId="{444DB5A7-8DA4-45A9-A1EA-E70BE7F31F5B}">
      <dgm:prSet phldrT="[Text]" custT="1"/>
      <dgm:spPr/>
      <dgm:t>
        <a:bodyPr/>
        <a:lstStyle/>
        <a:p>
          <a:endParaRPr lang="en-US" sz="100" dirty="0"/>
        </a:p>
      </dgm:t>
    </dgm:pt>
    <dgm:pt modelId="{BC771E52-0E79-4BB1-A521-7EF375592BAF}" type="parTrans" cxnId="{43E99763-15C7-40F5-A3CD-C97D57AB0880}">
      <dgm:prSet/>
      <dgm:spPr/>
      <dgm:t>
        <a:bodyPr/>
        <a:lstStyle/>
        <a:p>
          <a:endParaRPr lang="en-US" sz="100"/>
        </a:p>
      </dgm:t>
    </dgm:pt>
    <dgm:pt modelId="{FCAAEE36-CCF7-4343-9867-0381DC8A8DE0}" type="sibTrans" cxnId="{43E99763-15C7-40F5-A3CD-C97D57AB0880}">
      <dgm:prSet/>
      <dgm:spPr/>
      <dgm:t>
        <a:bodyPr/>
        <a:lstStyle/>
        <a:p>
          <a:endParaRPr lang="en-US" sz="100"/>
        </a:p>
      </dgm:t>
    </dgm:pt>
    <dgm:pt modelId="{562B63FE-F0C6-41DF-ACEA-8F0B8DDD330C}" type="pres">
      <dgm:prSet presAssocID="{E6EBCFA8-007D-4E1D-8149-3265CCF0684D}" presName="composite" presStyleCnt="0">
        <dgm:presLayoutVars>
          <dgm:chMax val="5"/>
          <dgm:dir/>
          <dgm:animLvl val="ctr"/>
          <dgm:resizeHandles val="exact"/>
        </dgm:presLayoutVars>
      </dgm:prSet>
      <dgm:spPr/>
    </dgm:pt>
    <dgm:pt modelId="{E34C644F-5B80-4B0D-BEF8-B9E6F48619CE}" type="pres">
      <dgm:prSet presAssocID="{E6EBCFA8-007D-4E1D-8149-3265CCF0684D}" presName="cycle" presStyleCnt="0"/>
      <dgm:spPr/>
    </dgm:pt>
    <dgm:pt modelId="{41133B90-7E9A-4E2A-B967-5784B481EA24}" type="pres">
      <dgm:prSet presAssocID="{E6EBCFA8-007D-4E1D-8149-3265CCF0684D}" presName="centerShape" presStyleCnt="0"/>
      <dgm:spPr/>
    </dgm:pt>
    <dgm:pt modelId="{0D747E6E-DFA8-4DFE-AE1A-900F23858106}" type="pres">
      <dgm:prSet presAssocID="{E6EBCFA8-007D-4E1D-8149-3265CCF0684D}" presName="connSite" presStyleLbl="node1" presStyleIdx="0" presStyleCnt="4"/>
      <dgm:spPr/>
    </dgm:pt>
    <dgm:pt modelId="{0970B23F-0B6F-40AF-9DDC-574CB8BFAAAF}" type="pres">
      <dgm:prSet presAssocID="{E6EBCFA8-007D-4E1D-8149-3265CCF0684D}" presName="visible" presStyleLbl="node1" presStyleIdx="0" presStyleCnt="4" custScaleX="102974" custScaleY="105625"/>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2171" t="24781" r="12171" b="24781"/>
          </a:stretch>
        </a:blipFill>
      </dgm:spPr>
    </dgm:pt>
    <dgm:pt modelId="{8AF64DBF-CC7D-45D4-B3C5-17C097BC72FB}" type="pres">
      <dgm:prSet presAssocID="{EFDBBC98-04C4-4CB6-BA33-BEB32D7A75F6}" presName="Name25" presStyleLbl="parChTrans1D1" presStyleIdx="0" presStyleCnt="3"/>
      <dgm:spPr/>
    </dgm:pt>
    <dgm:pt modelId="{91723C37-EB55-4B01-BA57-53817F2915BE}" type="pres">
      <dgm:prSet presAssocID="{0D2EAB3A-7A0B-4B5C-8AEE-C73A7561A31B}" presName="node" presStyleCnt="0"/>
      <dgm:spPr/>
    </dgm:pt>
    <dgm:pt modelId="{9D9704AE-7E89-4E18-B35A-003D12C1713A}" type="pres">
      <dgm:prSet presAssocID="{0D2EAB3A-7A0B-4B5C-8AEE-C73A7561A31B}" presName="parentNode" presStyleLbl="node1" presStyleIdx="1" presStyleCnt="4" custScaleX="150458" custScaleY="150458">
        <dgm:presLayoutVars>
          <dgm:chMax val="1"/>
          <dgm:bulletEnabled val="1"/>
        </dgm:presLayoutVars>
      </dgm:prSet>
      <dgm:spPr>
        <a:xfrm>
          <a:off x="2400686" y="-316866"/>
          <a:ext cx="1892988" cy="1892988"/>
        </a:xfrm>
        <a:prstGeom prst="ellipse">
          <a:avLst/>
        </a:prstGeom>
      </dgm:spPr>
    </dgm:pt>
    <dgm:pt modelId="{6F9EA14F-9091-46C6-9324-4812746F6A6B}" type="pres">
      <dgm:prSet presAssocID="{0D2EAB3A-7A0B-4B5C-8AEE-C73A7561A31B}" presName="childNode" presStyleLbl="revTx" presStyleIdx="0" presStyleCnt="2">
        <dgm:presLayoutVars>
          <dgm:bulletEnabled val="1"/>
        </dgm:presLayoutVars>
      </dgm:prSet>
      <dgm:spPr/>
    </dgm:pt>
    <dgm:pt modelId="{87414744-7F88-4E58-9D93-B15F1192274D}" type="pres">
      <dgm:prSet presAssocID="{31D2FFD7-36A8-4B5A-BDC0-08D3D8D6DA99}" presName="Name25" presStyleLbl="parChTrans1D1" presStyleIdx="1" presStyleCnt="3"/>
      <dgm:spPr/>
    </dgm:pt>
    <dgm:pt modelId="{C0018971-DC01-4EC3-A9A3-5C2B93A3C045}" type="pres">
      <dgm:prSet presAssocID="{9DBEBEBA-2DA7-45A1-9755-DC61B2BC561D}" presName="node" presStyleCnt="0"/>
      <dgm:spPr/>
    </dgm:pt>
    <dgm:pt modelId="{60FD3FD7-1787-4249-BFFA-6916EA68A697}" type="pres">
      <dgm:prSet presAssocID="{9DBEBEBA-2DA7-45A1-9755-DC61B2BC561D}" presName="parentNode" presStyleLbl="node1" presStyleIdx="2" presStyleCnt="4" custScaleX="150458" custScaleY="150458">
        <dgm:presLayoutVars>
          <dgm:chMax val="1"/>
          <dgm:bulletEnabled val="1"/>
        </dgm:presLayoutVars>
      </dgm:prSet>
      <dgm:spPr>
        <a:xfrm>
          <a:off x="2816383" y="1234536"/>
          <a:ext cx="1892988" cy="1892988"/>
        </a:xfrm>
        <a:prstGeom prst="ellipse">
          <a:avLst/>
        </a:prstGeom>
      </dgm:spPr>
    </dgm:pt>
    <dgm:pt modelId="{B5F64B98-E0F8-4058-AF68-79A1B930CAC6}" type="pres">
      <dgm:prSet presAssocID="{9DBEBEBA-2DA7-45A1-9755-DC61B2BC561D}" presName="childNode" presStyleLbl="revTx" presStyleIdx="0" presStyleCnt="2">
        <dgm:presLayoutVars>
          <dgm:bulletEnabled val="1"/>
        </dgm:presLayoutVars>
      </dgm:prSet>
      <dgm:spPr/>
    </dgm:pt>
    <dgm:pt modelId="{9D121713-4D55-4338-8983-667FC606254E}" type="pres">
      <dgm:prSet presAssocID="{EB95DAC9-B092-43B1-9B8C-227A7151F684}" presName="Name25" presStyleLbl="parChTrans1D1" presStyleIdx="2" presStyleCnt="3"/>
      <dgm:spPr/>
    </dgm:pt>
    <dgm:pt modelId="{C09BF4A9-ADDA-4F8F-B996-CE5110284B82}" type="pres">
      <dgm:prSet presAssocID="{52CBBDC0-08E4-4EEB-8706-C7CFC49EED32}" presName="node" presStyleCnt="0"/>
      <dgm:spPr/>
    </dgm:pt>
    <dgm:pt modelId="{288AED26-4EE5-4F55-AE84-314C8FEC2A80}" type="pres">
      <dgm:prSet presAssocID="{52CBBDC0-08E4-4EEB-8706-C7CFC49EED32}" presName="parentNode" presStyleLbl="node1" presStyleIdx="3" presStyleCnt="4" custScaleX="150458" custScaleY="150458">
        <dgm:presLayoutVars>
          <dgm:chMax val="1"/>
          <dgm:bulletEnabled val="1"/>
        </dgm:presLayoutVars>
      </dgm:prSet>
      <dgm:spPr>
        <a:xfrm>
          <a:off x="2400686" y="2785938"/>
          <a:ext cx="1892988" cy="1892988"/>
        </a:xfrm>
        <a:prstGeom prst="ellipse">
          <a:avLst/>
        </a:prstGeom>
      </dgm:spPr>
    </dgm:pt>
    <dgm:pt modelId="{3E7DFC6E-C03E-46FA-B775-8235F1953553}" type="pres">
      <dgm:prSet presAssocID="{52CBBDC0-08E4-4EEB-8706-C7CFC49EED32}" presName="childNode" presStyleLbl="revTx" presStyleIdx="1" presStyleCnt="2">
        <dgm:presLayoutVars>
          <dgm:bulletEnabled val="1"/>
        </dgm:presLayoutVars>
      </dgm:prSet>
      <dgm:spPr/>
    </dgm:pt>
  </dgm:ptLst>
  <dgm:cxnLst>
    <dgm:cxn modelId="{2397D505-2503-4F20-97B1-829B85B0829E}" type="presOf" srcId="{31D2FFD7-36A8-4B5A-BDC0-08D3D8D6DA99}" destId="{87414744-7F88-4E58-9D93-B15F1192274D}" srcOrd="0" destOrd="0" presId="urn:microsoft.com/office/officeart/2005/8/layout/radial2"/>
    <dgm:cxn modelId="{8B096B20-F569-41A2-8B6F-CCF3D55BC280}" type="presOf" srcId="{0D2EAB3A-7A0B-4B5C-8AEE-C73A7561A31B}" destId="{9D9704AE-7E89-4E18-B35A-003D12C1713A}" srcOrd="0" destOrd="0" presId="urn:microsoft.com/office/officeart/2005/8/layout/radial2"/>
    <dgm:cxn modelId="{F8CC592E-8477-4012-9875-45D0004749CB}" type="presOf" srcId="{E6EBCFA8-007D-4E1D-8149-3265CCF0684D}" destId="{562B63FE-F0C6-41DF-ACEA-8F0B8DDD330C}" srcOrd="0" destOrd="0" presId="urn:microsoft.com/office/officeart/2005/8/layout/radial2"/>
    <dgm:cxn modelId="{19AC9639-3726-48B2-B0F7-98DD1D109D8D}" type="presOf" srcId="{EB95DAC9-B092-43B1-9B8C-227A7151F684}" destId="{9D121713-4D55-4338-8983-667FC606254E}" srcOrd="0" destOrd="0" presId="urn:microsoft.com/office/officeart/2005/8/layout/radial2"/>
    <dgm:cxn modelId="{4B292B5D-9239-44BB-BAF7-3E02CAEBE31B}" srcId="{E6EBCFA8-007D-4E1D-8149-3265CCF0684D}" destId="{52CBBDC0-08E4-4EEB-8706-C7CFC49EED32}" srcOrd="2" destOrd="0" parTransId="{EB95DAC9-B092-43B1-9B8C-227A7151F684}" sibTransId="{E886C74C-5B97-4BDA-BF8F-5DF3735B461F}"/>
    <dgm:cxn modelId="{6F0E655D-B69D-4A8E-96F1-58C33497A173}" type="presOf" srcId="{EFDBBC98-04C4-4CB6-BA33-BEB32D7A75F6}" destId="{8AF64DBF-CC7D-45D4-B3C5-17C097BC72FB}" srcOrd="0" destOrd="0" presId="urn:microsoft.com/office/officeart/2005/8/layout/radial2"/>
    <dgm:cxn modelId="{2778F25D-9E05-4EFF-89AE-C46D728146CF}" srcId="{E6EBCFA8-007D-4E1D-8149-3265CCF0684D}" destId="{9DBEBEBA-2DA7-45A1-9755-DC61B2BC561D}" srcOrd="1" destOrd="0" parTransId="{31D2FFD7-36A8-4B5A-BDC0-08D3D8D6DA99}" sibTransId="{FF0291E6-2B91-4806-BA32-B80FE78085BE}"/>
    <dgm:cxn modelId="{43E99763-15C7-40F5-A3CD-C97D57AB0880}" srcId="{52CBBDC0-08E4-4EEB-8706-C7CFC49EED32}" destId="{444DB5A7-8DA4-45A9-A1EA-E70BE7F31F5B}" srcOrd="0" destOrd="0" parTransId="{BC771E52-0E79-4BB1-A521-7EF375592BAF}" sibTransId="{FCAAEE36-CCF7-4343-9867-0381DC8A8DE0}"/>
    <dgm:cxn modelId="{84EA274F-AD8A-400E-8B82-A6DB2B3D7B15}" srcId="{E6EBCFA8-007D-4E1D-8149-3265CCF0684D}" destId="{0D2EAB3A-7A0B-4B5C-8AEE-C73A7561A31B}" srcOrd="0" destOrd="0" parTransId="{EFDBBC98-04C4-4CB6-BA33-BEB32D7A75F6}" sibTransId="{377A958B-A91B-49FA-9B7C-8D500E1FED04}"/>
    <dgm:cxn modelId="{D87DD056-7377-4648-AD3D-76D154303323}" type="presOf" srcId="{444DB5A7-8DA4-45A9-A1EA-E70BE7F31F5B}" destId="{3E7DFC6E-C03E-46FA-B775-8235F1953553}" srcOrd="0" destOrd="0" presId="urn:microsoft.com/office/officeart/2005/8/layout/radial2"/>
    <dgm:cxn modelId="{0F385D7C-5DC1-4EDE-9E25-EC26D655023D}" srcId="{9DBEBEBA-2DA7-45A1-9755-DC61B2BC561D}" destId="{9E9B4193-97C1-4B00-8825-60D9C365E5C2}" srcOrd="0" destOrd="0" parTransId="{24484F01-A6AF-4D0B-9EE0-0A54E1068FF1}" sibTransId="{2AEA4C75-514B-4B7E-B84F-6073F911C76E}"/>
    <dgm:cxn modelId="{11E6C6AD-2302-4511-9DC6-26CD511F082B}" type="presOf" srcId="{52CBBDC0-08E4-4EEB-8706-C7CFC49EED32}" destId="{288AED26-4EE5-4F55-AE84-314C8FEC2A80}" srcOrd="0" destOrd="0" presId="urn:microsoft.com/office/officeart/2005/8/layout/radial2"/>
    <dgm:cxn modelId="{3490CCB1-A057-45D4-9EEB-E82763ABF04C}" type="presOf" srcId="{9DBEBEBA-2DA7-45A1-9755-DC61B2BC561D}" destId="{60FD3FD7-1787-4249-BFFA-6916EA68A697}" srcOrd="0" destOrd="0" presId="urn:microsoft.com/office/officeart/2005/8/layout/radial2"/>
    <dgm:cxn modelId="{925D04F3-13D2-48CD-9271-89FA3976C6D3}" type="presOf" srcId="{9E9B4193-97C1-4B00-8825-60D9C365E5C2}" destId="{B5F64B98-E0F8-4058-AF68-79A1B930CAC6}" srcOrd="0" destOrd="0" presId="urn:microsoft.com/office/officeart/2005/8/layout/radial2"/>
    <dgm:cxn modelId="{9A2F64E8-FEF5-46EC-8516-01847277E7E1}" type="presParOf" srcId="{562B63FE-F0C6-41DF-ACEA-8F0B8DDD330C}" destId="{E34C644F-5B80-4B0D-BEF8-B9E6F48619CE}" srcOrd="0" destOrd="0" presId="urn:microsoft.com/office/officeart/2005/8/layout/radial2"/>
    <dgm:cxn modelId="{A2843B14-AFDF-42CE-A719-2A1AC0F84831}" type="presParOf" srcId="{E34C644F-5B80-4B0D-BEF8-B9E6F48619CE}" destId="{41133B90-7E9A-4E2A-B967-5784B481EA24}" srcOrd="0" destOrd="0" presId="urn:microsoft.com/office/officeart/2005/8/layout/radial2"/>
    <dgm:cxn modelId="{CFB43D77-F28E-4A42-A227-3F5917F76040}" type="presParOf" srcId="{41133B90-7E9A-4E2A-B967-5784B481EA24}" destId="{0D747E6E-DFA8-4DFE-AE1A-900F23858106}" srcOrd="0" destOrd="0" presId="urn:microsoft.com/office/officeart/2005/8/layout/radial2"/>
    <dgm:cxn modelId="{FC7569B6-60BE-4FD7-A02C-A923B25EF97D}" type="presParOf" srcId="{41133B90-7E9A-4E2A-B967-5784B481EA24}" destId="{0970B23F-0B6F-40AF-9DDC-574CB8BFAAAF}" srcOrd="1" destOrd="0" presId="urn:microsoft.com/office/officeart/2005/8/layout/radial2"/>
    <dgm:cxn modelId="{2A96F90A-09AF-4DDA-9E87-F4A1C54BCF6A}" type="presParOf" srcId="{E34C644F-5B80-4B0D-BEF8-B9E6F48619CE}" destId="{8AF64DBF-CC7D-45D4-B3C5-17C097BC72FB}" srcOrd="1" destOrd="0" presId="urn:microsoft.com/office/officeart/2005/8/layout/radial2"/>
    <dgm:cxn modelId="{A6DE42C2-9A4D-4FB7-A69F-54A6692A9369}" type="presParOf" srcId="{E34C644F-5B80-4B0D-BEF8-B9E6F48619CE}" destId="{91723C37-EB55-4B01-BA57-53817F2915BE}" srcOrd="2" destOrd="0" presId="urn:microsoft.com/office/officeart/2005/8/layout/radial2"/>
    <dgm:cxn modelId="{7D9810DA-21DC-4A72-9A81-EFDA784E143E}" type="presParOf" srcId="{91723C37-EB55-4B01-BA57-53817F2915BE}" destId="{9D9704AE-7E89-4E18-B35A-003D12C1713A}" srcOrd="0" destOrd="0" presId="urn:microsoft.com/office/officeart/2005/8/layout/radial2"/>
    <dgm:cxn modelId="{F1D2AB71-1EA4-4681-B0CE-EBEF4AD27C75}" type="presParOf" srcId="{91723C37-EB55-4B01-BA57-53817F2915BE}" destId="{6F9EA14F-9091-46C6-9324-4812746F6A6B}" srcOrd="1" destOrd="0" presId="urn:microsoft.com/office/officeart/2005/8/layout/radial2"/>
    <dgm:cxn modelId="{CD889260-63C4-46B5-9858-36FA02D66793}" type="presParOf" srcId="{E34C644F-5B80-4B0D-BEF8-B9E6F48619CE}" destId="{87414744-7F88-4E58-9D93-B15F1192274D}" srcOrd="3" destOrd="0" presId="urn:microsoft.com/office/officeart/2005/8/layout/radial2"/>
    <dgm:cxn modelId="{87C29DF4-4A00-4B36-86C0-0DB812FBEE1C}" type="presParOf" srcId="{E34C644F-5B80-4B0D-BEF8-B9E6F48619CE}" destId="{C0018971-DC01-4EC3-A9A3-5C2B93A3C045}" srcOrd="4" destOrd="0" presId="urn:microsoft.com/office/officeart/2005/8/layout/radial2"/>
    <dgm:cxn modelId="{28D65A24-AF8D-4B57-9A95-C23D88DB2B0D}" type="presParOf" srcId="{C0018971-DC01-4EC3-A9A3-5C2B93A3C045}" destId="{60FD3FD7-1787-4249-BFFA-6916EA68A697}" srcOrd="0" destOrd="0" presId="urn:microsoft.com/office/officeart/2005/8/layout/radial2"/>
    <dgm:cxn modelId="{0655076C-37C6-4BAF-B318-14611809B220}" type="presParOf" srcId="{C0018971-DC01-4EC3-A9A3-5C2B93A3C045}" destId="{B5F64B98-E0F8-4058-AF68-79A1B930CAC6}" srcOrd="1" destOrd="0" presId="urn:microsoft.com/office/officeart/2005/8/layout/radial2"/>
    <dgm:cxn modelId="{D4952AD8-62FE-4C00-B3FB-027637E97049}" type="presParOf" srcId="{E34C644F-5B80-4B0D-BEF8-B9E6F48619CE}" destId="{9D121713-4D55-4338-8983-667FC606254E}" srcOrd="5" destOrd="0" presId="urn:microsoft.com/office/officeart/2005/8/layout/radial2"/>
    <dgm:cxn modelId="{C5FAA312-8632-4EB8-8E85-6AECD582BDCD}" type="presParOf" srcId="{E34C644F-5B80-4B0D-BEF8-B9E6F48619CE}" destId="{C09BF4A9-ADDA-4F8F-B996-CE5110284B82}" srcOrd="6" destOrd="0" presId="urn:microsoft.com/office/officeart/2005/8/layout/radial2"/>
    <dgm:cxn modelId="{E601E979-9448-4313-8A46-32A1DD199B8A}" type="presParOf" srcId="{C09BF4A9-ADDA-4F8F-B996-CE5110284B82}" destId="{288AED26-4EE5-4F55-AE84-314C8FEC2A80}" srcOrd="0" destOrd="0" presId="urn:microsoft.com/office/officeart/2005/8/layout/radial2"/>
    <dgm:cxn modelId="{BE3BEB97-F825-4807-B83F-DD95E616E5D3}" type="presParOf" srcId="{C09BF4A9-ADDA-4F8F-B996-CE5110284B82}" destId="{3E7DFC6E-C03E-46FA-B775-8235F1953553}"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EBCFA8-007D-4E1D-8149-3265CCF0684D}" type="doc">
      <dgm:prSet loTypeId="urn:microsoft.com/office/officeart/2005/8/layout/radial2" loCatId="relationship" qsTypeId="urn:microsoft.com/office/officeart/2005/8/quickstyle/simple1" qsCatId="simple" csTypeId="urn:microsoft.com/office/officeart/2005/8/colors/accent6_2" csCatId="accent6" phldr="1"/>
      <dgm:spPr/>
      <dgm:t>
        <a:bodyPr/>
        <a:lstStyle/>
        <a:p>
          <a:endParaRPr lang="en-US"/>
        </a:p>
      </dgm:t>
    </dgm:pt>
    <dgm:pt modelId="{0D2EAB3A-7A0B-4B5C-8AEE-C73A7561A31B}">
      <dgm:prSet phldrT="[Text]" custT="1"/>
      <dgm:spPr>
        <a:solidFill>
          <a:schemeClr val="bg1">
            <a:lumMod val="75000"/>
          </a:schemeClr>
        </a:solidFill>
      </dgm:spPr>
      <dgm:t>
        <a:bodyPr wrap="square" lIns="0" tIns="0" rIns="0" bIns="0"/>
        <a:lstStyle/>
        <a:p>
          <a:pPr marL="0" algn="ctr" defTabSz="914400" rtl="0" eaLnBrk="1" latinLnBrk="0" hangingPunct="1"/>
          <a:r>
            <a:rPr lang="en-US" sz="1500" b="1" kern="1200" dirty="0">
              <a:solidFill>
                <a:schemeClr val="bg1"/>
              </a:solidFill>
              <a:latin typeface="+mn-lt"/>
              <a:ea typeface="+mn-ea"/>
              <a:cs typeface="+mn-cs"/>
            </a:rPr>
            <a:t>Methodological </a:t>
          </a:r>
          <a:r>
            <a:rPr lang="en-US" sz="1600" b="1" kern="1200" dirty="0">
              <a:solidFill>
                <a:schemeClr val="bg1"/>
              </a:solidFill>
              <a:latin typeface="+mn-lt"/>
              <a:ea typeface="+mn-ea"/>
              <a:cs typeface="+mn-cs"/>
            </a:rPr>
            <a:t>framework and business vision</a:t>
          </a:r>
        </a:p>
      </dgm:t>
    </dgm:pt>
    <dgm:pt modelId="{EFDBBC98-04C4-4CB6-BA33-BEB32D7A75F6}" type="parTrans" cxnId="{84EA274F-AD8A-400E-8B82-A6DB2B3D7B15}">
      <dgm:prSet/>
      <dgm:spPr/>
      <dgm:t>
        <a:bodyPr/>
        <a:lstStyle/>
        <a:p>
          <a:endParaRPr lang="en-US" sz="100"/>
        </a:p>
      </dgm:t>
    </dgm:pt>
    <dgm:pt modelId="{377A958B-A91B-49FA-9B7C-8D500E1FED04}" type="sibTrans" cxnId="{84EA274F-AD8A-400E-8B82-A6DB2B3D7B15}">
      <dgm:prSet/>
      <dgm:spPr/>
      <dgm:t>
        <a:bodyPr/>
        <a:lstStyle/>
        <a:p>
          <a:endParaRPr lang="en-US" sz="100"/>
        </a:p>
      </dgm:t>
    </dgm:pt>
    <dgm:pt modelId="{9DBEBEBA-2DA7-45A1-9755-DC61B2BC561D}">
      <dgm:prSet phldrT="[Text]" custT="1"/>
      <dgm:spPr>
        <a:solidFill>
          <a:srgbClr val="99D00E"/>
        </a:solidFill>
      </dgm:spPr>
      <dgm:t>
        <a:bodyPr wrap="square" lIns="0" tIns="0" rIns="0" bIns="0"/>
        <a:lstStyle/>
        <a:p>
          <a:r>
            <a:rPr lang="en-US" sz="1650" b="1" i="0" dirty="0"/>
            <a:t>Adaptable and adaptive skin technologies</a:t>
          </a:r>
          <a:endParaRPr lang="en-US" sz="1650" b="1" dirty="0"/>
        </a:p>
      </dgm:t>
    </dgm:pt>
    <dgm:pt modelId="{31D2FFD7-36A8-4B5A-BDC0-08D3D8D6DA99}" type="parTrans" cxnId="{2778F25D-9E05-4EFF-89AE-C46D728146CF}">
      <dgm:prSet/>
      <dgm:spPr/>
      <dgm:t>
        <a:bodyPr/>
        <a:lstStyle/>
        <a:p>
          <a:endParaRPr lang="en-US" sz="100"/>
        </a:p>
      </dgm:t>
    </dgm:pt>
    <dgm:pt modelId="{FF0291E6-2B91-4806-BA32-B80FE78085BE}" type="sibTrans" cxnId="{2778F25D-9E05-4EFF-89AE-C46D728146CF}">
      <dgm:prSet/>
      <dgm:spPr/>
      <dgm:t>
        <a:bodyPr/>
        <a:lstStyle/>
        <a:p>
          <a:endParaRPr lang="en-US" sz="100"/>
        </a:p>
      </dgm:t>
    </dgm:pt>
    <dgm:pt modelId="{9E9B4193-97C1-4B00-8825-60D9C365E5C2}">
      <dgm:prSet phldrT="[Text]" custT="1"/>
      <dgm:spPr/>
      <dgm:t>
        <a:bodyPr/>
        <a:lstStyle/>
        <a:p>
          <a:endParaRPr lang="en-US" sz="100" dirty="0"/>
        </a:p>
      </dgm:t>
    </dgm:pt>
    <dgm:pt modelId="{24484F01-A6AF-4D0B-9EE0-0A54E1068FF1}" type="parTrans" cxnId="{0F385D7C-5DC1-4EDE-9E25-EC26D655023D}">
      <dgm:prSet/>
      <dgm:spPr/>
      <dgm:t>
        <a:bodyPr/>
        <a:lstStyle/>
        <a:p>
          <a:endParaRPr lang="en-US" sz="100"/>
        </a:p>
      </dgm:t>
    </dgm:pt>
    <dgm:pt modelId="{2AEA4C75-514B-4B7E-B84F-6073F911C76E}" type="sibTrans" cxnId="{0F385D7C-5DC1-4EDE-9E25-EC26D655023D}">
      <dgm:prSet/>
      <dgm:spPr/>
      <dgm:t>
        <a:bodyPr/>
        <a:lstStyle/>
        <a:p>
          <a:endParaRPr lang="en-US" sz="100"/>
        </a:p>
      </dgm:t>
    </dgm:pt>
    <dgm:pt modelId="{52CBBDC0-08E4-4EEB-8706-C7CFC49EED32}">
      <dgm:prSet phldrT="[Text]" custT="1"/>
      <dgm:spPr>
        <a:solidFill>
          <a:schemeClr val="bg1">
            <a:lumMod val="75000"/>
          </a:schemeClr>
        </a:solidFill>
      </dgm:spPr>
      <dgm:t>
        <a:bodyPr wrap="square" lIns="0" tIns="0" rIns="0" bIns="0"/>
        <a:lstStyle/>
        <a:p>
          <a:pPr marL="0" algn="ctr" defTabSz="914400" rtl="0" eaLnBrk="1" latinLnBrk="0" hangingPunct="1"/>
          <a:r>
            <a:rPr lang="en-US" sz="1650" b="1" kern="1200" dirty="0">
              <a:solidFill>
                <a:schemeClr val="bg1"/>
              </a:solidFill>
              <a:latin typeface="+mn-lt"/>
              <a:ea typeface="+mn-ea"/>
              <a:cs typeface="+mn-cs"/>
            </a:rPr>
            <a:t>Building and district energy LAN</a:t>
          </a:r>
        </a:p>
      </dgm:t>
    </dgm:pt>
    <dgm:pt modelId="{EB95DAC9-B092-43B1-9B8C-227A7151F684}" type="parTrans" cxnId="{4B292B5D-9239-44BB-BAF7-3E02CAEBE31B}">
      <dgm:prSet/>
      <dgm:spPr/>
      <dgm:t>
        <a:bodyPr/>
        <a:lstStyle/>
        <a:p>
          <a:endParaRPr lang="en-US" sz="100"/>
        </a:p>
      </dgm:t>
    </dgm:pt>
    <dgm:pt modelId="{E886C74C-5B97-4BDA-BF8F-5DF3735B461F}" type="sibTrans" cxnId="{4B292B5D-9239-44BB-BAF7-3E02CAEBE31B}">
      <dgm:prSet/>
      <dgm:spPr/>
      <dgm:t>
        <a:bodyPr/>
        <a:lstStyle/>
        <a:p>
          <a:endParaRPr lang="en-US" sz="100"/>
        </a:p>
      </dgm:t>
    </dgm:pt>
    <dgm:pt modelId="{444DB5A7-8DA4-45A9-A1EA-E70BE7F31F5B}">
      <dgm:prSet phldrT="[Text]" custT="1"/>
      <dgm:spPr/>
      <dgm:t>
        <a:bodyPr/>
        <a:lstStyle/>
        <a:p>
          <a:endParaRPr lang="en-US" sz="100" dirty="0"/>
        </a:p>
      </dgm:t>
    </dgm:pt>
    <dgm:pt modelId="{BC771E52-0E79-4BB1-A521-7EF375592BAF}" type="parTrans" cxnId="{43E99763-15C7-40F5-A3CD-C97D57AB0880}">
      <dgm:prSet/>
      <dgm:spPr/>
      <dgm:t>
        <a:bodyPr/>
        <a:lstStyle/>
        <a:p>
          <a:endParaRPr lang="en-US" sz="100"/>
        </a:p>
      </dgm:t>
    </dgm:pt>
    <dgm:pt modelId="{FCAAEE36-CCF7-4343-9867-0381DC8A8DE0}" type="sibTrans" cxnId="{43E99763-15C7-40F5-A3CD-C97D57AB0880}">
      <dgm:prSet/>
      <dgm:spPr/>
      <dgm:t>
        <a:bodyPr/>
        <a:lstStyle/>
        <a:p>
          <a:endParaRPr lang="en-US" sz="100"/>
        </a:p>
      </dgm:t>
    </dgm:pt>
    <dgm:pt modelId="{562B63FE-F0C6-41DF-ACEA-8F0B8DDD330C}" type="pres">
      <dgm:prSet presAssocID="{E6EBCFA8-007D-4E1D-8149-3265CCF0684D}" presName="composite" presStyleCnt="0">
        <dgm:presLayoutVars>
          <dgm:chMax val="5"/>
          <dgm:dir/>
          <dgm:animLvl val="ctr"/>
          <dgm:resizeHandles val="exact"/>
        </dgm:presLayoutVars>
      </dgm:prSet>
      <dgm:spPr/>
    </dgm:pt>
    <dgm:pt modelId="{E34C644F-5B80-4B0D-BEF8-B9E6F48619CE}" type="pres">
      <dgm:prSet presAssocID="{E6EBCFA8-007D-4E1D-8149-3265CCF0684D}" presName="cycle" presStyleCnt="0"/>
      <dgm:spPr/>
    </dgm:pt>
    <dgm:pt modelId="{41133B90-7E9A-4E2A-B967-5784B481EA24}" type="pres">
      <dgm:prSet presAssocID="{E6EBCFA8-007D-4E1D-8149-3265CCF0684D}" presName="centerShape" presStyleCnt="0"/>
      <dgm:spPr/>
    </dgm:pt>
    <dgm:pt modelId="{0D747E6E-DFA8-4DFE-AE1A-900F23858106}" type="pres">
      <dgm:prSet presAssocID="{E6EBCFA8-007D-4E1D-8149-3265CCF0684D}" presName="connSite" presStyleLbl="node1" presStyleIdx="0" presStyleCnt="4"/>
      <dgm:spPr/>
    </dgm:pt>
    <dgm:pt modelId="{0970B23F-0B6F-40AF-9DDC-574CB8BFAAAF}" type="pres">
      <dgm:prSet presAssocID="{E6EBCFA8-007D-4E1D-8149-3265CCF0684D}" presName="visible" presStyleLbl="node1" presStyleIdx="0" presStyleCnt="4" custScaleX="102974" custScaleY="105625"/>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2171" t="24781" r="12171" b="24781"/>
          </a:stretch>
        </a:blipFill>
      </dgm:spPr>
    </dgm:pt>
    <dgm:pt modelId="{8AF64DBF-CC7D-45D4-B3C5-17C097BC72FB}" type="pres">
      <dgm:prSet presAssocID="{EFDBBC98-04C4-4CB6-BA33-BEB32D7A75F6}" presName="Name25" presStyleLbl="parChTrans1D1" presStyleIdx="0" presStyleCnt="3"/>
      <dgm:spPr/>
    </dgm:pt>
    <dgm:pt modelId="{91723C37-EB55-4B01-BA57-53817F2915BE}" type="pres">
      <dgm:prSet presAssocID="{0D2EAB3A-7A0B-4B5C-8AEE-C73A7561A31B}" presName="node" presStyleCnt="0"/>
      <dgm:spPr/>
    </dgm:pt>
    <dgm:pt modelId="{9D9704AE-7E89-4E18-B35A-003D12C1713A}" type="pres">
      <dgm:prSet presAssocID="{0D2EAB3A-7A0B-4B5C-8AEE-C73A7561A31B}" presName="parentNode" presStyleLbl="node1" presStyleIdx="1" presStyleCnt="4" custScaleX="150458" custScaleY="150458">
        <dgm:presLayoutVars>
          <dgm:chMax val="1"/>
          <dgm:bulletEnabled val="1"/>
        </dgm:presLayoutVars>
      </dgm:prSet>
      <dgm:spPr>
        <a:xfrm>
          <a:off x="2400686" y="-316866"/>
          <a:ext cx="1892988" cy="1892988"/>
        </a:xfrm>
        <a:prstGeom prst="ellipse">
          <a:avLst/>
        </a:prstGeom>
      </dgm:spPr>
    </dgm:pt>
    <dgm:pt modelId="{6F9EA14F-9091-46C6-9324-4812746F6A6B}" type="pres">
      <dgm:prSet presAssocID="{0D2EAB3A-7A0B-4B5C-8AEE-C73A7561A31B}" presName="childNode" presStyleLbl="revTx" presStyleIdx="0" presStyleCnt="2">
        <dgm:presLayoutVars>
          <dgm:bulletEnabled val="1"/>
        </dgm:presLayoutVars>
      </dgm:prSet>
      <dgm:spPr/>
    </dgm:pt>
    <dgm:pt modelId="{87414744-7F88-4E58-9D93-B15F1192274D}" type="pres">
      <dgm:prSet presAssocID="{31D2FFD7-36A8-4B5A-BDC0-08D3D8D6DA99}" presName="Name25" presStyleLbl="parChTrans1D1" presStyleIdx="1" presStyleCnt="3"/>
      <dgm:spPr/>
    </dgm:pt>
    <dgm:pt modelId="{C0018971-DC01-4EC3-A9A3-5C2B93A3C045}" type="pres">
      <dgm:prSet presAssocID="{9DBEBEBA-2DA7-45A1-9755-DC61B2BC561D}" presName="node" presStyleCnt="0"/>
      <dgm:spPr/>
    </dgm:pt>
    <dgm:pt modelId="{60FD3FD7-1787-4249-BFFA-6916EA68A697}" type="pres">
      <dgm:prSet presAssocID="{9DBEBEBA-2DA7-45A1-9755-DC61B2BC561D}" presName="parentNode" presStyleLbl="node1" presStyleIdx="2" presStyleCnt="4" custScaleX="150458" custScaleY="150458">
        <dgm:presLayoutVars>
          <dgm:chMax val="1"/>
          <dgm:bulletEnabled val="1"/>
        </dgm:presLayoutVars>
      </dgm:prSet>
      <dgm:spPr>
        <a:xfrm>
          <a:off x="2816383" y="1234536"/>
          <a:ext cx="1892988" cy="1892988"/>
        </a:xfrm>
        <a:prstGeom prst="ellipse">
          <a:avLst/>
        </a:prstGeom>
      </dgm:spPr>
    </dgm:pt>
    <dgm:pt modelId="{B5F64B98-E0F8-4058-AF68-79A1B930CAC6}" type="pres">
      <dgm:prSet presAssocID="{9DBEBEBA-2DA7-45A1-9755-DC61B2BC561D}" presName="childNode" presStyleLbl="revTx" presStyleIdx="0" presStyleCnt="2">
        <dgm:presLayoutVars>
          <dgm:bulletEnabled val="1"/>
        </dgm:presLayoutVars>
      </dgm:prSet>
      <dgm:spPr/>
    </dgm:pt>
    <dgm:pt modelId="{9D121713-4D55-4338-8983-667FC606254E}" type="pres">
      <dgm:prSet presAssocID="{EB95DAC9-B092-43B1-9B8C-227A7151F684}" presName="Name25" presStyleLbl="parChTrans1D1" presStyleIdx="2" presStyleCnt="3"/>
      <dgm:spPr/>
    </dgm:pt>
    <dgm:pt modelId="{C09BF4A9-ADDA-4F8F-B996-CE5110284B82}" type="pres">
      <dgm:prSet presAssocID="{52CBBDC0-08E4-4EEB-8706-C7CFC49EED32}" presName="node" presStyleCnt="0"/>
      <dgm:spPr/>
    </dgm:pt>
    <dgm:pt modelId="{288AED26-4EE5-4F55-AE84-314C8FEC2A80}" type="pres">
      <dgm:prSet presAssocID="{52CBBDC0-08E4-4EEB-8706-C7CFC49EED32}" presName="parentNode" presStyleLbl="node1" presStyleIdx="3" presStyleCnt="4" custScaleX="150458" custScaleY="150458">
        <dgm:presLayoutVars>
          <dgm:chMax val="1"/>
          <dgm:bulletEnabled val="1"/>
        </dgm:presLayoutVars>
      </dgm:prSet>
      <dgm:spPr>
        <a:xfrm>
          <a:off x="2400686" y="2785938"/>
          <a:ext cx="1892988" cy="1892988"/>
        </a:xfrm>
        <a:prstGeom prst="ellipse">
          <a:avLst/>
        </a:prstGeom>
      </dgm:spPr>
    </dgm:pt>
    <dgm:pt modelId="{3E7DFC6E-C03E-46FA-B775-8235F1953553}" type="pres">
      <dgm:prSet presAssocID="{52CBBDC0-08E4-4EEB-8706-C7CFC49EED32}" presName="childNode" presStyleLbl="revTx" presStyleIdx="1" presStyleCnt="2">
        <dgm:presLayoutVars>
          <dgm:bulletEnabled val="1"/>
        </dgm:presLayoutVars>
      </dgm:prSet>
      <dgm:spPr/>
    </dgm:pt>
  </dgm:ptLst>
  <dgm:cxnLst>
    <dgm:cxn modelId="{2397D505-2503-4F20-97B1-829B85B0829E}" type="presOf" srcId="{31D2FFD7-36A8-4B5A-BDC0-08D3D8D6DA99}" destId="{87414744-7F88-4E58-9D93-B15F1192274D}" srcOrd="0" destOrd="0" presId="urn:microsoft.com/office/officeart/2005/8/layout/radial2"/>
    <dgm:cxn modelId="{8B096B20-F569-41A2-8B6F-CCF3D55BC280}" type="presOf" srcId="{0D2EAB3A-7A0B-4B5C-8AEE-C73A7561A31B}" destId="{9D9704AE-7E89-4E18-B35A-003D12C1713A}" srcOrd="0" destOrd="0" presId="urn:microsoft.com/office/officeart/2005/8/layout/radial2"/>
    <dgm:cxn modelId="{F8CC592E-8477-4012-9875-45D0004749CB}" type="presOf" srcId="{E6EBCFA8-007D-4E1D-8149-3265CCF0684D}" destId="{562B63FE-F0C6-41DF-ACEA-8F0B8DDD330C}" srcOrd="0" destOrd="0" presId="urn:microsoft.com/office/officeart/2005/8/layout/radial2"/>
    <dgm:cxn modelId="{19AC9639-3726-48B2-B0F7-98DD1D109D8D}" type="presOf" srcId="{EB95DAC9-B092-43B1-9B8C-227A7151F684}" destId="{9D121713-4D55-4338-8983-667FC606254E}" srcOrd="0" destOrd="0" presId="urn:microsoft.com/office/officeart/2005/8/layout/radial2"/>
    <dgm:cxn modelId="{4B292B5D-9239-44BB-BAF7-3E02CAEBE31B}" srcId="{E6EBCFA8-007D-4E1D-8149-3265CCF0684D}" destId="{52CBBDC0-08E4-4EEB-8706-C7CFC49EED32}" srcOrd="2" destOrd="0" parTransId="{EB95DAC9-B092-43B1-9B8C-227A7151F684}" sibTransId="{E886C74C-5B97-4BDA-BF8F-5DF3735B461F}"/>
    <dgm:cxn modelId="{6F0E655D-B69D-4A8E-96F1-58C33497A173}" type="presOf" srcId="{EFDBBC98-04C4-4CB6-BA33-BEB32D7A75F6}" destId="{8AF64DBF-CC7D-45D4-B3C5-17C097BC72FB}" srcOrd="0" destOrd="0" presId="urn:microsoft.com/office/officeart/2005/8/layout/radial2"/>
    <dgm:cxn modelId="{2778F25D-9E05-4EFF-89AE-C46D728146CF}" srcId="{E6EBCFA8-007D-4E1D-8149-3265CCF0684D}" destId="{9DBEBEBA-2DA7-45A1-9755-DC61B2BC561D}" srcOrd="1" destOrd="0" parTransId="{31D2FFD7-36A8-4B5A-BDC0-08D3D8D6DA99}" sibTransId="{FF0291E6-2B91-4806-BA32-B80FE78085BE}"/>
    <dgm:cxn modelId="{43E99763-15C7-40F5-A3CD-C97D57AB0880}" srcId="{52CBBDC0-08E4-4EEB-8706-C7CFC49EED32}" destId="{444DB5A7-8DA4-45A9-A1EA-E70BE7F31F5B}" srcOrd="0" destOrd="0" parTransId="{BC771E52-0E79-4BB1-A521-7EF375592BAF}" sibTransId="{FCAAEE36-CCF7-4343-9867-0381DC8A8DE0}"/>
    <dgm:cxn modelId="{84EA274F-AD8A-400E-8B82-A6DB2B3D7B15}" srcId="{E6EBCFA8-007D-4E1D-8149-3265CCF0684D}" destId="{0D2EAB3A-7A0B-4B5C-8AEE-C73A7561A31B}" srcOrd="0" destOrd="0" parTransId="{EFDBBC98-04C4-4CB6-BA33-BEB32D7A75F6}" sibTransId="{377A958B-A91B-49FA-9B7C-8D500E1FED04}"/>
    <dgm:cxn modelId="{D87DD056-7377-4648-AD3D-76D154303323}" type="presOf" srcId="{444DB5A7-8DA4-45A9-A1EA-E70BE7F31F5B}" destId="{3E7DFC6E-C03E-46FA-B775-8235F1953553}" srcOrd="0" destOrd="0" presId="urn:microsoft.com/office/officeart/2005/8/layout/radial2"/>
    <dgm:cxn modelId="{0F385D7C-5DC1-4EDE-9E25-EC26D655023D}" srcId="{9DBEBEBA-2DA7-45A1-9755-DC61B2BC561D}" destId="{9E9B4193-97C1-4B00-8825-60D9C365E5C2}" srcOrd="0" destOrd="0" parTransId="{24484F01-A6AF-4D0B-9EE0-0A54E1068FF1}" sibTransId="{2AEA4C75-514B-4B7E-B84F-6073F911C76E}"/>
    <dgm:cxn modelId="{11E6C6AD-2302-4511-9DC6-26CD511F082B}" type="presOf" srcId="{52CBBDC0-08E4-4EEB-8706-C7CFC49EED32}" destId="{288AED26-4EE5-4F55-AE84-314C8FEC2A80}" srcOrd="0" destOrd="0" presId="urn:microsoft.com/office/officeart/2005/8/layout/radial2"/>
    <dgm:cxn modelId="{3490CCB1-A057-45D4-9EEB-E82763ABF04C}" type="presOf" srcId="{9DBEBEBA-2DA7-45A1-9755-DC61B2BC561D}" destId="{60FD3FD7-1787-4249-BFFA-6916EA68A697}" srcOrd="0" destOrd="0" presId="urn:microsoft.com/office/officeart/2005/8/layout/radial2"/>
    <dgm:cxn modelId="{925D04F3-13D2-48CD-9271-89FA3976C6D3}" type="presOf" srcId="{9E9B4193-97C1-4B00-8825-60D9C365E5C2}" destId="{B5F64B98-E0F8-4058-AF68-79A1B930CAC6}" srcOrd="0" destOrd="0" presId="urn:microsoft.com/office/officeart/2005/8/layout/radial2"/>
    <dgm:cxn modelId="{9A2F64E8-FEF5-46EC-8516-01847277E7E1}" type="presParOf" srcId="{562B63FE-F0C6-41DF-ACEA-8F0B8DDD330C}" destId="{E34C644F-5B80-4B0D-BEF8-B9E6F48619CE}" srcOrd="0" destOrd="0" presId="urn:microsoft.com/office/officeart/2005/8/layout/radial2"/>
    <dgm:cxn modelId="{A2843B14-AFDF-42CE-A719-2A1AC0F84831}" type="presParOf" srcId="{E34C644F-5B80-4B0D-BEF8-B9E6F48619CE}" destId="{41133B90-7E9A-4E2A-B967-5784B481EA24}" srcOrd="0" destOrd="0" presId="urn:microsoft.com/office/officeart/2005/8/layout/radial2"/>
    <dgm:cxn modelId="{CFB43D77-F28E-4A42-A227-3F5917F76040}" type="presParOf" srcId="{41133B90-7E9A-4E2A-B967-5784B481EA24}" destId="{0D747E6E-DFA8-4DFE-AE1A-900F23858106}" srcOrd="0" destOrd="0" presId="urn:microsoft.com/office/officeart/2005/8/layout/radial2"/>
    <dgm:cxn modelId="{FC7569B6-60BE-4FD7-A02C-A923B25EF97D}" type="presParOf" srcId="{41133B90-7E9A-4E2A-B967-5784B481EA24}" destId="{0970B23F-0B6F-40AF-9DDC-574CB8BFAAAF}" srcOrd="1" destOrd="0" presId="urn:microsoft.com/office/officeart/2005/8/layout/radial2"/>
    <dgm:cxn modelId="{2A96F90A-09AF-4DDA-9E87-F4A1C54BCF6A}" type="presParOf" srcId="{E34C644F-5B80-4B0D-BEF8-B9E6F48619CE}" destId="{8AF64DBF-CC7D-45D4-B3C5-17C097BC72FB}" srcOrd="1" destOrd="0" presId="urn:microsoft.com/office/officeart/2005/8/layout/radial2"/>
    <dgm:cxn modelId="{A6DE42C2-9A4D-4FB7-A69F-54A6692A9369}" type="presParOf" srcId="{E34C644F-5B80-4B0D-BEF8-B9E6F48619CE}" destId="{91723C37-EB55-4B01-BA57-53817F2915BE}" srcOrd="2" destOrd="0" presId="urn:microsoft.com/office/officeart/2005/8/layout/radial2"/>
    <dgm:cxn modelId="{7D9810DA-21DC-4A72-9A81-EFDA784E143E}" type="presParOf" srcId="{91723C37-EB55-4B01-BA57-53817F2915BE}" destId="{9D9704AE-7E89-4E18-B35A-003D12C1713A}" srcOrd="0" destOrd="0" presId="urn:microsoft.com/office/officeart/2005/8/layout/radial2"/>
    <dgm:cxn modelId="{F1D2AB71-1EA4-4681-B0CE-EBEF4AD27C75}" type="presParOf" srcId="{91723C37-EB55-4B01-BA57-53817F2915BE}" destId="{6F9EA14F-9091-46C6-9324-4812746F6A6B}" srcOrd="1" destOrd="0" presId="urn:microsoft.com/office/officeart/2005/8/layout/radial2"/>
    <dgm:cxn modelId="{CD889260-63C4-46B5-9858-36FA02D66793}" type="presParOf" srcId="{E34C644F-5B80-4B0D-BEF8-B9E6F48619CE}" destId="{87414744-7F88-4E58-9D93-B15F1192274D}" srcOrd="3" destOrd="0" presId="urn:microsoft.com/office/officeart/2005/8/layout/radial2"/>
    <dgm:cxn modelId="{87C29DF4-4A00-4B36-86C0-0DB812FBEE1C}" type="presParOf" srcId="{E34C644F-5B80-4B0D-BEF8-B9E6F48619CE}" destId="{C0018971-DC01-4EC3-A9A3-5C2B93A3C045}" srcOrd="4" destOrd="0" presId="urn:microsoft.com/office/officeart/2005/8/layout/radial2"/>
    <dgm:cxn modelId="{28D65A24-AF8D-4B57-9A95-C23D88DB2B0D}" type="presParOf" srcId="{C0018971-DC01-4EC3-A9A3-5C2B93A3C045}" destId="{60FD3FD7-1787-4249-BFFA-6916EA68A697}" srcOrd="0" destOrd="0" presId="urn:microsoft.com/office/officeart/2005/8/layout/radial2"/>
    <dgm:cxn modelId="{0655076C-37C6-4BAF-B318-14611809B220}" type="presParOf" srcId="{C0018971-DC01-4EC3-A9A3-5C2B93A3C045}" destId="{B5F64B98-E0F8-4058-AF68-79A1B930CAC6}" srcOrd="1" destOrd="0" presId="urn:microsoft.com/office/officeart/2005/8/layout/radial2"/>
    <dgm:cxn modelId="{D4952AD8-62FE-4C00-B3FB-027637E97049}" type="presParOf" srcId="{E34C644F-5B80-4B0D-BEF8-B9E6F48619CE}" destId="{9D121713-4D55-4338-8983-667FC606254E}" srcOrd="5" destOrd="0" presId="urn:microsoft.com/office/officeart/2005/8/layout/radial2"/>
    <dgm:cxn modelId="{C5FAA312-8632-4EB8-8E85-6AECD582BDCD}" type="presParOf" srcId="{E34C644F-5B80-4B0D-BEF8-B9E6F48619CE}" destId="{C09BF4A9-ADDA-4F8F-B996-CE5110284B82}" srcOrd="6" destOrd="0" presId="urn:microsoft.com/office/officeart/2005/8/layout/radial2"/>
    <dgm:cxn modelId="{E601E979-9448-4313-8A46-32A1DD199B8A}" type="presParOf" srcId="{C09BF4A9-ADDA-4F8F-B996-CE5110284B82}" destId="{288AED26-4EE5-4F55-AE84-314C8FEC2A80}" srcOrd="0" destOrd="0" presId="urn:microsoft.com/office/officeart/2005/8/layout/radial2"/>
    <dgm:cxn modelId="{BE3BEB97-F825-4807-B83F-DD95E616E5D3}" type="presParOf" srcId="{C09BF4A9-ADDA-4F8F-B996-CE5110284B82}" destId="{3E7DFC6E-C03E-46FA-B775-8235F1953553}"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EBCFA8-007D-4E1D-8149-3265CCF0684D}" type="doc">
      <dgm:prSet loTypeId="urn:microsoft.com/office/officeart/2005/8/layout/radial2" loCatId="relationship" qsTypeId="urn:microsoft.com/office/officeart/2005/8/quickstyle/simple1" qsCatId="simple" csTypeId="urn:microsoft.com/office/officeart/2005/8/colors/accent6_2" csCatId="accent6" phldr="1"/>
      <dgm:spPr/>
      <dgm:t>
        <a:bodyPr/>
        <a:lstStyle/>
        <a:p>
          <a:endParaRPr lang="en-US"/>
        </a:p>
      </dgm:t>
    </dgm:pt>
    <dgm:pt modelId="{0D2EAB3A-7A0B-4B5C-8AEE-C73A7561A31B}">
      <dgm:prSet phldrT="[Text]" custT="1"/>
      <dgm:spPr>
        <a:solidFill>
          <a:schemeClr val="bg1">
            <a:lumMod val="75000"/>
          </a:schemeClr>
        </a:solidFill>
      </dgm:spPr>
      <dgm:t>
        <a:bodyPr wrap="square" lIns="0" tIns="0" rIns="0" bIns="0"/>
        <a:lstStyle/>
        <a:p>
          <a:pPr marL="0" algn="ctr" defTabSz="914400" rtl="0" eaLnBrk="1" latinLnBrk="0" hangingPunct="1"/>
          <a:r>
            <a:rPr lang="en-US" sz="1500" b="1" kern="1200" dirty="0">
              <a:solidFill>
                <a:schemeClr val="bg1"/>
              </a:solidFill>
              <a:latin typeface="+mn-lt"/>
              <a:ea typeface="+mn-ea"/>
              <a:cs typeface="+mn-cs"/>
            </a:rPr>
            <a:t>Methodological </a:t>
          </a:r>
          <a:r>
            <a:rPr lang="en-US" sz="1600" b="1" kern="1200" dirty="0">
              <a:solidFill>
                <a:schemeClr val="bg1"/>
              </a:solidFill>
              <a:latin typeface="+mn-lt"/>
              <a:ea typeface="+mn-ea"/>
              <a:cs typeface="+mn-cs"/>
            </a:rPr>
            <a:t>framework and business vision</a:t>
          </a:r>
        </a:p>
      </dgm:t>
    </dgm:pt>
    <dgm:pt modelId="{EFDBBC98-04C4-4CB6-BA33-BEB32D7A75F6}" type="parTrans" cxnId="{84EA274F-AD8A-400E-8B82-A6DB2B3D7B15}">
      <dgm:prSet/>
      <dgm:spPr/>
      <dgm:t>
        <a:bodyPr/>
        <a:lstStyle/>
        <a:p>
          <a:endParaRPr lang="en-US" sz="100"/>
        </a:p>
      </dgm:t>
    </dgm:pt>
    <dgm:pt modelId="{377A958B-A91B-49FA-9B7C-8D500E1FED04}" type="sibTrans" cxnId="{84EA274F-AD8A-400E-8B82-A6DB2B3D7B15}">
      <dgm:prSet/>
      <dgm:spPr/>
      <dgm:t>
        <a:bodyPr/>
        <a:lstStyle/>
        <a:p>
          <a:endParaRPr lang="en-US" sz="100"/>
        </a:p>
      </dgm:t>
    </dgm:pt>
    <dgm:pt modelId="{9DBEBEBA-2DA7-45A1-9755-DC61B2BC561D}">
      <dgm:prSet phldrT="[Text]" custT="1"/>
      <dgm:spPr>
        <a:solidFill>
          <a:schemeClr val="bg1">
            <a:lumMod val="75000"/>
          </a:schemeClr>
        </a:solidFill>
      </dgm:spPr>
      <dgm:t>
        <a:bodyPr wrap="square" lIns="0" tIns="0" rIns="0" bIns="0"/>
        <a:lstStyle/>
        <a:p>
          <a:r>
            <a:rPr lang="en-US" sz="1650" b="1" i="0" dirty="0"/>
            <a:t>Adaptable and adaptive skin technologies</a:t>
          </a:r>
          <a:endParaRPr lang="en-US" sz="1650" b="1" dirty="0"/>
        </a:p>
      </dgm:t>
    </dgm:pt>
    <dgm:pt modelId="{31D2FFD7-36A8-4B5A-BDC0-08D3D8D6DA99}" type="parTrans" cxnId="{2778F25D-9E05-4EFF-89AE-C46D728146CF}">
      <dgm:prSet/>
      <dgm:spPr/>
      <dgm:t>
        <a:bodyPr/>
        <a:lstStyle/>
        <a:p>
          <a:endParaRPr lang="en-US" sz="100"/>
        </a:p>
      </dgm:t>
    </dgm:pt>
    <dgm:pt modelId="{FF0291E6-2B91-4806-BA32-B80FE78085BE}" type="sibTrans" cxnId="{2778F25D-9E05-4EFF-89AE-C46D728146CF}">
      <dgm:prSet/>
      <dgm:spPr/>
      <dgm:t>
        <a:bodyPr/>
        <a:lstStyle/>
        <a:p>
          <a:endParaRPr lang="en-US" sz="100"/>
        </a:p>
      </dgm:t>
    </dgm:pt>
    <dgm:pt modelId="{9E9B4193-97C1-4B00-8825-60D9C365E5C2}">
      <dgm:prSet phldrT="[Text]" custT="1"/>
      <dgm:spPr/>
      <dgm:t>
        <a:bodyPr/>
        <a:lstStyle/>
        <a:p>
          <a:endParaRPr lang="en-US" sz="100" dirty="0"/>
        </a:p>
      </dgm:t>
    </dgm:pt>
    <dgm:pt modelId="{24484F01-A6AF-4D0B-9EE0-0A54E1068FF1}" type="parTrans" cxnId="{0F385D7C-5DC1-4EDE-9E25-EC26D655023D}">
      <dgm:prSet/>
      <dgm:spPr/>
      <dgm:t>
        <a:bodyPr/>
        <a:lstStyle/>
        <a:p>
          <a:endParaRPr lang="en-US" sz="100"/>
        </a:p>
      </dgm:t>
    </dgm:pt>
    <dgm:pt modelId="{2AEA4C75-514B-4B7E-B84F-6073F911C76E}" type="sibTrans" cxnId="{0F385D7C-5DC1-4EDE-9E25-EC26D655023D}">
      <dgm:prSet/>
      <dgm:spPr/>
      <dgm:t>
        <a:bodyPr/>
        <a:lstStyle/>
        <a:p>
          <a:endParaRPr lang="en-US" sz="100"/>
        </a:p>
      </dgm:t>
    </dgm:pt>
    <dgm:pt modelId="{52CBBDC0-08E4-4EEB-8706-C7CFC49EED32}">
      <dgm:prSet phldrT="[Text]" custT="1"/>
      <dgm:spPr>
        <a:solidFill>
          <a:srgbClr val="67A53D"/>
        </a:solidFill>
      </dgm:spPr>
      <dgm:t>
        <a:bodyPr wrap="square" lIns="0" tIns="0" rIns="0" bIns="0"/>
        <a:lstStyle/>
        <a:p>
          <a:pPr marL="0" algn="ctr" defTabSz="914400" rtl="0" eaLnBrk="1" latinLnBrk="0" hangingPunct="1"/>
          <a:r>
            <a:rPr lang="en-US" sz="1650" b="1" kern="1200" dirty="0">
              <a:solidFill>
                <a:schemeClr val="bg1"/>
              </a:solidFill>
              <a:latin typeface="+mn-lt"/>
              <a:ea typeface="+mn-ea"/>
              <a:cs typeface="+mn-cs"/>
            </a:rPr>
            <a:t>Building and district energy LAN</a:t>
          </a:r>
        </a:p>
      </dgm:t>
    </dgm:pt>
    <dgm:pt modelId="{EB95DAC9-B092-43B1-9B8C-227A7151F684}" type="parTrans" cxnId="{4B292B5D-9239-44BB-BAF7-3E02CAEBE31B}">
      <dgm:prSet/>
      <dgm:spPr/>
      <dgm:t>
        <a:bodyPr/>
        <a:lstStyle/>
        <a:p>
          <a:endParaRPr lang="en-US" sz="100"/>
        </a:p>
      </dgm:t>
    </dgm:pt>
    <dgm:pt modelId="{E886C74C-5B97-4BDA-BF8F-5DF3735B461F}" type="sibTrans" cxnId="{4B292B5D-9239-44BB-BAF7-3E02CAEBE31B}">
      <dgm:prSet/>
      <dgm:spPr/>
      <dgm:t>
        <a:bodyPr/>
        <a:lstStyle/>
        <a:p>
          <a:endParaRPr lang="en-US" sz="100"/>
        </a:p>
      </dgm:t>
    </dgm:pt>
    <dgm:pt modelId="{444DB5A7-8DA4-45A9-A1EA-E70BE7F31F5B}">
      <dgm:prSet phldrT="[Text]" custT="1"/>
      <dgm:spPr/>
      <dgm:t>
        <a:bodyPr/>
        <a:lstStyle/>
        <a:p>
          <a:endParaRPr lang="en-US" sz="100" dirty="0"/>
        </a:p>
      </dgm:t>
    </dgm:pt>
    <dgm:pt modelId="{BC771E52-0E79-4BB1-A521-7EF375592BAF}" type="parTrans" cxnId="{43E99763-15C7-40F5-A3CD-C97D57AB0880}">
      <dgm:prSet/>
      <dgm:spPr/>
      <dgm:t>
        <a:bodyPr/>
        <a:lstStyle/>
        <a:p>
          <a:endParaRPr lang="en-US" sz="100"/>
        </a:p>
      </dgm:t>
    </dgm:pt>
    <dgm:pt modelId="{FCAAEE36-CCF7-4343-9867-0381DC8A8DE0}" type="sibTrans" cxnId="{43E99763-15C7-40F5-A3CD-C97D57AB0880}">
      <dgm:prSet/>
      <dgm:spPr/>
      <dgm:t>
        <a:bodyPr/>
        <a:lstStyle/>
        <a:p>
          <a:endParaRPr lang="en-US" sz="100"/>
        </a:p>
      </dgm:t>
    </dgm:pt>
    <dgm:pt modelId="{562B63FE-F0C6-41DF-ACEA-8F0B8DDD330C}" type="pres">
      <dgm:prSet presAssocID="{E6EBCFA8-007D-4E1D-8149-3265CCF0684D}" presName="composite" presStyleCnt="0">
        <dgm:presLayoutVars>
          <dgm:chMax val="5"/>
          <dgm:dir/>
          <dgm:animLvl val="ctr"/>
          <dgm:resizeHandles val="exact"/>
        </dgm:presLayoutVars>
      </dgm:prSet>
      <dgm:spPr/>
    </dgm:pt>
    <dgm:pt modelId="{E34C644F-5B80-4B0D-BEF8-B9E6F48619CE}" type="pres">
      <dgm:prSet presAssocID="{E6EBCFA8-007D-4E1D-8149-3265CCF0684D}" presName="cycle" presStyleCnt="0"/>
      <dgm:spPr/>
    </dgm:pt>
    <dgm:pt modelId="{41133B90-7E9A-4E2A-B967-5784B481EA24}" type="pres">
      <dgm:prSet presAssocID="{E6EBCFA8-007D-4E1D-8149-3265CCF0684D}" presName="centerShape" presStyleCnt="0"/>
      <dgm:spPr/>
    </dgm:pt>
    <dgm:pt modelId="{0D747E6E-DFA8-4DFE-AE1A-900F23858106}" type="pres">
      <dgm:prSet presAssocID="{E6EBCFA8-007D-4E1D-8149-3265CCF0684D}" presName="connSite" presStyleLbl="node1" presStyleIdx="0" presStyleCnt="4"/>
      <dgm:spPr/>
    </dgm:pt>
    <dgm:pt modelId="{0970B23F-0B6F-40AF-9DDC-574CB8BFAAAF}" type="pres">
      <dgm:prSet presAssocID="{E6EBCFA8-007D-4E1D-8149-3265CCF0684D}" presName="visible" presStyleLbl="node1" presStyleIdx="0" presStyleCnt="4" custScaleX="102974" custScaleY="105625"/>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2171" t="24781" r="12171" b="24781"/>
          </a:stretch>
        </a:blipFill>
      </dgm:spPr>
    </dgm:pt>
    <dgm:pt modelId="{8AF64DBF-CC7D-45D4-B3C5-17C097BC72FB}" type="pres">
      <dgm:prSet presAssocID="{EFDBBC98-04C4-4CB6-BA33-BEB32D7A75F6}" presName="Name25" presStyleLbl="parChTrans1D1" presStyleIdx="0" presStyleCnt="3"/>
      <dgm:spPr/>
    </dgm:pt>
    <dgm:pt modelId="{91723C37-EB55-4B01-BA57-53817F2915BE}" type="pres">
      <dgm:prSet presAssocID="{0D2EAB3A-7A0B-4B5C-8AEE-C73A7561A31B}" presName="node" presStyleCnt="0"/>
      <dgm:spPr/>
    </dgm:pt>
    <dgm:pt modelId="{9D9704AE-7E89-4E18-B35A-003D12C1713A}" type="pres">
      <dgm:prSet presAssocID="{0D2EAB3A-7A0B-4B5C-8AEE-C73A7561A31B}" presName="parentNode" presStyleLbl="node1" presStyleIdx="1" presStyleCnt="4" custScaleX="150458" custScaleY="150458">
        <dgm:presLayoutVars>
          <dgm:chMax val="1"/>
          <dgm:bulletEnabled val="1"/>
        </dgm:presLayoutVars>
      </dgm:prSet>
      <dgm:spPr>
        <a:xfrm>
          <a:off x="2400686" y="-316866"/>
          <a:ext cx="1892988" cy="1892988"/>
        </a:xfrm>
        <a:prstGeom prst="ellipse">
          <a:avLst/>
        </a:prstGeom>
      </dgm:spPr>
    </dgm:pt>
    <dgm:pt modelId="{6F9EA14F-9091-46C6-9324-4812746F6A6B}" type="pres">
      <dgm:prSet presAssocID="{0D2EAB3A-7A0B-4B5C-8AEE-C73A7561A31B}" presName="childNode" presStyleLbl="revTx" presStyleIdx="0" presStyleCnt="2">
        <dgm:presLayoutVars>
          <dgm:bulletEnabled val="1"/>
        </dgm:presLayoutVars>
      </dgm:prSet>
      <dgm:spPr/>
    </dgm:pt>
    <dgm:pt modelId="{87414744-7F88-4E58-9D93-B15F1192274D}" type="pres">
      <dgm:prSet presAssocID="{31D2FFD7-36A8-4B5A-BDC0-08D3D8D6DA99}" presName="Name25" presStyleLbl="parChTrans1D1" presStyleIdx="1" presStyleCnt="3"/>
      <dgm:spPr/>
    </dgm:pt>
    <dgm:pt modelId="{C0018971-DC01-4EC3-A9A3-5C2B93A3C045}" type="pres">
      <dgm:prSet presAssocID="{9DBEBEBA-2DA7-45A1-9755-DC61B2BC561D}" presName="node" presStyleCnt="0"/>
      <dgm:spPr/>
    </dgm:pt>
    <dgm:pt modelId="{60FD3FD7-1787-4249-BFFA-6916EA68A697}" type="pres">
      <dgm:prSet presAssocID="{9DBEBEBA-2DA7-45A1-9755-DC61B2BC561D}" presName="parentNode" presStyleLbl="node1" presStyleIdx="2" presStyleCnt="4" custScaleX="150458" custScaleY="150458">
        <dgm:presLayoutVars>
          <dgm:chMax val="1"/>
          <dgm:bulletEnabled val="1"/>
        </dgm:presLayoutVars>
      </dgm:prSet>
      <dgm:spPr>
        <a:xfrm>
          <a:off x="2816383" y="1234536"/>
          <a:ext cx="1892988" cy="1892988"/>
        </a:xfrm>
        <a:prstGeom prst="ellipse">
          <a:avLst/>
        </a:prstGeom>
      </dgm:spPr>
    </dgm:pt>
    <dgm:pt modelId="{B5F64B98-E0F8-4058-AF68-79A1B930CAC6}" type="pres">
      <dgm:prSet presAssocID="{9DBEBEBA-2DA7-45A1-9755-DC61B2BC561D}" presName="childNode" presStyleLbl="revTx" presStyleIdx="0" presStyleCnt="2">
        <dgm:presLayoutVars>
          <dgm:bulletEnabled val="1"/>
        </dgm:presLayoutVars>
      </dgm:prSet>
      <dgm:spPr/>
    </dgm:pt>
    <dgm:pt modelId="{9D121713-4D55-4338-8983-667FC606254E}" type="pres">
      <dgm:prSet presAssocID="{EB95DAC9-B092-43B1-9B8C-227A7151F684}" presName="Name25" presStyleLbl="parChTrans1D1" presStyleIdx="2" presStyleCnt="3"/>
      <dgm:spPr/>
    </dgm:pt>
    <dgm:pt modelId="{C09BF4A9-ADDA-4F8F-B996-CE5110284B82}" type="pres">
      <dgm:prSet presAssocID="{52CBBDC0-08E4-4EEB-8706-C7CFC49EED32}" presName="node" presStyleCnt="0"/>
      <dgm:spPr/>
    </dgm:pt>
    <dgm:pt modelId="{288AED26-4EE5-4F55-AE84-314C8FEC2A80}" type="pres">
      <dgm:prSet presAssocID="{52CBBDC0-08E4-4EEB-8706-C7CFC49EED32}" presName="parentNode" presStyleLbl="node1" presStyleIdx="3" presStyleCnt="4" custScaleX="150458" custScaleY="150458">
        <dgm:presLayoutVars>
          <dgm:chMax val="1"/>
          <dgm:bulletEnabled val="1"/>
        </dgm:presLayoutVars>
      </dgm:prSet>
      <dgm:spPr>
        <a:xfrm>
          <a:off x="2400686" y="2785938"/>
          <a:ext cx="1892988" cy="1892988"/>
        </a:xfrm>
        <a:prstGeom prst="ellipse">
          <a:avLst/>
        </a:prstGeom>
      </dgm:spPr>
    </dgm:pt>
    <dgm:pt modelId="{3E7DFC6E-C03E-46FA-B775-8235F1953553}" type="pres">
      <dgm:prSet presAssocID="{52CBBDC0-08E4-4EEB-8706-C7CFC49EED32}" presName="childNode" presStyleLbl="revTx" presStyleIdx="1" presStyleCnt="2">
        <dgm:presLayoutVars>
          <dgm:bulletEnabled val="1"/>
        </dgm:presLayoutVars>
      </dgm:prSet>
      <dgm:spPr/>
    </dgm:pt>
  </dgm:ptLst>
  <dgm:cxnLst>
    <dgm:cxn modelId="{2397D505-2503-4F20-97B1-829B85B0829E}" type="presOf" srcId="{31D2FFD7-36A8-4B5A-BDC0-08D3D8D6DA99}" destId="{87414744-7F88-4E58-9D93-B15F1192274D}" srcOrd="0" destOrd="0" presId="urn:microsoft.com/office/officeart/2005/8/layout/radial2"/>
    <dgm:cxn modelId="{8B096B20-F569-41A2-8B6F-CCF3D55BC280}" type="presOf" srcId="{0D2EAB3A-7A0B-4B5C-8AEE-C73A7561A31B}" destId="{9D9704AE-7E89-4E18-B35A-003D12C1713A}" srcOrd="0" destOrd="0" presId="urn:microsoft.com/office/officeart/2005/8/layout/radial2"/>
    <dgm:cxn modelId="{F8CC592E-8477-4012-9875-45D0004749CB}" type="presOf" srcId="{E6EBCFA8-007D-4E1D-8149-3265CCF0684D}" destId="{562B63FE-F0C6-41DF-ACEA-8F0B8DDD330C}" srcOrd="0" destOrd="0" presId="urn:microsoft.com/office/officeart/2005/8/layout/radial2"/>
    <dgm:cxn modelId="{19AC9639-3726-48B2-B0F7-98DD1D109D8D}" type="presOf" srcId="{EB95DAC9-B092-43B1-9B8C-227A7151F684}" destId="{9D121713-4D55-4338-8983-667FC606254E}" srcOrd="0" destOrd="0" presId="urn:microsoft.com/office/officeart/2005/8/layout/radial2"/>
    <dgm:cxn modelId="{4B292B5D-9239-44BB-BAF7-3E02CAEBE31B}" srcId="{E6EBCFA8-007D-4E1D-8149-3265CCF0684D}" destId="{52CBBDC0-08E4-4EEB-8706-C7CFC49EED32}" srcOrd="2" destOrd="0" parTransId="{EB95DAC9-B092-43B1-9B8C-227A7151F684}" sibTransId="{E886C74C-5B97-4BDA-BF8F-5DF3735B461F}"/>
    <dgm:cxn modelId="{6F0E655D-B69D-4A8E-96F1-58C33497A173}" type="presOf" srcId="{EFDBBC98-04C4-4CB6-BA33-BEB32D7A75F6}" destId="{8AF64DBF-CC7D-45D4-B3C5-17C097BC72FB}" srcOrd="0" destOrd="0" presId="urn:microsoft.com/office/officeart/2005/8/layout/radial2"/>
    <dgm:cxn modelId="{2778F25D-9E05-4EFF-89AE-C46D728146CF}" srcId="{E6EBCFA8-007D-4E1D-8149-3265CCF0684D}" destId="{9DBEBEBA-2DA7-45A1-9755-DC61B2BC561D}" srcOrd="1" destOrd="0" parTransId="{31D2FFD7-36A8-4B5A-BDC0-08D3D8D6DA99}" sibTransId="{FF0291E6-2B91-4806-BA32-B80FE78085BE}"/>
    <dgm:cxn modelId="{43E99763-15C7-40F5-A3CD-C97D57AB0880}" srcId="{52CBBDC0-08E4-4EEB-8706-C7CFC49EED32}" destId="{444DB5A7-8DA4-45A9-A1EA-E70BE7F31F5B}" srcOrd="0" destOrd="0" parTransId="{BC771E52-0E79-4BB1-A521-7EF375592BAF}" sibTransId="{FCAAEE36-CCF7-4343-9867-0381DC8A8DE0}"/>
    <dgm:cxn modelId="{84EA274F-AD8A-400E-8B82-A6DB2B3D7B15}" srcId="{E6EBCFA8-007D-4E1D-8149-3265CCF0684D}" destId="{0D2EAB3A-7A0B-4B5C-8AEE-C73A7561A31B}" srcOrd="0" destOrd="0" parTransId="{EFDBBC98-04C4-4CB6-BA33-BEB32D7A75F6}" sibTransId="{377A958B-A91B-49FA-9B7C-8D500E1FED04}"/>
    <dgm:cxn modelId="{D87DD056-7377-4648-AD3D-76D154303323}" type="presOf" srcId="{444DB5A7-8DA4-45A9-A1EA-E70BE7F31F5B}" destId="{3E7DFC6E-C03E-46FA-B775-8235F1953553}" srcOrd="0" destOrd="0" presId="urn:microsoft.com/office/officeart/2005/8/layout/radial2"/>
    <dgm:cxn modelId="{0F385D7C-5DC1-4EDE-9E25-EC26D655023D}" srcId="{9DBEBEBA-2DA7-45A1-9755-DC61B2BC561D}" destId="{9E9B4193-97C1-4B00-8825-60D9C365E5C2}" srcOrd="0" destOrd="0" parTransId="{24484F01-A6AF-4D0B-9EE0-0A54E1068FF1}" sibTransId="{2AEA4C75-514B-4B7E-B84F-6073F911C76E}"/>
    <dgm:cxn modelId="{11E6C6AD-2302-4511-9DC6-26CD511F082B}" type="presOf" srcId="{52CBBDC0-08E4-4EEB-8706-C7CFC49EED32}" destId="{288AED26-4EE5-4F55-AE84-314C8FEC2A80}" srcOrd="0" destOrd="0" presId="urn:microsoft.com/office/officeart/2005/8/layout/radial2"/>
    <dgm:cxn modelId="{3490CCB1-A057-45D4-9EEB-E82763ABF04C}" type="presOf" srcId="{9DBEBEBA-2DA7-45A1-9755-DC61B2BC561D}" destId="{60FD3FD7-1787-4249-BFFA-6916EA68A697}" srcOrd="0" destOrd="0" presId="urn:microsoft.com/office/officeart/2005/8/layout/radial2"/>
    <dgm:cxn modelId="{925D04F3-13D2-48CD-9271-89FA3976C6D3}" type="presOf" srcId="{9E9B4193-97C1-4B00-8825-60D9C365E5C2}" destId="{B5F64B98-E0F8-4058-AF68-79A1B930CAC6}" srcOrd="0" destOrd="0" presId="urn:microsoft.com/office/officeart/2005/8/layout/radial2"/>
    <dgm:cxn modelId="{9A2F64E8-FEF5-46EC-8516-01847277E7E1}" type="presParOf" srcId="{562B63FE-F0C6-41DF-ACEA-8F0B8DDD330C}" destId="{E34C644F-5B80-4B0D-BEF8-B9E6F48619CE}" srcOrd="0" destOrd="0" presId="urn:microsoft.com/office/officeart/2005/8/layout/radial2"/>
    <dgm:cxn modelId="{A2843B14-AFDF-42CE-A719-2A1AC0F84831}" type="presParOf" srcId="{E34C644F-5B80-4B0D-BEF8-B9E6F48619CE}" destId="{41133B90-7E9A-4E2A-B967-5784B481EA24}" srcOrd="0" destOrd="0" presId="urn:microsoft.com/office/officeart/2005/8/layout/radial2"/>
    <dgm:cxn modelId="{CFB43D77-F28E-4A42-A227-3F5917F76040}" type="presParOf" srcId="{41133B90-7E9A-4E2A-B967-5784B481EA24}" destId="{0D747E6E-DFA8-4DFE-AE1A-900F23858106}" srcOrd="0" destOrd="0" presId="urn:microsoft.com/office/officeart/2005/8/layout/radial2"/>
    <dgm:cxn modelId="{FC7569B6-60BE-4FD7-A02C-A923B25EF97D}" type="presParOf" srcId="{41133B90-7E9A-4E2A-B967-5784B481EA24}" destId="{0970B23F-0B6F-40AF-9DDC-574CB8BFAAAF}" srcOrd="1" destOrd="0" presId="urn:microsoft.com/office/officeart/2005/8/layout/radial2"/>
    <dgm:cxn modelId="{2A96F90A-09AF-4DDA-9E87-F4A1C54BCF6A}" type="presParOf" srcId="{E34C644F-5B80-4B0D-BEF8-B9E6F48619CE}" destId="{8AF64DBF-CC7D-45D4-B3C5-17C097BC72FB}" srcOrd="1" destOrd="0" presId="urn:microsoft.com/office/officeart/2005/8/layout/radial2"/>
    <dgm:cxn modelId="{A6DE42C2-9A4D-4FB7-A69F-54A6692A9369}" type="presParOf" srcId="{E34C644F-5B80-4B0D-BEF8-B9E6F48619CE}" destId="{91723C37-EB55-4B01-BA57-53817F2915BE}" srcOrd="2" destOrd="0" presId="urn:microsoft.com/office/officeart/2005/8/layout/radial2"/>
    <dgm:cxn modelId="{7D9810DA-21DC-4A72-9A81-EFDA784E143E}" type="presParOf" srcId="{91723C37-EB55-4B01-BA57-53817F2915BE}" destId="{9D9704AE-7E89-4E18-B35A-003D12C1713A}" srcOrd="0" destOrd="0" presId="urn:microsoft.com/office/officeart/2005/8/layout/radial2"/>
    <dgm:cxn modelId="{F1D2AB71-1EA4-4681-B0CE-EBEF4AD27C75}" type="presParOf" srcId="{91723C37-EB55-4B01-BA57-53817F2915BE}" destId="{6F9EA14F-9091-46C6-9324-4812746F6A6B}" srcOrd="1" destOrd="0" presId="urn:microsoft.com/office/officeart/2005/8/layout/radial2"/>
    <dgm:cxn modelId="{CD889260-63C4-46B5-9858-36FA02D66793}" type="presParOf" srcId="{E34C644F-5B80-4B0D-BEF8-B9E6F48619CE}" destId="{87414744-7F88-4E58-9D93-B15F1192274D}" srcOrd="3" destOrd="0" presId="urn:microsoft.com/office/officeart/2005/8/layout/radial2"/>
    <dgm:cxn modelId="{87C29DF4-4A00-4B36-86C0-0DB812FBEE1C}" type="presParOf" srcId="{E34C644F-5B80-4B0D-BEF8-B9E6F48619CE}" destId="{C0018971-DC01-4EC3-A9A3-5C2B93A3C045}" srcOrd="4" destOrd="0" presId="urn:microsoft.com/office/officeart/2005/8/layout/radial2"/>
    <dgm:cxn modelId="{28D65A24-AF8D-4B57-9A95-C23D88DB2B0D}" type="presParOf" srcId="{C0018971-DC01-4EC3-A9A3-5C2B93A3C045}" destId="{60FD3FD7-1787-4249-BFFA-6916EA68A697}" srcOrd="0" destOrd="0" presId="urn:microsoft.com/office/officeart/2005/8/layout/radial2"/>
    <dgm:cxn modelId="{0655076C-37C6-4BAF-B318-14611809B220}" type="presParOf" srcId="{C0018971-DC01-4EC3-A9A3-5C2B93A3C045}" destId="{B5F64B98-E0F8-4058-AF68-79A1B930CAC6}" srcOrd="1" destOrd="0" presId="urn:microsoft.com/office/officeart/2005/8/layout/radial2"/>
    <dgm:cxn modelId="{D4952AD8-62FE-4C00-B3FB-027637E97049}" type="presParOf" srcId="{E34C644F-5B80-4B0D-BEF8-B9E6F48619CE}" destId="{9D121713-4D55-4338-8983-667FC606254E}" srcOrd="5" destOrd="0" presId="urn:microsoft.com/office/officeart/2005/8/layout/radial2"/>
    <dgm:cxn modelId="{C5FAA312-8632-4EB8-8E85-6AECD582BDCD}" type="presParOf" srcId="{E34C644F-5B80-4B0D-BEF8-B9E6F48619CE}" destId="{C09BF4A9-ADDA-4F8F-B996-CE5110284B82}" srcOrd="6" destOrd="0" presId="urn:microsoft.com/office/officeart/2005/8/layout/radial2"/>
    <dgm:cxn modelId="{E601E979-9448-4313-8A46-32A1DD199B8A}" type="presParOf" srcId="{C09BF4A9-ADDA-4F8F-B996-CE5110284B82}" destId="{288AED26-4EE5-4F55-AE84-314C8FEC2A80}" srcOrd="0" destOrd="0" presId="urn:microsoft.com/office/officeart/2005/8/layout/radial2"/>
    <dgm:cxn modelId="{BE3BEB97-F825-4807-B83F-DD95E616E5D3}" type="presParOf" srcId="{C09BF4A9-ADDA-4F8F-B996-CE5110284B82}" destId="{3E7DFC6E-C03E-46FA-B775-8235F1953553}"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121713-4D55-4338-8983-667FC606254E}">
      <dsp:nvSpPr>
        <dsp:cNvPr id="0" name=""/>
        <dsp:cNvSpPr/>
      </dsp:nvSpPr>
      <dsp:spPr>
        <a:xfrm rot="2644330">
          <a:off x="2359672" y="2837715"/>
          <a:ext cx="254092" cy="49746"/>
        </a:xfrm>
        <a:custGeom>
          <a:avLst/>
          <a:gdLst/>
          <a:ahLst/>
          <a:cxnLst/>
          <a:rect l="0" t="0" r="0" b="0"/>
          <a:pathLst>
            <a:path>
              <a:moveTo>
                <a:pt x="0" y="24873"/>
              </a:moveTo>
              <a:lnTo>
                <a:pt x="254092" y="24873"/>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414744-7F88-4E58-9D93-B15F1192274D}">
      <dsp:nvSpPr>
        <dsp:cNvPr id="0" name=""/>
        <dsp:cNvSpPr/>
      </dsp:nvSpPr>
      <dsp:spPr>
        <a:xfrm>
          <a:off x="2395440" y="2068013"/>
          <a:ext cx="326107" cy="49746"/>
        </a:xfrm>
        <a:custGeom>
          <a:avLst/>
          <a:gdLst/>
          <a:ahLst/>
          <a:cxnLst/>
          <a:rect l="0" t="0" r="0" b="0"/>
          <a:pathLst>
            <a:path>
              <a:moveTo>
                <a:pt x="0" y="24873"/>
              </a:moveTo>
              <a:lnTo>
                <a:pt x="326107" y="24873"/>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F64DBF-CC7D-45D4-B3C5-17C097BC72FB}">
      <dsp:nvSpPr>
        <dsp:cNvPr id="0" name=""/>
        <dsp:cNvSpPr/>
      </dsp:nvSpPr>
      <dsp:spPr>
        <a:xfrm rot="18955670">
          <a:off x="2359672" y="1298312"/>
          <a:ext cx="254092" cy="49746"/>
        </a:xfrm>
        <a:custGeom>
          <a:avLst/>
          <a:gdLst/>
          <a:ahLst/>
          <a:cxnLst/>
          <a:rect l="0" t="0" r="0" b="0"/>
          <a:pathLst>
            <a:path>
              <a:moveTo>
                <a:pt x="0" y="24873"/>
              </a:moveTo>
              <a:lnTo>
                <a:pt x="254092" y="24873"/>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70B23F-0B6F-40AF-9DDC-574CB8BFAAAF}">
      <dsp:nvSpPr>
        <dsp:cNvPr id="0" name=""/>
        <dsp:cNvSpPr/>
      </dsp:nvSpPr>
      <dsp:spPr>
        <a:xfrm>
          <a:off x="656398" y="1030957"/>
          <a:ext cx="2070554" cy="2123859"/>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2171" t="24781" r="12171" b="2478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9704AE-7E89-4E18-B35A-003D12C1713A}">
      <dsp:nvSpPr>
        <dsp:cNvPr id="0" name=""/>
        <dsp:cNvSpPr/>
      </dsp:nvSpPr>
      <dsp:spPr>
        <a:xfrm>
          <a:off x="2322473" y="-304080"/>
          <a:ext cx="1815204" cy="1815204"/>
        </a:xfrm>
        <a:prstGeom prst="ellipse">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14400" rtl="0" eaLnBrk="1" latinLnBrk="0" hangingPunct="1">
            <a:lnSpc>
              <a:spcPct val="90000"/>
            </a:lnSpc>
            <a:spcBef>
              <a:spcPct val="0"/>
            </a:spcBef>
            <a:spcAft>
              <a:spcPct val="35000"/>
            </a:spcAft>
            <a:buNone/>
          </a:pPr>
          <a:r>
            <a:rPr lang="en-US" sz="1500" b="1" kern="1200" dirty="0">
              <a:solidFill>
                <a:schemeClr val="bg1"/>
              </a:solidFill>
              <a:latin typeface="+mn-lt"/>
              <a:ea typeface="+mn-ea"/>
              <a:cs typeface="+mn-cs"/>
            </a:rPr>
            <a:t>Methodological </a:t>
          </a:r>
          <a:r>
            <a:rPr lang="en-US" sz="1600" b="1" kern="1200" dirty="0">
              <a:solidFill>
                <a:schemeClr val="bg1"/>
              </a:solidFill>
              <a:latin typeface="+mn-lt"/>
              <a:ea typeface="+mn-ea"/>
              <a:cs typeface="+mn-cs"/>
            </a:rPr>
            <a:t>framework and business vision</a:t>
          </a:r>
        </a:p>
      </dsp:txBody>
      <dsp:txXfrm>
        <a:off x="2588303" y="-38250"/>
        <a:ext cx="1283544" cy="1283544"/>
      </dsp:txXfrm>
    </dsp:sp>
    <dsp:sp modelId="{60FD3FD7-1787-4249-BFFA-6916EA68A697}">
      <dsp:nvSpPr>
        <dsp:cNvPr id="0" name=""/>
        <dsp:cNvSpPr/>
      </dsp:nvSpPr>
      <dsp:spPr>
        <a:xfrm>
          <a:off x="2721547" y="1185284"/>
          <a:ext cx="1815204" cy="1815204"/>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33425">
            <a:lnSpc>
              <a:spcPct val="90000"/>
            </a:lnSpc>
            <a:spcBef>
              <a:spcPct val="0"/>
            </a:spcBef>
            <a:spcAft>
              <a:spcPct val="35000"/>
            </a:spcAft>
            <a:buNone/>
          </a:pPr>
          <a:r>
            <a:rPr lang="en-US" sz="1650" b="1" i="0" kern="1200" dirty="0"/>
            <a:t>Adaptable and adaptive skin technologies</a:t>
          </a:r>
          <a:endParaRPr lang="en-US" sz="1650" b="1" kern="1200" dirty="0"/>
        </a:p>
      </dsp:txBody>
      <dsp:txXfrm>
        <a:off x="2987377" y="1451114"/>
        <a:ext cx="1283544" cy="1283544"/>
      </dsp:txXfrm>
    </dsp:sp>
    <dsp:sp modelId="{B5F64B98-E0F8-4058-AF68-79A1B930CAC6}">
      <dsp:nvSpPr>
        <dsp:cNvPr id="0" name=""/>
        <dsp:cNvSpPr/>
      </dsp:nvSpPr>
      <dsp:spPr>
        <a:xfrm>
          <a:off x="3896458" y="1185284"/>
          <a:ext cx="2722807" cy="1815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
            <a:lnSpc>
              <a:spcPct val="90000"/>
            </a:lnSpc>
            <a:spcBef>
              <a:spcPct val="0"/>
            </a:spcBef>
            <a:spcAft>
              <a:spcPct val="15000"/>
            </a:spcAft>
            <a:buChar char="•"/>
          </a:pPr>
          <a:endParaRPr lang="en-US" sz="100" kern="1200" dirty="0"/>
        </a:p>
      </dsp:txBody>
      <dsp:txXfrm>
        <a:off x="3896458" y="1185284"/>
        <a:ext cx="2722807" cy="1815204"/>
      </dsp:txXfrm>
    </dsp:sp>
    <dsp:sp modelId="{288AED26-4EE5-4F55-AE84-314C8FEC2A80}">
      <dsp:nvSpPr>
        <dsp:cNvPr id="0" name=""/>
        <dsp:cNvSpPr/>
      </dsp:nvSpPr>
      <dsp:spPr>
        <a:xfrm>
          <a:off x="2322473" y="2674649"/>
          <a:ext cx="1815204" cy="1815204"/>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14400" rtl="0" eaLnBrk="1" latinLnBrk="0" hangingPunct="1">
            <a:lnSpc>
              <a:spcPct val="90000"/>
            </a:lnSpc>
            <a:spcBef>
              <a:spcPct val="0"/>
            </a:spcBef>
            <a:spcAft>
              <a:spcPct val="35000"/>
            </a:spcAft>
            <a:buNone/>
          </a:pPr>
          <a:r>
            <a:rPr lang="en-US" sz="1650" b="1" kern="1200" dirty="0">
              <a:solidFill>
                <a:schemeClr val="bg1"/>
              </a:solidFill>
              <a:latin typeface="+mn-lt"/>
              <a:ea typeface="+mn-ea"/>
              <a:cs typeface="+mn-cs"/>
            </a:rPr>
            <a:t>Building and district energy LAN</a:t>
          </a:r>
        </a:p>
      </dsp:txBody>
      <dsp:txXfrm>
        <a:off x="2588303" y="2940479"/>
        <a:ext cx="1283544" cy="1283544"/>
      </dsp:txXfrm>
    </dsp:sp>
    <dsp:sp modelId="{3E7DFC6E-C03E-46FA-B775-8235F1953553}">
      <dsp:nvSpPr>
        <dsp:cNvPr id="0" name=""/>
        <dsp:cNvSpPr/>
      </dsp:nvSpPr>
      <dsp:spPr>
        <a:xfrm>
          <a:off x="3497383" y="2674649"/>
          <a:ext cx="2722807" cy="1815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
            <a:lnSpc>
              <a:spcPct val="90000"/>
            </a:lnSpc>
            <a:spcBef>
              <a:spcPct val="0"/>
            </a:spcBef>
            <a:spcAft>
              <a:spcPct val="15000"/>
            </a:spcAft>
            <a:buChar char="•"/>
          </a:pPr>
          <a:endParaRPr lang="en-US" sz="100" kern="1200" dirty="0"/>
        </a:p>
      </dsp:txBody>
      <dsp:txXfrm>
        <a:off x="3497383" y="2674649"/>
        <a:ext cx="2722807" cy="18152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121713-4D55-4338-8983-667FC606254E}">
      <dsp:nvSpPr>
        <dsp:cNvPr id="0" name=""/>
        <dsp:cNvSpPr/>
      </dsp:nvSpPr>
      <dsp:spPr>
        <a:xfrm rot="2644330">
          <a:off x="2359672" y="2837715"/>
          <a:ext cx="254092" cy="49746"/>
        </a:xfrm>
        <a:custGeom>
          <a:avLst/>
          <a:gdLst/>
          <a:ahLst/>
          <a:cxnLst/>
          <a:rect l="0" t="0" r="0" b="0"/>
          <a:pathLst>
            <a:path>
              <a:moveTo>
                <a:pt x="0" y="24873"/>
              </a:moveTo>
              <a:lnTo>
                <a:pt x="254092" y="24873"/>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414744-7F88-4E58-9D93-B15F1192274D}">
      <dsp:nvSpPr>
        <dsp:cNvPr id="0" name=""/>
        <dsp:cNvSpPr/>
      </dsp:nvSpPr>
      <dsp:spPr>
        <a:xfrm>
          <a:off x="2395440" y="2068013"/>
          <a:ext cx="326107" cy="49746"/>
        </a:xfrm>
        <a:custGeom>
          <a:avLst/>
          <a:gdLst/>
          <a:ahLst/>
          <a:cxnLst/>
          <a:rect l="0" t="0" r="0" b="0"/>
          <a:pathLst>
            <a:path>
              <a:moveTo>
                <a:pt x="0" y="24873"/>
              </a:moveTo>
              <a:lnTo>
                <a:pt x="326107" y="24873"/>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F64DBF-CC7D-45D4-B3C5-17C097BC72FB}">
      <dsp:nvSpPr>
        <dsp:cNvPr id="0" name=""/>
        <dsp:cNvSpPr/>
      </dsp:nvSpPr>
      <dsp:spPr>
        <a:xfrm rot="18955670">
          <a:off x="2359672" y="1298312"/>
          <a:ext cx="254092" cy="49746"/>
        </a:xfrm>
        <a:custGeom>
          <a:avLst/>
          <a:gdLst/>
          <a:ahLst/>
          <a:cxnLst/>
          <a:rect l="0" t="0" r="0" b="0"/>
          <a:pathLst>
            <a:path>
              <a:moveTo>
                <a:pt x="0" y="24873"/>
              </a:moveTo>
              <a:lnTo>
                <a:pt x="254092" y="24873"/>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70B23F-0B6F-40AF-9DDC-574CB8BFAAAF}">
      <dsp:nvSpPr>
        <dsp:cNvPr id="0" name=""/>
        <dsp:cNvSpPr/>
      </dsp:nvSpPr>
      <dsp:spPr>
        <a:xfrm>
          <a:off x="656398" y="1030957"/>
          <a:ext cx="2070554" cy="2123859"/>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2171" t="24781" r="12171" b="2478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9704AE-7E89-4E18-B35A-003D12C1713A}">
      <dsp:nvSpPr>
        <dsp:cNvPr id="0" name=""/>
        <dsp:cNvSpPr/>
      </dsp:nvSpPr>
      <dsp:spPr>
        <a:xfrm>
          <a:off x="2322473" y="-304080"/>
          <a:ext cx="1815204" cy="1815204"/>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14400" rtl="0" eaLnBrk="1" latinLnBrk="0" hangingPunct="1">
            <a:lnSpc>
              <a:spcPct val="90000"/>
            </a:lnSpc>
            <a:spcBef>
              <a:spcPct val="0"/>
            </a:spcBef>
            <a:spcAft>
              <a:spcPct val="35000"/>
            </a:spcAft>
            <a:buNone/>
          </a:pPr>
          <a:r>
            <a:rPr lang="en-US" sz="1500" b="1" kern="1200" dirty="0">
              <a:solidFill>
                <a:schemeClr val="bg1"/>
              </a:solidFill>
              <a:latin typeface="+mn-lt"/>
              <a:ea typeface="+mn-ea"/>
              <a:cs typeface="+mn-cs"/>
            </a:rPr>
            <a:t>Methodological </a:t>
          </a:r>
          <a:r>
            <a:rPr lang="en-US" sz="1600" b="1" kern="1200" dirty="0">
              <a:solidFill>
                <a:schemeClr val="bg1"/>
              </a:solidFill>
              <a:latin typeface="+mn-lt"/>
              <a:ea typeface="+mn-ea"/>
              <a:cs typeface="+mn-cs"/>
            </a:rPr>
            <a:t>framework and business vision</a:t>
          </a:r>
        </a:p>
      </dsp:txBody>
      <dsp:txXfrm>
        <a:off x="2588303" y="-38250"/>
        <a:ext cx="1283544" cy="1283544"/>
      </dsp:txXfrm>
    </dsp:sp>
    <dsp:sp modelId="{60FD3FD7-1787-4249-BFFA-6916EA68A697}">
      <dsp:nvSpPr>
        <dsp:cNvPr id="0" name=""/>
        <dsp:cNvSpPr/>
      </dsp:nvSpPr>
      <dsp:spPr>
        <a:xfrm>
          <a:off x="2721547" y="1185284"/>
          <a:ext cx="1815204" cy="1815204"/>
        </a:xfrm>
        <a:prstGeom prst="ellipse">
          <a:avLst/>
        </a:prstGeom>
        <a:solidFill>
          <a:srgbClr val="99D00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33425">
            <a:lnSpc>
              <a:spcPct val="90000"/>
            </a:lnSpc>
            <a:spcBef>
              <a:spcPct val="0"/>
            </a:spcBef>
            <a:spcAft>
              <a:spcPct val="35000"/>
            </a:spcAft>
            <a:buNone/>
          </a:pPr>
          <a:r>
            <a:rPr lang="en-US" sz="1650" b="1" i="0" kern="1200" dirty="0"/>
            <a:t>Adaptable and adaptive skin technologies</a:t>
          </a:r>
          <a:endParaRPr lang="en-US" sz="1650" b="1" kern="1200" dirty="0"/>
        </a:p>
      </dsp:txBody>
      <dsp:txXfrm>
        <a:off x="2987377" y="1451114"/>
        <a:ext cx="1283544" cy="1283544"/>
      </dsp:txXfrm>
    </dsp:sp>
    <dsp:sp modelId="{B5F64B98-E0F8-4058-AF68-79A1B930CAC6}">
      <dsp:nvSpPr>
        <dsp:cNvPr id="0" name=""/>
        <dsp:cNvSpPr/>
      </dsp:nvSpPr>
      <dsp:spPr>
        <a:xfrm>
          <a:off x="3896458" y="1185284"/>
          <a:ext cx="2722807" cy="1815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
            <a:lnSpc>
              <a:spcPct val="90000"/>
            </a:lnSpc>
            <a:spcBef>
              <a:spcPct val="0"/>
            </a:spcBef>
            <a:spcAft>
              <a:spcPct val="15000"/>
            </a:spcAft>
            <a:buChar char="•"/>
          </a:pPr>
          <a:endParaRPr lang="en-US" sz="100" kern="1200" dirty="0"/>
        </a:p>
      </dsp:txBody>
      <dsp:txXfrm>
        <a:off x="3896458" y="1185284"/>
        <a:ext cx="2722807" cy="1815204"/>
      </dsp:txXfrm>
    </dsp:sp>
    <dsp:sp modelId="{288AED26-4EE5-4F55-AE84-314C8FEC2A80}">
      <dsp:nvSpPr>
        <dsp:cNvPr id="0" name=""/>
        <dsp:cNvSpPr/>
      </dsp:nvSpPr>
      <dsp:spPr>
        <a:xfrm>
          <a:off x="2322473" y="2674649"/>
          <a:ext cx="1815204" cy="1815204"/>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14400" rtl="0" eaLnBrk="1" latinLnBrk="0" hangingPunct="1">
            <a:lnSpc>
              <a:spcPct val="90000"/>
            </a:lnSpc>
            <a:spcBef>
              <a:spcPct val="0"/>
            </a:spcBef>
            <a:spcAft>
              <a:spcPct val="35000"/>
            </a:spcAft>
            <a:buNone/>
          </a:pPr>
          <a:r>
            <a:rPr lang="en-US" sz="1650" b="1" kern="1200" dirty="0">
              <a:solidFill>
                <a:schemeClr val="bg1"/>
              </a:solidFill>
              <a:latin typeface="+mn-lt"/>
              <a:ea typeface="+mn-ea"/>
              <a:cs typeface="+mn-cs"/>
            </a:rPr>
            <a:t>Building and district energy LAN</a:t>
          </a:r>
        </a:p>
      </dsp:txBody>
      <dsp:txXfrm>
        <a:off x="2588303" y="2940479"/>
        <a:ext cx="1283544" cy="1283544"/>
      </dsp:txXfrm>
    </dsp:sp>
    <dsp:sp modelId="{3E7DFC6E-C03E-46FA-B775-8235F1953553}">
      <dsp:nvSpPr>
        <dsp:cNvPr id="0" name=""/>
        <dsp:cNvSpPr/>
      </dsp:nvSpPr>
      <dsp:spPr>
        <a:xfrm>
          <a:off x="3497383" y="2674649"/>
          <a:ext cx="2722807" cy="1815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
            <a:lnSpc>
              <a:spcPct val="90000"/>
            </a:lnSpc>
            <a:spcBef>
              <a:spcPct val="0"/>
            </a:spcBef>
            <a:spcAft>
              <a:spcPct val="15000"/>
            </a:spcAft>
            <a:buChar char="•"/>
          </a:pPr>
          <a:endParaRPr lang="en-US" sz="100" kern="1200" dirty="0"/>
        </a:p>
      </dsp:txBody>
      <dsp:txXfrm>
        <a:off x="3497383" y="2674649"/>
        <a:ext cx="2722807" cy="18152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121713-4D55-4338-8983-667FC606254E}">
      <dsp:nvSpPr>
        <dsp:cNvPr id="0" name=""/>
        <dsp:cNvSpPr/>
      </dsp:nvSpPr>
      <dsp:spPr>
        <a:xfrm rot="2644330">
          <a:off x="2359672" y="2837715"/>
          <a:ext cx="254092" cy="49746"/>
        </a:xfrm>
        <a:custGeom>
          <a:avLst/>
          <a:gdLst/>
          <a:ahLst/>
          <a:cxnLst/>
          <a:rect l="0" t="0" r="0" b="0"/>
          <a:pathLst>
            <a:path>
              <a:moveTo>
                <a:pt x="0" y="24873"/>
              </a:moveTo>
              <a:lnTo>
                <a:pt x="254092" y="24873"/>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414744-7F88-4E58-9D93-B15F1192274D}">
      <dsp:nvSpPr>
        <dsp:cNvPr id="0" name=""/>
        <dsp:cNvSpPr/>
      </dsp:nvSpPr>
      <dsp:spPr>
        <a:xfrm>
          <a:off x="2395440" y="2068013"/>
          <a:ext cx="326107" cy="49746"/>
        </a:xfrm>
        <a:custGeom>
          <a:avLst/>
          <a:gdLst/>
          <a:ahLst/>
          <a:cxnLst/>
          <a:rect l="0" t="0" r="0" b="0"/>
          <a:pathLst>
            <a:path>
              <a:moveTo>
                <a:pt x="0" y="24873"/>
              </a:moveTo>
              <a:lnTo>
                <a:pt x="326107" y="24873"/>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F64DBF-CC7D-45D4-B3C5-17C097BC72FB}">
      <dsp:nvSpPr>
        <dsp:cNvPr id="0" name=""/>
        <dsp:cNvSpPr/>
      </dsp:nvSpPr>
      <dsp:spPr>
        <a:xfrm rot="18955670">
          <a:off x="2359672" y="1298312"/>
          <a:ext cx="254092" cy="49746"/>
        </a:xfrm>
        <a:custGeom>
          <a:avLst/>
          <a:gdLst/>
          <a:ahLst/>
          <a:cxnLst/>
          <a:rect l="0" t="0" r="0" b="0"/>
          <a:pathLst>
            <a:path>
              <a:moveTo>
                <a:pt x="0" y="24873"/>
              </a:moveTo>
              <a:lnTo>
                <a:pt x="254092" y="24873"/>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70B23F-0B6F-40AF-9DDC-574CB8BFAAAF}">
      <dsp:nvSpPr>
        <dsp:cNvPr id="0" name=""/>
        <dsp:cNvSpPr/>
      </dsp:nvSpPr>
      <dsp:spPr>
        <a:xfrm>
          <a:off x="656398" y="1030957"/>
          <a:ext cx="2070554" cy="2123859"/>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2171" t="24781" r="12171" b="2478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9704AE-7E89-4E18-B35A-003D12C1713A}">
      <dsp:nvSpPr>
        <dsp:cNvPr id="0" name=""/>
        <dsp:cNvSpPr/>
      </dsp:nvSpPr>
      <dsp:spPr>
        <a:xfrm>
          <a:off x="2322473" y="-304080"/>
          <a:ext cx="1815204" cy="1815204"/>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14400" rtl="0" eaLnBrk="1" latinLnBrk="0" hangingPunct="1">
            <a:lnSpc>
              <a:spcPct val="90000"/>
            </a:lnSpc>
            <a:spcBef>
              <a:spcPct val="0"/>
            </a:spcBef>
            <a:spcAft>
              <a:spcPct val="35000"/>
            </a:spcAft>
            <a:buNone/>
          </a:pPr>
          <a:r>
            <a:rPr lang="en-US" sz="1500" b="1" kern="1200" dirty="0">
              <a:solidFill>
                <a:schemeClr val="bg1"/>
              </a:solidFill>
              <a:latin typeface="+mn-lt"/>
              <a:ea typeface="+mn-ea"/>
              <a:cs typeface="+mn-cs"/>
            </a:rPr>
            <a:t>Methodological </a:t>
          </a:r>
          <a:r>
            <a:rPr lang="en-US" sz="1600" b="1" kern="1200" dirty="0">
              <a:solidFill>
                <a:schemeClr val="bg1"/>
              </a:solidFill>
              <a:latin typeface="+mn-lt"/>
              <a:ea typeface="+mn-ea"/>
              <a:cs typeface="+mn-cs"/>
            </a:rPr>
            <a:t>framework and business vision</a:t>
          </a:r>
        </a:p>
      </dsp:txBody>
      <dsp:txXfrm>
        <a:off x="2588303" y="-38250"/>
        <a:ext cx="1283544" cy="1283544"/>
      </dsp:txXfrm>
    </dsp:sp>
    <dsp:sp modelId="{60FD3FD7-1787-4249-BFFA-6916EA68A697}">
      <dsp:nvSpPr>
        <dsp:cNvPr id="0" name=""/>
        <dsp:cNvSpPr/>
      </dsp:nvSpPr>
      <dsp:spPr>
        <a:xfrm>
          <a:off x="2721547" y="1185284"/>
          <a:ext cx="1815204" cy="1815204"/>
        </a:xfrm>
        <a:prstGeom prst="ellipse">
          <a:avLst/>
        </a:prstGeom>
        <a:solidFill>
          <a:srgbClr val="99D00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33425">
            <a:lnSpc>
              <a:spcPct val="90000"/>
            </a:lnSpc>
            <a:spcBef>
              <a:spcPct val="0"/>
            </a:spcBef>
            <a:spcAft>
              <a:spcPct val="35000"/>
            </a:spcAft>
            <a:buNone/>
          </a:pPr>
          <a:r>
            <a:rPr lang="en-US" sz="1650" b="1" i="0" kern="1200" dirty="0"/>
            <a:t>Adaptable and adaptive skin technologies</a:t>
          </a:r>
          <a:endParaRPr lang="en-US" sz="1650" b="1" kern="1200" dirty="0"/>
        </a:p>
      </dsp:txBody>
      <dsp:txXfrm>
        <a:off x="2987377" y="1451114"/>
        <a:ext cx="1283544" cy="1283544"/>
      </dsp:txXfrm>
    </dsp:sp>
    <dsp:sp modelId="{B5F64B98-E0F8-4058-AF68-79A1B930CAC6}">
      <dsp:nvSpPr>
        <dsp:cNvPr id="0" name=""/>
        <dsp:cNvSpPr/>
      </dsp:nvSpPr>
      <dsp:spPr>
        <a:xfrm>
          <a:off x="3896458" y="1185284"/>
          <a:ext cx="2722807" cy="1815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
            <a:lnSpc>
              <a:spcPct val="90000"/>
            </a:lnSpc>
            <a:spcBef>
              <a:spcPct val="0"/>
            </a:spcBef>
            <a:spcAft>
              <a:spcPct val="15000"/>
            </a:spcAft>
            <a:buChar char="•"/>
          </a:pPr>
          <a:endParaRPr lang="en-US" sz="100" kern="1200" dirty="0"/>
        </a:p>
      </dsp:txBody>
      <dsp:txXfrm>
        <a:off x="3896458" y="1185284"/>
        <a:ext cx="2722807" cy="1815204"/>
      </dsp:txXfrm>
    </dsp:sp>
    <dsp:sp modelId="{288AED26-4EE5-4F55-AE84-314C8FEC2A80}">
      <dsp:nvSpPr>
        <dsp:cNvPr id="0" name=""/>
        <dsp:cNvSpPr/>
      </dsp:nvSpPr>
      <dsp:spPr>
        <a:xfrm>
          <a:off x="2322473" y="2674649"/>
          <a:ext cx="1815204" cy="1815204"/>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14400" rtl="0" eaLnBrk="1" latinLnBrk="0" hangingPunct="1">
            <a:lnSpc>
              <a:spcPct val="90000"/>
            </a:lnSpc>
            <a:spcBef>
              <a:spcPct val="0"/>
            </a:spcBef>
            <a:spcAft>
              <a:spcPct val="35000"/>
            </a:spcAft>
            <a:buNone/>
          </a:pPr>
          <a:r>
            <a:rPr lang="en-US" sz="1650" b="1" kern="1200" dirty="0">
              <a:solidFill>
                <a:schemeClr val="bg1"/>
              </a:solidFill>
              <a:latin typeface="+mn-lt"/>
              <a:ea typeface="+mn-ea"/>
              <a:cs typeface="+mn-cs"/>
            </a:rPr>
            <a:t>Building and district energy LAN</a:t>
          </a:r>
        </a:p>
      </dsp:txBody>
      <dsp:txXfrm>
        <a:off x="2588303" y="2940479"/>
        <a:ext cx="1283544" cy="1283544"/>
      </dsp:txXfrm>
    </dsp:sp>
    <dsp:sp modelId="{3E7DFC6E-C03E-46FA-B775-8235F1953553}">
      <dsp:nvSpPr>
        <dsp:cNvPr id="0" name=""/>
        <dsp:cNvSpPr/>
      </dsp:nvSpPr>
      <dsp:spPr>
        <a:xfrm>
          <a:off x="3497383" y="2674649"/>
          <a:ext cx="2722807" cy="1815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
            <a:lnSpc>
              <a:spcPct val="90000"/>
            </a:lnSpc>
            <a:spcBef>
              <a:spcPct val="0"/>
            </a:spcBef>
            <a:spcAft>
              <a:spcPct val="15000"/>
            </a:spcAft>
            <a:buChar char="•"/>
          </a:pPr>
          <a:endParaRPr lang="en-US" sz="100" kern="1200" dirty="0"/>
        </a:p>
      </dsp:txBody>
      <dsp:txXfrm>
        <a:off x="3497383" y="2674649"/>
        <a:ext cx="2722807" cy="18152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121713-4D55-4338-8983-667FC606254E}">
      <dsp:nvSpPr>
        <dsp:cNvPr id="0" name=""/>
        <dsp:cNvSpPr/>
      </dsp:nvSpPr>
      <dsp:spPr>
        <a:xfrm rot="2644330">
          <a:off x="2359672" y="2837715"/>
          <a:ext cx="254092" cy="49746"/>
        </a:xfrm>
        <a:custGeom>
          <a:avLst/>
          <a:gdLst/>
          <a:ahLst/>
          <a:cxnLst/>
          <a:rect l="0" t="0" r="0" b="0"/>
          <a:pathLst>
            <a:path>
              <a:moveTo>
                <a:pt x="0" y="24873"/>
              </a:moveTo>
              <a:lnTo>
                <a:pt x="254092" y="24873"/>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414744-7F88-4E58-9D93-B15F1192274D}">
      <dsp:nvSpPr>
        <dsp:cNvPr id="0" name=""/>
        <dsp:cNvSpPr/>
      </dsp:nvSpPr>
      <dsp:spPr>
        <a:xfrm>
          <a:off x="2395440" y="2068013"/>
          <a:ext cx="326107" cy="49746"/>
        </a:xfrm>
        <a:custGeom>
          <a:avLst/>
          <a:gdLst/>
          <a:ahLst/>
          <a:cxnLst/>
          <a:rect l="0" t="0" r="0" b="0"/>
          <a:pathLst>
            <a:path>
              <a:moveTo>
                <a:pt x="0" y="24873"/>
              </a:moveTo>
              <a:lnTo>
                <a:pt x="326107" y="24873"/>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F64DBF-CC7D-45D4-B3C5-17C097BC72FB}">
      <dsp:nvSpPr>
        <dsp:cNvPr id="0" name=""/>
        <dsp:cNvSpPr/>
      </dsp:nvSpPr>
      <dsp:spPr>
        <a:xfrm rot="18955670">
          <a:off x="2359672" y="1298312"/>
          <a:ext cx="254092" cy="49746"/>
        </a:xfrm>
        <a:custGeom>
          <a:avLst/>
          <a:gdLst/>
          <a:ahLst/>
          <a:cxnLst/>
          <a:rect l="0" t="0" r="0" b="0"/>
          <a:pathLst>
            <a:path>
              <a:moveTo>
                <a:pt x="0" y="24873"/>
              </a:moveTo>
              <a:lnTo>
                <a:pt x="254092" y="24873"/>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70B23F-0B6F-40AF-9DDC-574CB8BFAAAF}">
      <dsp:nvSpPr>
        <dsp:cNvPr id="0" name=""/>
        <dsp:cNvSpPr/>
      </dsp:nvSpPr>
      <dsp:spPr>
        <a:xfrm>
          <a:off x="656398" y="1030957"/>
          <a:ext cx="2070554" cy="2123859"/>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2171" t="24781" r="12171" b="2478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9704AE-7E89-4E18-B35A-003D12C1713A}">
      <dsp:nvSpPr>
        <dsp:cNvPr id="0" name=""/>
        <dsp:cNvSpPr/>
      </dsp:nvSpPr>
      <dsp:spPr>
        <a:xfrm>
          <a:off x="2322473" y="-304080"/>
          <a:ext cx="1815204" cy="1815204"/>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14400" rtl="0" eaLnBrk="1" latinLnBrk="0" hangingPunct="1">
            <a:lnSpc>
              <a:spcPct val="90000"/>
            </a:lnSpc>
            <a:spcBef>
              <a:spcPct val="0"/>
            </a:spcBef>
            <a:spcAft>
              <a:spcPct val="35000"/>
            </a:spcAft>
            <a:buNone/>
          </a:pPr>
          <a:r>
            <a:rPr lang="en-US" sz="1500" b="1" kern="1200" dirty="0">
              <a:solidFill>
                <a:schemeClr val="bg1"/>
              </a:solidFill>
              <a:latin typeface="+mn-lt"/>
              <a:ea typeface="+mn-ea"/>
              <a:cs typeface="+mn-cs"/>
            </a:rPr>
            <a:t>Methodological </a:t>
          </a:r>
          <a:r>
            <a:rPr lang="en-US" sz="1600" b="1" kern="1200" dirty="0">
              <a:solidFill>
                <a:schemeClr val="bg1"/>
              </a:solidFill>
              <a:latin typeface="+mn-lt"/>
              <a:ea typeface="+mn-ea"/>
              <a:cs typeface="+mn-cs"/>
            </a:rPr>
            <a:t>framework and business vision</a:t>
          </a:r>
        </a:p>
      </dsp:txBody>
      <dsp:txXfrm>
        <a:off x="2588303" y="-38250"/>
        <a:ext cx="1283544" cy="1283544"/>
      </dsp:txXfrm>
    </dsp:sp>
    <dsp:sp modelId="{60FD3FD7-1787-4249-BFFA-6916EA68A697}">
      <dsp:nvSpPr>
        <dsp:cNvPr id="0" name=""/>
        <dsp:cNvSpPr/>
      </dsp:nvSpPr>
      <dsp:spPr>
        <a:xfrm>
          <a:off x="2721547" y="1185284"/>
          <a:ext cx="1815204" cy="1815204"/>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33425">
            <a:lnSpc>
              <a:spcPct val="90000"/>
            </a:lnSpc>
            <a:spcBef>
              <a:spcPct val="0"/>
            </a:spcBef>
            <a:spcAft>
              <a:spcPct val="35000"/>
            </a:spcAft>
            <a:buNone/>
          </a:pPr>
          <a:r>
            <a:rPr lang="en-US" sz="1650" b="1" i="0" kern="1200" dirty="0"/>
            <a:t>Adaptable and adaptive skin technologies</a:t>
          </a:r>
          <a:endParaRPr lang="en-US" sz="1650" b="1" kern="1200" dirty="0"/>
        </a:p>
      </dsp:txBody>
      <dsp:txXfrm>
        <a:off x="2987377" y="1451114"/>
        <a:ext cx="1283544" cy="1283544"/>
      </dsp:txXfrm>
    </dsp:sp>
    <dsp:sp modelId="{B5F64B98-E0F8-4058-AF68-79A1B930CAC6}">
      <dsp:nvSpPr>
        <dsp:cNvPr id="0" name=""/>
        <dsp:cNvSpPr/>
      </dsp:nvSpPr>
      <dsp:spPr>
        <a:xfrm>
          <a:off x="3896458" y="1185284"/>
          <a:ext cx="2722807" cy="1815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
            <a:lnSpc>
              <a:spcPct val="90000"/>
            </a:lnSpc>
            <a:spcBef>
              <a:spcPct val="0"/>
            </a:spcBef>
            <a:spcAft>
              <a:spcPct val="15000"/>
            </a:spcAft>
            <a:buChar char="•"/>
          </a:pPr>
          <a:endParaRPr lang="en-US" sz="100" kern="1200" dirty="0"/>
        </a:p>
      </dsp:txBody>
      <dsp:txXfrm>
        <a:off x="3896458" y="1185284"/>
        <a:ext cx="2722807" cy="1815204"/>
      </dsp:txXfrm>
    </dsp:sp>
    <dsp:sp modelId="{288AED26-4EE5-4F55-AE84-314C8FEC2A80}">
      <dsp:nvSpPr>
        <dsp:cNvPr id="0" name=""/>
        <dsp:cNvSpPr/>
      </dsp:nvSpPr>
      <dsp:spPr>
        <a:xfrm>
          <a:off x="2322473" y="2674649"/>
          <a:ext cx="1815204" cy="1815204"/>
        </a:xfrm>
        <a:prstGeom prst="ellipse">
          <a:avLst/>
        </a:prstGeom>
        <a:solidFill>
          <a:srgbClr val="67A53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14400" rtl="0" eaLnBrk="1" latinLnBrk="0" hangingPunct="1">
            <a:lnSpc>
              <a:spcPct val="90000"/>
            </a:lnSpc>
            <a:spcBef>
              <a:spcPct val="0"/>
            </a:spcBef>
            <a:spcAft>
              <a:spcPct val="35000"/>
            </a:spcAft>
            <a:buNone/>
          </a:pPr>
          <a:r>
            <a:rPr lang="en-US" sz="1650" b="1" kern="1200" dirty="0">
              <a:solidFill>
                <a:schemeClr val="bg1"/>
              </a:solidFill>
              <a:latin typeface="+mn-lt"/>
              <a:ea typeface="+mn-ea"/>
              <a:cs typeface="+mn-cs"/>
            </a:rPr>
            <a:t>Building and district energy LAN</a:t>
          </a:r>
        </a:p>
      </dsp:txBody>
      <dsp:txXfrm>
        <a:off x="2588303" y="2940479"/>
        <a:ext cx="1283544" cy="1283544"/>
      </dsp:txXfrm>
    </dsp:sp>
    <dsp:sp modelId="{3E7DFC6E-C03E-46FA-B775-8235F1953553}">
      <dsp:nvSpPr>
        <dsp:cNvPr id="0" name=""/>
        <dsp:cNvSpPr/>
      </dsp:nvSpPr>
      <dsp:spPr>
        <a:xfrm>
          <a:off x="3497383" y="2674649"/>
          <a:ext cx="2722807" cy="1815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
            <a:lnSpc>
              <a:spcPct val="90000"/>
            </a:lnSpc>
            <a:spcBef>
              <a:spcPct val="0"/>
            </a:spcBef>
            <a:spcAft>
              <a:spcPct val="15000"/>
            </a:spcAft>
            <a:buChar char="•"/>
          </a:pPr>
          <a:endParaRPr lang="en-US" sz="100" kern="1200" dirty="0"/>
        </a:p>
      </dsp:txBody>
      <dsp:txXfrm>
        <a:off x="3497383" y="2674649"/>
        <a:ext cx="2722807" cy="1815204"/>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1.png"/><Relationship Id="rId7" Type="http://schemas.openxmlformats.org/officeDocument/2006/relationships/image" Target="../media/image7.jp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jpeg"/><Relationship Id="rId9"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01496-9127-4605-BD7B-A6765E6F2A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800076-BC42-4793-A2AF-C84C386152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4CA028-F761-470C-8D85-543F134385A7}"/>
              </a:ext>
            </a:extLst>
          </p:cNvPr>
          <p:cNvSpPr>
            <a:spLocks noGrp="1"/>
          </p:cNvSpPr>
          <p:nvPr>
            <p:ph type="dt" sz="half" idx="10"/>
          </p:nvPr>
        </p:nvSpPr>
        <p:spPr/>
        <p:txBody>
          <a:bodyPr/>
          <a:lstStyle/>
          <a:p>
            <a:fld id="{27103ACC-60C0-45BB-A1B4-39D63A198806}" type="datetimeFigureOut">
              <a:rPr lang="en-US" smtClean="0"/>
              <a:t>10/7/2019</a:t>
            </a:fld>
            <a:endParaRPr lang="en-US"/>
          </a:p>
        </p:txBody>
      </p:sp>
      <p:sp>
        <p:nvSpPr>
          <p:cNvPr id="5" name="Footer Placeholder 4">
            <a:extLst>
              <a:ext uri="{FF2B5EF4-FFF2-40B4-BE49-F238E27FC236}">
                <a16:creationId xmlns:a16="http://schemas.microsoft.com/office/drawing/2014/main" id="{7C2D304C-98A4-4005-BD36-F9F73E14BC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81F4A6-F81E-482F-BD04-BD545387408B}"/>
              </a:ext>
            </a:extLst>
          </p:cNvPr>
          <p:cNvSpPr>
            <a:spLocks noGrp="1"/>
          </p:cNvSpPr>
          <p:nvPr>
            <p:ph type="sldNum" sz="quarter" idx="12"/>
          </p:nvPr>
        </p:nvSpPr>
        <p:spPr/>
        <p:txBody>
          <a:bodyPr/>
          <a:lstStyle/>
          <a:p>
            <a:fld id="{D064C9D3-6385-4EE6-96F4-CB3FDA88C0B5}" type="slidenum">
              <a:rPr lang="en-US" smtClean="0"/>
              <a:t>‹#›</a:t>
            </a:fld>
            <a:endParaRPr lang="en-US"/>
          </a:p>
        </p:txBody>
      </p:sp>
    </p:spTree>
    <p:extLst>
      <p:ext uri="{BB962C8B-B14F-4D97-AF65-F5344CB8AC3E}">
        <p14:creationId xmlns:p14="http://schemas.microsoft.com/office/powerpoint/2010/main" val="4128984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68925-BEBB-4BAD-9A94-4B7A24AB83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C2A9BB-78DE-4D0F-A373-7356AD54C4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26C6F4-D827-4604-82EB-4664B40FC66E}"/>
              </a:ext>
            </a:extLst>
          </p:cNvPr>
          <p:cNvSpPr>
            <a:spLocks noGrp="1"/>
          </p:cNvSpPr>
          <p:nvPr>
            <p:ph type="dt" sz="half" idx="10"/>
          </p:nvPr>
        </p:nvSpPr>
        <p:spPr/>
        <p:txBody>
          <a:bodyPr/>
          <a:lstStyle/>
          <a:p>
            <a:fld id="{27103ACC-60C0-45BB-A1B4-39D63A198806}" type="datetimeFigureOut">
              <a:rPr lang="en-US" smtClean="0"/>
              <a:t>10/7/2019</a:t>
            </a:fld>
            <a:endParaRPr lang="en-US"/>
          </a:p>
        </p:txBody>
      </p:sp>
      <p:sp>
        <p:nvSpPr>
          <p:cNvPr id="5" name="Footer Placeholder 4">
            <a:extLst>
              <a:ext uri="{FF2B5EF4-FFF2-40B4-BE49-F238E27FC236}">
                <a16:creationId xmlns:a16="http://schemas.microsoft.com/office/drawing/2014/main" id="{1E2A8F14-9894-41F1-974C-77C16B94CD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5EB26-6721-4C30-97B1-A86D81335B29}"/>
              </a:ext>
            </a:extLst>
          </p:cNvPr>
          <p:cNvSpPr>
            <a:spLocks noGrp="1"/>
          </p:cNvSpPr>
          <p:nvPr>
            <p:ph type="sldNum" sz="quarter" idx="12"/>
          </p:nvPr>
        </p:nvSpPr>
        <p:spPr/>
        <p:txBody>
          <a:bodyPr/>
          <a:lstStyle/>
          <a:p>
            <a:fld id="{D064C9D3-6385-4EE6-96F4-CB3FDA88C0B5}" type="slidenum">
              <a:rPr lang="en-US" smtClean="0"/>
              <a:t>‹#›</a:t>
            </a:fld>
            <a:endParaRPr lang="en-US"/>
          </a:p>
        </p:txBody>
      </p:sp>
    </p:spTree>
    <p:extLst>
      <p:ext uri="{BB962C8B-B14F-4D97-AF65-F5344CB8AC3E}">
        <p14:creationId xmlns:p14="http://schemas.microsoft.com/office/powerpoint/2010/main" val="521764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14556B-6BEF-4287-B06F-256A5AC9B0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56B4FA-37B7-482B-A0CE-7AA89B9805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0919FA-CF53-4C22-919A-81269C9D0FDE}"/>
              </a:ext>
            </a:extLst>
          </p:cNvPr>
          <p:cNvSpPr>
            <a:spLocks noGrp="1"/>
          </p:cNvSpPr>
          <p:nvPr>
            <p:ph type="dt" sz="half" idx="10"/>
          </p:nvPr>
        </p:nvSpPr>
        <p:spPr/>
        <p:txBody>
          <a:bodyPr/>
          <a:lstStyle/>
          <a:p>
            <a:fld id="{27103ACC-60C0-45BB-A1B4-39D63A198806}" type="datetimeFigureOut">
              <a:rPr lang="en-US" smtClean="0"/>
              <a:t>10/7/2019</a:t>
            </a:fld>
            <a:endParaRPr lang="en-US"/>
          </a:p>
        </p:txBody>
      </p:sp>
      <p:sp>
        <p:nvSpPr>
          <p:cNvPr id="5" name="Footer Placeholder 4">
            <a:extLst>
              <a:ext uri="{FF2B5EF4-FFF2-40B4-BE49-F238E27FC236}">
                <a16:creationId xmlns:a16="http://schemas.microsoft.com/office/drawing/2014/main" id="{A363A8C0-4EBD-4237-AD36-74F104EA34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CC641F-14D0-4E8D-9290-096D448DC7CD}"/>
              </a:ext>
            </a:extLst>
          </p:cNvPr>
          <p:cNvSpPr>
            <a:spLocks noGrp="1"/>
          </p:cNvSpPr>
          <p:nvPr>
            <p:ph type="sldNum" sz="quarter" idx="12"/>
          </p:nvPr>
        </p:nvSpPr>
        <p:spPr/>
        <p:txBody>
          <a:bodyPr/>
          <a:lstStyle/>
          <a:p>
            <a:fld id="{D064C9D3-6385-4EE6-96F4-CB3FDA88C0B5}" type="slidenum">
              <a:rPr lang="en-US" smtClean="0"/>
              <a:t>‹#›</a:t>
            </a:fld>
            <a:endParaRPr lang="en-US"/>
          </a:p>
        </p:txBody>
      </p:sp>
    </p:spTree>
    <p:extLst>
      <p:ext uri="{BB962C8B-B14F-4D97-AF65-F5344CB8AC3E}">
        <p14:creationId xmlns:p14="http://schemas.microsoft.com/office/powerpoint/2010/main" val="3425730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DC400201-720F-4B35-AA14-D254FD08178C}"/>
              </a:ext>
            </a:extLst>
          </p:cNvPr>
          <p:cNvPicPr>
            <a:picLocks noChangeAspect="1"/>
          </p:cNvPicPr>
          <p:nvPr userDrawn="1"/>
        </p:nvPicPr>
        <p:blipFill rotWithShape="1">
          <a:blip r:embed="rId2"/>
          <a:srcRect r="50000"/>
          <a:stretch/>
        </p:blipFill>
        <p:spPr>
          <a:xfrm rot="5400000">
            <a:off x="5565320" y="231324"/>
            <a:ext cx="1061357" cy="12192001"/>
          </a:xfrm>
          <a:prstGeom prst="rect">
            <a:avLst/>
          </a:prstGeom>
        </p:spPr>
      </p:pic>
      <p:sp>
        <p:nvSpPr>
          <p:cNvPr id="14" name="Titolo 1">
            <a:extLst>
              <a:ext uri="{FF2B5EF4-FFF2-40B4-BE49-F238E27FC236}">
                <a16:creationId xmlns:a16="http://schemas.microsoft.com/office/drawing/2014/main" id="{D1D6B2BB-692B-4FC1-91C6-9E03183794E2}"/>
              </a:ext>
            </a:extLst>
          </p:cNvPr>
          <p:cNvSpPr>
            <a:spLocks noGrp="1"/>
          </p:cNvSpPr>
          <p:nvPr>
            <p:ph type="ctrTitle" hasCustomPrompt="1"/>
          </p:nvPr>
        </p:nvSpPr>
        <p:spPr>
          <a:xfrm>
            <a:off x="1335313" y="3645959"/>
            <a:ext cx="9521369" cy="953579"/>
          </a:xfrm>
        </p:spPr>
        <p:txBody>
          <a:bodyPr>
            <a:normAutofit/>
          </a:bodyPr>
          <a:lstStyle>
            <a:lvl1pPr algn="ctr">
              <a:defRPr sz="4000">
                <a:solidFill>
                  <a:srgbClr val="555756"/>
                </a:solidFill>
                <a:latin typeface="Helvetica" panose="020B0604020202030204" pitchFamily="2" charset="0"/>
              </a:defRPr>
            </a:lvl1pPr>
          </a:lstStyle>
          <a:p>
            <a:r>
              <a:rPr lang="it-IT" dirty="0"/>
              <a:t>Presentation Title v2</a:t>
            </a:r>
            <a:endParaRPr lang="en-GB" dirty="0"/>
          </a:p>
        </p:txBody>
      </p:sp>
      <p:sp>
        <p:nvSpPr>
          <p:cNvPr id="19" name="Textplatzhalter 2">
            <a:extLst>
              <a:ext uri="{FF2B5EF4-FFF2-40B4-BE49-F238E27FC236}">
                <a16:creationId xmlns:a16="http://schemas.microsoft.com/office/drawing/2014/main" id="{F5AA67E5-F1C3-4579-B168-9D411FA9950B}"/>
              </a:ext>
            </a:extLst>
          </p:cNvPr>
          <p:cNvSpPr>
            <a:spLocks noGrp="1"/>
          </p:cNvSpPr>
          <p:nvPr>
            <p:ph type="body" sz="quarter" idx="10" hasCustomPrompt="1"/>
          </p:nvPr>
        </p:nvSpPr>
        <p:spPr>
          <a:xfrm>
            <a:off x="2025390" y="5078518"/>
            <a:ext cx="8199967" cy="634128"/>
          </a:xfrm>
        </p:spPr>
        <p:txBody>
          <a:bodyPr>
            <a:normAutofit/>
          </a:bodyPr>
          <a:lstStyle>
            <a:lvl1pPr marL="0" indent="0" algn="ctr">
              <a:buNone/>
              <a:defRPr sz="2000">
                <a:solidFill>
                  <a:srgbClr val="7D8083"/>
                </a:solidFill>
                <a:latin typeface="Helvetica" panose="020B0604020202030204" pitchFamily="2" charset="0"/>
              </a:defRPr>
            </a:lvl1pPr>
          </a:lstStyle>
          <a:p>
            <a:pPr lvl="0"/>
            <a:r>
              <a:rPr lang="de-DE" dirty="0" err="1"/>
              <a:t>Presentation</a:t>
            </a:r>
            <a:r>
              <a:rPr lang="de-DE" dirty="0"/>
              <a:t> </a:t>
            </a:r>
            <a:r>
              <a:rPr lang="de-DE" dirty="0" err="1"/>
              <a:t>subtitle</a:t>
            </a:r>
            <a:r>
              <a:rPr lang="de-DE" dirty="0"/>
              <a:t> + </a:t>
            </a:r>
            <a:r>
              <a:rPr lang="de-DE" dirty="0" err="1"/>
              <a:t>info</a:t>
            </a:r>
            <a:r>
              <a:rPr lang="de-DE" dirty="0"/>
              <a:t> (</a:t>
            </a:r>
            <a:r>
              <a:rPr lang="de-DE" dirty="0" err="1"/>
              <a:t>author</a:t>
            </a:r>
            <a:r>
              <a:rPr lang="de-DE" dirty="0"/>
              <a:t>, </a:t>
            </a:r>
            <a:r>
              <a:rPr lang="de-DE" dirty="0" err="1"/>
              <a:t>date</a:t>
            </a:r>
            <a:r>
              <a:rPr lang="de-DE" dirty="0"/>
              <a:t>, </a:t>
            </a:r>
            <a:r>
              <a:rPr lang="de-DE" dirty="0" err="1"/>
              <a:t>event</a:t>
            </a:r>
            <a:r>
              <a:rPr lang="de-DE" dirty="0"/>
              <a:t>, etc.)</a:t>
            </a:r>
          </a:p>
        </p:txBody>
      </p:sp>
      <p:cxnSp>
        <p:nvCxnSpPr>
          <p:cNvPr id="20" name="Gerader Verbinder 19">
            <a:extLst>
              <a:ext uri="{FF2B5EF4-FFF2-40B4-BE49-F238E27FC236}">
                <a16:creationId xmlns:a16="http://schemas.microsoft.com/office/drawing/2014/main" id="{A07BCACD-E79F-4718-8B87-D32E49620E84}"/>
              </a:ext>
            </a:extLst>
          </p:cNvPr>
          <p:cNvCxnSpPr>
            <a:cxnSpLocks/>
          </p:cNvCxnSpPr>
          <p:nvPr userDrawn="1"/>
        </p:nvCxnSpPr>
        <p:spPr>
          <a:xfrm>
            <a:off x="697240" y="4834002"/>
            <a:ext cx="10856267" cy="0"/>
          </a:xfrm>
          <a:prstGeom prst="line">
            <a:avLst/>
          </a:prstGeom>
          <a:ln w="50800" cap="rnd" cmpd="sng">
            <a:gradFill flip="none" rotWithShape="1">
              <a:gsLst>
                <a:gs pos="0">
                  <a:srgbClr val="7D8083">
                    <a:alpha val="37000"/>
                    <a:lumMod val="96000"/>
                    <a:lumOff val="4000"/>
                  </a:srgbClr>
                </a:gs>
                <a:gs pos="35000">
                  <a:srgbClr val="FFFF71"/>
                </a:gs>
                <a:gs pos="70000">
                  <a:srgbClr val="8BBD0D"/>
                </a:gs>
                <a:gs pos="100000">
                  <a:srgbClr val="008000"/>
                </a:gs>
              </a:gsLst>
              <a:path path="circle">
                <a:fillToRect l="100000" t="100000"/>
              </a:path>
              <a:tileRect r="-100000" b="-100000"/>
            </a:gradFill>
            <a:prstDash val="sysDot"/>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8EF8EF96-835B-4241-9B5A-1AF3D8C99D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67863" y="251848"/>
            <a:ext cx="4656268" cy="3271853"/>
          </a:xfrm>
          <a:prstGeom prst="rect">
            <a:avLst/>
          </a:prstGeom>
        </p:spPr>
      </p:pic>
      <p:grpSp>
        <p:nvGrpSpPr>
          <p:cNvPr id="11" name="Gruppo 13">
            <a:extLst>
              <a:ext uri="{FF2B5EF4-FFF2-40B4-BE49-F238E27FC236}">
                <a16:creationId xmlns:a16="http://schemas.microsoft.com/office/drawing/2014/main" id="{02CD4150-93DB-4AD1-9252-F5F7E1B0D583}"/>
              </a:ext>
            </a:extLst>
          </p:cNvPr>
          <p:cNvGrpSpPr/>
          <p:nvPr userDrawn="1"/>
        </p:nvGrpSpPr>
        <p:grpSpPr>
          <a:xfrm>
            <a:off x="3518630" y="6290286"/>
            <a:ext cx="5154734" cy="419129"/>
            <a:chOff x="2070257" y="6269042"/>
            <a:chExt cx="5154734" cy="419129"/>
          </a:xfrm>
        </p:grpSpPr>
        <p:sp>
          <p:nvSpPr>
            <p:cNvPr id="12" name="CasellaDiTesto 14">
              <a:extLst>
                <a:ext uri="{FF2B5EF4-FFF2-40B4-BE49-F238E27FC236}">
                  <a16:creationId xmlns:a16="http://schemas.microsoft.com/office/drawing/2014/main" id="{F5E6AB71-E4F7-426B-B5E5-240CE5324DB8}"/>
                </a:ext>
              </a:extLst>
            </p:cNvPr>
            <p:cNvSpPr txBox="1"/>
            <p:nvPr userDrawn="1"/>
          </p:nvSpPr>
          <p:spPr>
            <a:xfrm>
              <a:off x="2763442" y="6282353"/>
              <a:ext cx="4461549" cy="40011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lumMod val="50000"/>
                      <a:lumOff val="50000"/>
                    </a:schemeClr>
                  </a:solidFill>
                  <a:effectLst/>
                  <a:latin typeface="+mn-lt"/>
                  <a:ea typeface="+mn-ea"/>
                  <a:cs typeface="+mn-cs"/>
                </a:rPr>
                <a:t>This project has received funding from the European Union’s Horizon 2020 research and innovation programme under grant agreement N°768766.</a:t>
              </a:r>
              <a:r>
                <a:rPr lang="it-IT" sz="1000" dirty="0">
                  <a:solidFill>
                    <a:schemeClr val="tx1">
                      <a:lumMod val="50000"/>
                      <a:lumOff val="50000"/>
                    </a:schemeClr>
                  </a:solidFill>
                  <a:effectLst/>
                </a:rPr>
                <a:t> </a:t>
              </a:r>
            </a:p>
          </p:txBody>
        </p:sp>
        <p:pic>
          <p:nvPicPr>
            <p:cNvPr id="13" name="Immagine 15" descr="EU_flag.jpg">
              <a:extLst>
                <a:ext uri="{FF2B5EF4-FFF2-40B4-BE49-F238E27FC236}">
                  <a16:creationId xmlns:a16="http://schemas.microsoft.com/office/drawing/2014/main" id="{1927D5E5-EE71-47EC-9EEC-F34BDBC2C01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70257" y="6269042"/>
              <a:ext cx="634980" cy="419129"/>
            </a:xfrm>
            <a:prstGeom prst="rect">
              <a:avLst/>
            </a:prstGeom>
          </p:spPr>
        </p:pic>
      </p:grpSp>
    </p:spTree>
    <p:extLst>
      <p:ext uri="{BB962C8B-B14F-4D97-AF65-F5344CB8AC3E}">
        <p14:creationId xmlns:p14="http://schemas.microsoft.com/office/powerpoint/2010/main" val="1614568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Leer">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5D15C0B0-8EA8-4467-A64A-67ACDEFF02F5}"/>
              </a:ext>
            </a:extLst>
          </p:cNvPr>
          <p:cNvPicPr>
            <a:picLocks noChangeAspect="1"/>
          </p:cNvPicPr>
          <p:nvPr userDrawn="1"/>
        </p:nvPicPr>
        <p:blipFill rotWithShape="1">
          <a:blip r:embed="rId3"/>
          <a:srcRect r="50000"/>
          <a:stretch/>
        </p:blipFill>
        <p:spPr>
          <a:xfrm rot="5400000">
            <a:off x="5565323" y="231322"/>
            <a:ext cx="1061357" cy="12192001"/>
          </a:xfrm>
          <a:prstGeom prst="rect">
            <a:avLst/>
          </a:prstGeom>
        </p:spPr>
      </p:pic>
      <p:sp>
        <p:nvSpPr>
          <p:cNvPr id="13" name="Rettangolo 6">
            <a:extLst>
              <a:ext uri="{FF2B5EF4-FFF2-40B4-BE49-F238E27FC236}">
                <a16:creationId xmlns:a16="http://schemas.microsoft.com/office/drawing/2014/main" id="{85ACD2F6-3C31-4EC4-931A-32AE7E5312B1}"/>
              </a:ext>
            </a:extLst>
          </p:cNvPr>
          <p:cNvSpPr/>
          <p:nvPr userDrawn="1"/>
        </p:nvSpPr>
        <p:spPr>
          <a:xfrm flipV="1">
            <a:off x="833665" y="1547465"/>
            <a:ext cx="10262216" cy="36000"/>
          </a:xfrm>
          <a:prstGeom prst="rect">
            <a:avLst/>
          </a:prstGeom>
          <a:gradFill flip="none" rotWithShape="1">
            <a:gsLst>
              <a:gs pos="0">
                <a:schemeClr val="accent3">
                  <a:lumMod val="13000"/>
                  <a:lumOff val="87000"/>
                  <a:alpha val="94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1800"/>
          </a:p>
        </p:txBody>
      </p:sp>
      <p:sp>
        <p:nvSpPr>
          <p:cNvPr id="9" name="Content Placeholder 3">
            <a:extLst>
              <a:ext uri="{FF2B5EF4-FFF2-40B4-BE49-F238E27FC236}">
                <a16:creationId xmlns:a16="http://schemas.microsoft.com/office/drawing/2014/main" id="{9896ED19-E09B-41B8-AB63-00B9699A6952}"/>
              </a:ext>
            </a:extLst>
          </p:cNvPr>
          <p:cNvSpPr txBox="1">
            <a:spLocks/>
          </p:cNvSpPr>
          <p:nvPr userDrawn="1"/>
        </p:nvSpPr>
        <p:spPr>
          <a:xfrm>
            <a:off x="7107373" y="878627"/>
            <a:ext cx="4845035" cy="50834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bg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50000"/>
              </a:lnSpc>
              <a:buNone/>
            </a:pPr>
            <a:r>
              <a:rPr lang="en-US" sz="2800" b="1" dirty="0">
                <a:solidFill>
                  <a:schemeClr val="tx1">
                    <a:lumMod val="65000"/>
                    <a:lumOff val="35000"/>
                  </a:schemeClr>
                </a:solidFill>
              </a:rPr>
              <a:t>Get Involved</a:t>
            </a:r>
          </a:p>
        </p:txBody>
      </p:sp>
      <p:sp>
        <p:nvSpPr>
          <p:cNvPr id="20" name="Titolo 1">
            <a:extLst>
              <a:ext uri="{FF2B5EF4-FFF2-40B4-BE49-F238E27FC236}">
                <a16:creationId xmlns:a16="http://schemas.microsoft.com/office/drawing/2014/main" id="{F2CCC516-DBFE-4640-857D-C4F53BB2F9C4}"/>
              </a:ext>
            </a:extLst>
          </p:cNvPr>
          <p:cNvSpPr>
            <a:spLocks noGrp="1"/>
          </p:cNvSpPr>
          <p:nvPr>
            <p:ph type="ctrTitle" hasCustomPrompt="1"/>
          </p:nvPr>
        </p:nvSpPr>
        <p:spPr>
          <a:xfrm>
            <a:off x="1245458" y="2067032"/>
            <a:ext cx="9521369" cy="1177937"/>
          </a:xfrm>
        </p:spPr>
        <p:txBody>
          <a:bodyPr>
            <a:normAutofit/>
          </a:bodyPr>
          <a:lstStyle>
            <a:lvl1pPr algn="ctr">
              <a:defRPr sz="4000">
                <a:solidFill>
                  <a:srgbClr val="555759"/>
                </a:solidFill>
                <a:latin typeface="Helvetica" panose="020B0604020202030204" pitchFamily="2" charset="0"/>
              </a:defRPr>
            </a:lvl1pPr>
          </a:lstStyle>
          <a:p>
            <a:r>
              <a:rPr lang="it-IT" dirty="0" err="1"/>
              <a:t>Thank</a:t>
            </a:r>
            <a:r>
              <a:rPr lang="it-IT" dirty="0"/>
              <a:t> </a:t>
            </a:r>
            <a:r>
              <a:rPr lang="it-IT" dirty="0" err="1"/>
              <a:t>you</a:t>
            </a:r>
            <a:r>
              <a:rPr lang="it-IT" dirty="0"/>
              <a:t> slide v1</a:t>
            </a:r>
            <a:endParaRPr lang="en-GB" dirty="0"/>
          </a:p>
        </p:txBody>
      </p:sp>
      <p:sp>
        <p:nvSpPr>
          <p:cNvPr id="21" name="Textplatzhalter 2">
            <a:extLst>
              <a:ext uri="{FF2B5EF4-FFF2-40B4-BE49-F238E27FC236}">
                <a16:creationId xmlns:a16="http://schemas.microsoft.com/office/drawing/2014/main" id="{29F21DD5-A7BE-4E32-AE14-CCE87D84C489}"/>
              </a:ext>
            </a:extLst>
          </p:cNvPr>
          <p:cNvSpPr>
            <a:spLocks noGrp="1"/>
          </p:cNvSpPr>
          <p:nvPr>
            <p:ph type="body" sz="quarter" idx="10" hasCustomPrompt="1"/>
          </p:nvPr>
        </p:nvSpPr>
        <p:spPr>
          <a:xfrm>
            <a:off x="1977067" y="3395214"/>
            <a:ext cx="8058149" cy="774700"/>
          </a:xfrm>
        </p:spPr>
        <p:txBody>
          <a:bodyPr>
            <a:normAutofit/>
          </a:bodyPr>
          <a:lstStyle>
            <a:lvl1pPr marL="0" indent="0" algn="ctr">
              <a:buNone/>
              <a:defRPr sz="2000">
                <a:solidFill>
                  <a:srgbClr val="8BBD0D"/>
                </a:solidFill>
                <a:latin typeface="Helvetica" panose="020B0604020202030204" pitchFamily="2" charset="0"/>
              </a:defRPr>
            </a:lvl1pPr>
          </a:lstStyle>
          <a:p>
            <a:pPr lvl="0"/>
            <a:r>
              <a:rPr lang="de-DE" dirty="0" err="1"/>
              <a:t>Subtitle</a:t>
            </a:r>
            <a:r>
              <a:rPr lang="de-DE" dirty="0"/>
              <a:t> + Other </a:t>
            </a:r>
            <a:r>
              <a:rPr lang="de-DE" dirty="0" err="1"/>
              <a:t>info</a:t>
            </a:r>
            <a:endParaRPr lang="de-DE" dirty="0"/>
          </a:p>
        </p:txBody>
      </p:sp>
      <p:grpSp>
        <p:nvGrpSpPr>
          <p:cNvPr id="22" name="Gruppo 13">
            <a:extLst>
              <a:ext uri="{FF2B5EF4-FFF2-40B4-BE49-F238E27FC236}">
                <a16:creationId xmlns:a16="http://schemas.microsoft.com/office/drawing/2014/main" id="{4E9125B7-D46D-4A06-9D64-DB22049886AF}"/>
              </a:ext>
            </a:extLst>
          </p:cNvPr>
          <p:cNvGrpSpPr/>
          <p:nvPr userDrawn="1"/>
        </p:nvGrpSpPr>
        <p:grpSpPr>
          <a:xfrm>
            <a:off x="3518630" y="6290286"/>
            <a:ext cx="5154734" cy="419129"/>
            <a:chOff x="2070257" y="6269042"/>
            <a:chExt cx="5154734" cy="419129"/>
          </a:xfrm>
        </p:grpSpPr>
        <p:sp>
          <p:nvSpPr>
            <p:cNvPr id="27" name="CasellaDiTesto 14">
              <a:extLst>
                <a:ext uri="{FF2B5EF4-FFF2-40B4-BE49-F238E27FC236}">
                  <a16:creationId xmlns:a16="http://schemas.microsoft.com/office/drawing/2014/main" id="{CED60AD7-0CE0-46E4-93AD-B4FBD9DDE23B}"/>
                </a:ext>
              </a:extLst>
            </p:cNvPr>
            <p:cNvSpPr txBox="1"/>
            <p:nvPr userDrawn="1"/>
          </p:nvSpPr>
          <p:spPr>
            <a:xfrm>
              <a:off x="2763442" y="6282353"/>
              <a:ext cx="4461549" cy="40011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lumMod val="50000"/>
                      <a:lumOff val="50000"/>
                    </a:schemeClr>
                  </a:solidFill>
                  <a:effectLst/>
                  <a:latin typeface="+mn-lt"/>
                  <a:ea typeface="+mn-ea"/>
                  <a:cs typeface="+mn-cs"/>
                </a:rPr>
                <a:t>This project has received funding from the European Union’s Horizon 2020 research and innovation programme under grant agreement N°768766.</a:t>
              </a:r>
              <a:r>
                <a:rPr lang="it-IT" sz="1000" dirty="0">
                  <a:solidFill>
                    <a:schemeClr val="tx1">
                      <a:lumMod val="50000"/>
                      <a:lumOff val="50000"/>
                    </a:schemeClr>
                  </a:solidFill>
                  <a:effectLst/>
                </a:rPr>
                <a:t> </a:t>
              </a:r>
            </a:p>
          </p:txBody>
        </p:sp>
        <p:pic>
          <p:nvPicPr>
            <p:cNvPr id="28" name="Immagine 15" descr="EU_flag.jpg">
              <a:extLst>
                <a:ext uri="{FF2B5EF4-FFF2-40B4-BE49-F238E27FC236}">
                  <a16:creationId xmlns:a16="http://schemas.microsoft.com/office/drawing/2014/main" id="{E976D683-2AD7-4983-B649-8C22DB9E8A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70257" y="6269042"/>
              <a:ext cx="634980" cy="419129"/>
            </a:xfrm>
            <a:prstGeom prst="rect">
              <a:avLst/>
            </a:prstGeom>
          </p:spPr>
        </p:pic>
      </p:grpSp>
      <p:pic>
        <p:nvPicPr>
          <p:cNvPr id="30" name="Grafik 29">
            <a:extLst>
              <a:ext uri="{FF2B5EF4-FFF2-40B4-BE49-F238E27FC236}">
                <a16:creationId xmlns:a16="http://schemas.microsoft.com/office/drawing/2014/main" id="{F8E60CCD-C55F-4B25-AB79-0F2DFB91DAB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3664" y="438508"/>
            <a:ext cx="4393279" cy="1108958"/>
          </a:xfrm>
          <a:prstGeom prst="rect">
            <a:avLst/>
          </a:prstGeom>
        </p:spPr>
      </p:pic>
      <p:grpSp>
        <p:nvGrpSpPr>
          <p:cNvPr id="3" name="Gruppieren 2">
            <a:extLst>
              <a:ext uri="{FF2B5EF4-FFF2-40B4-BE49-F238E27FC236}">
                <a16:creationId xmlns:a16="http://schemas.microsoft.com/office/drawing/2014/main" id="{86EB73CD-6CF7-41EE-8324-A89DE8DF5309}"/>
              </a:ext>
            </a:extLst>
          </p:cNvPr>
          <p:cNvGrpSpPr/>
          <p:nvPr userDrawn="1"/>
        </p:nvGrpSpPr>
        <p:grpSpPr>
          <a:xfrm>
            <a:off x="1335315" y="4148584"/>
            <a:ext cx="9521369" cy="1545386"/>
            <a:chOff x="1335315" y="4215259"/>
            <a:chExt cx="9521369" cy="1545386"/>
          </a:xfrm>
        </p:grpSpPr>
        <p:pic>
          <p:nvPicPr>
            <p:cNvPr id="2" name="Grafik 1">
              <a:extLst>
                <a:ext uri="{FF2B5EF4-FFF2-40B4-BE49-F238E27FC236}">
                  <a16:creationId xmlns:a16="http://schemas.microsoft.com/office/drawing/2014/main" id="{D62C2AF4-E29E-4156-B088-CB1EC15E58FA}"/>
                </a:ext>
              </a:extLst>
            </p:cNvPr>
            <p:cNvPicPr>
              <a:picLocks noChangeAspect="1"/>
            </p:cNvPicPr>
            <p:nvPr userDrawn="1"/>
          </p:nvPicPr>
          <p:blipFill>
            <a:blip r:embed="rId6"/>
            <a:stretch>
              <a:fillRect/>
            </a:stretch>
          </p:blipFill>
          <p:spPr>
            <a:xfrm>
              <a:off x="1335315" y="4215259"/>
              <a:ext cx="9521369" cy="1545386"/>
            </a:xfrm>
            <a:prstGeom prst="rect">
              <a:avLst/>
            </a:prstGeom>
          </p:spPr>
        </p:pic>
        <p:pic>
          <p:nvPicPr>
            <p:cNvPr id="12" name="Grafik 11">
              <a:extLst>
                <a:ext uri="{FF2B5EF4-FFF2-40B4-BE49-F238E27FC236}">
                  <a16:creationId xmlns:a16="http://schemas.microsoft.com/office/drawing/2014/main" id="{0504072F-E20F-4F9A-B29F-DCD4B664D15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990990" y="5048000"/>
              <a:ext cx="775837" cy="437055"/>
            </a:xfrm>
            <a:prstGeom prst="rect">
              <a:avLst/>
            </a:prstGeom>
          </p:spPr>
        </p:pic>
      </p:grpSp>
      <p:sp>
        <p:nvSpPr>
          <p:cNvPr id="5" name="Rectangle 4">
            <a:extLst>
              <a:ext uri="{FF2B5EF4-FFF2-40B4-BE49-F238E27FC236}">
                <a16:creationId xmlns:a16="http://schemas.microsoft.com/office/drawing/2014/main" id="{6DE81FC8-074D-4D1A-A6A3-CBDA2F76E2BC}"/>
              </a:ext>
            </a:extLst>
          </p:cNvPr>
          <p:cNvSpPr/>
          <p:nvPr userDrawn="1"/>
        </p:nvSpPr>
        <p:spPr>
          <a:xfrm>
            <a:off x="9741310" y="4169914"/>
            <a:ext cx="1187245" cy="508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3">
            <a:extLst>
              <a:ext uri="{FF2B5EF4-FFF2-40B4-BE49-F238E27FC236}">
                <a16:creationId xmlns:a16="http://schemas.microsoft.com/office/drawing/2014/main" id="{AF38C75A-07BA-47D4-AB37-941DCEBAE349}"/>
              </a:ext>
            </a:extLst>
          </p:cNvPr>
          <p:cNvGraphicFramePr>
            <a:graphicFrameLocks noChangeAspect="1"/>
          </p:cNvGraphicFramePr>
          <p:nvPr userDrawn="1">
            <p:extLst>
              <p:ext uri="{D42A27DB-BD31-4B8C-83A1-F6EECF244321}">
                <p14:modId xmlns:p14="http://schemas.microsoft.com/office/powerpoint/2010/main" val="2810546857"/>
              </p:ext>
            </p:extLst>
          </p:nvPr>
        </p:nvGraphicFramePr>
        <p:xfrm>
          <a:off x="9896169" y="4185904"/>
          <a:ext cx="872972" cy="484984"/>
        </p:xfrm>
        <a:graphic>
          <a:graphicData uri="http://schemas.openxmlformats.org/presentationml/2006/ole">
            <mc:AlternateContent xmlns:mc="http://schemas.openxmlformats.org/markup-compatibility/2006">
              <mc:Choice xmlns:v="urn:schemas-microsoft-com:vml" Requires="v">
                <p:oleObj spid="_x0000_s1030" name="Acrobat Document" r:id="rId8" imgW="4286055" imgH="2380954" progId="AcroExch.Document.DC">
                  <p:embed/>
                </p:oleObj>
              </mc:Choice>
              <mc:Fallback>
                <p:oleObj name="Acrobat Document" r:id="rId8" imgW="4286055" imgH="2380954" progId="AcroExch.Document.DC">
                  <p:embed/>
                  <p:pic>
                    <p:nvPicPr>
                      <p:cNvPr id="0" name=""/>
                      <p:cNvPicPr/>
                      <p:nvPr/>
                    </p:nvPicPr>
                    <p:blipFill>
                      <a:blip r:embed="rId9"/>
                      <a:stretch>
                        <a:fillRect/>
                      </a:stretch>
                    </p:blipFill>
                    <p:spPr>
                      <a:xfrm>
                        <a:off x="9896169" y="4185904"/>
                        <a:ext cx="872972" cy="484984"/>
                      </a:xfrm>
                      <a:prstGeom prst="rect">
                        <a:avLst/>
                      </a:prstGeom>
                    </p:spPr>
                  </p:pic>
                </p:oleObj>
              </mc:Fallback>
            </mc:AlternateContent>
          </a:graphicData>
        </a:graphic>
      </p:graphicFrame>
    </p:spTree>
    <p:extLst>
      <p:ext uri="{BB962C8B-B14F-4D97-AF65-F5344CB8AC3E}">
        <p14:creationId xmlns:p14="http://schemas.microsoft.com/office/powerpoint/2010/main" val="1248042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FBBB1-C800-46AC-A320-701F848BB2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B730FC-8BF3-4D89-ACD1-74D825CC03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E50B19-552F-42B4-8FE9-06E9774C83AB}"/>
              </a:ext>
            </a:extLst>
          </p:cNvPr>
          <p:cNvSpPr>
            <a:spLocks noGrp="1"/>
          </p:cNvSpPr>
          <p:nvPr>
            <p:ph type="dt" sz="half" idx="10"/>
          </p:nvPr>
        </p:nvSpPr>
        <p:spPr/>
        <p:txBody>
          <a:bodyPr/>
          <a:lstStyle/>
          <a:p>
            <a:fld id="{27103ACC-60C0-45BB-A1B4-39D63A198806}" type="datetimeFigureOut">
              <a:rPr lang="en-US" smtClean="0"/>
              <a:t>10/7/2019</a:t>
            </a:fld>
            <a:endParaRPr lang="en-US"/>
          </a:p>
        </p:txBody>
      </p:sp>
      <p:sp>
        <p:nvSpPr>
          <p:cNvPr id="5" name="Footer Placeholder 4">
            <a:extLst>
              <a:ext uri="{FF2B5EF4-FFF2-40B4-BE49-F238E27FC236}">
                <a16:creationId xmlns:a16="http://schemas.microsoft.com/office/drawing/2014/main" id="{E88D1DDC-A1AD-4E36-B6BE-C9544DD7AF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93DC8A-B71C-4F78-B6D4-D6041DDD6D10}"/>
              </a:ext>
            </a:extLst>
          </p:cNvPr>
          <p:cNvSpPr>
            <a:spLocks noGrp="1"/>
          </p:cNvSpPr>
          <p:nvPr>
            <p:ph type="sldNum" sz="quarter" idx="12"/>
          </p:nvPr>
        </p:nvSpPr>
        <p:spPr/>
        <p:txBody>
          <a:bodyPr/>
          <a:lstStyle/>
          <a:p>
            <a:fld id="{D064C9D3-6385-4EE6-96F4-CB3FDA88C0B5}" type="slidenum">
              <a:rPr lang="en-US" smtClean="0"/>
              <a:t>‹#›</a:t>
            </a:fld>
            <a:endParaRPr lang="en-US"/>
          </a:p>
        </p:txBody>
      </p:sp>
    </p:spTree>
    <p:extLst>
      <p:ext uri="{BB962C8B-B14F-4D97-AF65-F5344CB8AC3E}">
        <p14:creationId xmlns:p14="http://schemas.microsoft.com/office/powerpoint/2010/main" val="4003491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2C2FD-996D-4A31-93C3-D5AB5141F7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B641A8-F509-49F6-B191-C23B9F404D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814D00-355A-491B-904B-2214D4907766}"/>
              </a:ext>
            </a:extLst>
          </p:cNvPr>
          <p:cNvSpPr>
            <a:spLocks noGrp="1"/>
          </p:cNvSpPr>
          <p:nvPr>
            <p:ph type="dt" sz="half" idx="10"/>
          </p:nvPr>
        </p:nvSpPr>
        <p:spPr/>
        <p:txBody>
          <a:bodyPr/>
          <a:lstStyle/>
          <a:p>
            <a:fld id="{27103ACC-60C0-45BB-A1B4-39D63A198806}" type="datetimeFigureOut">
              <a:rPr lang="en-US" smtClean="0"/>
              <a:t>10/7/2019</a:t>
            </a:fld>
            <a:endParaRPr lang="en-US"/>
          </a:p>
        </p:txBody>
      </p:sp>
      <p:sp>
        <p:nvSpPr>
          <p:cNvPr id="5" name="Footer Placeholder 4">
            <a:extLst>
              <a:ext uri="{FF2B5EF4-FFF2-40B4-BE49-F238E27FC236}">
                <a16:creationId xmlns:a16="http://schemas.microsoft.com/office/drawing/2014/main" id="{ECF48DF5-B330-4B5F-98B7-80406452F2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8A6C5-6CEE-4F95-981D-3B0CA569F863}"/>
              </a:ext>
            </a:extLst>
          </p:cNvPr>
          <p:cNvSpPr>
            <a:spLocks noGrp="1"/>
          </p:cNvSpPr>
          <p:nvPr>
            <p:ph type="sldNum" sz="quarter" idx="12"/>
          </p:nvPr>
        </p:nvSpPr>
        <p:spPr/>
        <p:txBody>
          <a:bodyPr/>
          <a:lstStyle/>
          <a:p>
            <a:fld id="{D064C9D3-6385-4EE6-96F4-CB3FDA88C0B5}" type="slidenum">
              <a:rPr lang="en-US" smtClean="0"/>
              <a:t>‹#›</a:t>
            </a:fld>
            <a:endParaRPr lang="en-US"/>
          </a:p>
        </p:txBody>
      </p:sp>
    </p:spTree>
    <p:extLst>
      <p:ext uri="{BB962C8B-B14F-4D97-AF65-F5344CB8AC3E}">
        <p14:creationId xmlns:p14="http://schemas.microsoft.com/office/powerpoint/2010/main" val="3095222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F1BA8-FA9E-49A5-A755-06A16375F5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C3570E-4C53-46A9-92C7-0006C3A17B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C8B6DA-236C-4237-AC09-3C4AF9EAA8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DA1DB2-0320-43D4-977C-E381AC58A4B8}"/>
              </a:ext>
            </a:extLst>
          </p:cNvPr>
          <p:cNvSpPr>
            <a:spLocks noGrp="1"/>
          </p:cNvSpPr>
          <p:nvPr>
            <p:ph type="dt" sz="half" idx="10"/>
          </p:nvPr>
        </p:nvSpPr>
        <p:spPr/>
        <p:txBody>
          <a:bodyPr/>
          <a:lstStyle/>
          <a:p>
            <a:fld id="{27103ACC-60C0-45BB-A1B4-39D63A198806}" type="datetimeFigureOut">
              <a:rPr lang="en-US" smtClean="0"/>
              <a:t>10/7/2019</a:t>
            </a:fld>
            <a:endParaRPr lang="en-US"/>
          </a:p>
        </p:txBody>
      </p:sp>
      <p:sp>
        <p:nvSpPr>
          <p:cNvPr id="6" name="Footer Placeholder 5">
            <a:extLst>
              <a:ext uri="{FF2B5EF4-FFF2-40B4-BE49-F238E27FC236}">
                <a16:creationId xmlns:a16="http://schemas.microsoft.com/office/drawing/2014/main" id="{90B847D9-EF23-4381-ADBA-C260CA5D0F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8DD0D7-C425-4A59-BBC6-01A47CCDC3E9}"/>
              </a:ext>
            </a:extLst>
          </p:cNvPr>
          <p:cNvSpPr>
            <a:spLocks noGrp="1"/>
          </p:cNvSpPr>
          <p:nvPr>
            <p:ph type="sldNum" sz="quarter" idx="12"/>
          </p:nvPr>
        </p:nvSpPr>
        <p:spPr/>
        <p:txBody>
          <a:bodyPr/>
          <a:lstStyle/>
          <a:p>
            <a:fld id="{D064C9D3-6385-4EE6-96F4-CB3FDA88C0B5}" type="slidenum">
              <a:rPr lang="en-US" smtClean="0"/>
              <a:t>‹#›</a:t>
            </a:fld>
            <a:endParaRPr lang="en-US"/>
          </a:p>
        </p:txBody>
      </p:sp>
    </p:spTree>
    <p:extLst>
      <p:ext uri="{BB962C8B-B14F-4D97-AF65-F5344CB8AC3E}">
        <p14:creationId xmlns:p14="http://schemas.microsoft.com/office/powerpoint/2010/main" val="2752760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850D3-D73B-406F-B2F7-F1D7141050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41406C-E623-4306-AA0F-5BE71371C8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987AC9-E7DC-4889-A06C-11503D80D6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075374-875C-4603-A07E-55FAC259DF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E1800B-8B2F-4D9D-933E-8769724EF2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F39F54-79E3-4866-865D-F4C47B86BBF8}"/>
              </a:ext>
            </a:extLst>
          </p:cNvPr>
          <p:cNvSpPr>
            <a:spLocks noGrp="1"/>
          </p:cNvSpPr>
          <p:nvPr>
            <p:ph type="dt" sz="half" idx="10"/>
          </p:nvPr>
        </p:nvSpPr>
        <p:spPr/>
        <p:txBody>
          <a:bodyPr/>
          <a:lstStyle/>
          <a:p>
            <a:fld id="{27103ACC-60C0-45BB-A1B4-39D63A198806}" type="datetimeFigureOut">
              <a:rPr lang="en-US" smtClean="0"/>
              <a:t>10/7/2019</a:t>
            </a:fld>
            <a:endParaRPr lang="en-US"/>
          </a:p>
        </p:txBody>
      </p:sp>
      <p:sp>
        <p:nvSpPr>
          <p:cNvPr id="8" name="Footer Placeholder 7">
            <a:extLst>
              <a:ext uri="{FF2B5EF4-FFF2-40B4-BE49-F238E27FC236}">
                <a16:creationId xmlns:a16="http://schemas.microsoft.com/office/drawing/2014/main" id="{450A4872-116A-4C32-86AD-4386CB277B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B8A6EE-A5BB-442C-A604-E5059A19B900}"/>
              </a:ext>
            </a:extLst>
          </p:cNvPr>
          <p:cNvSpPr>
            <a:spLocks noGrp="1"/>
          </p:cNvSpPr>
          <p:nvPr>
            <p:ph type="sldNum" sz="quarter" idx="12"/>
          </p:nvPr>
        </p:nvSpPr>
        <p:spPr/>
        <p:txBody>
          <a:bodyPr/>
          <a:lstStyle/>
          <a:p>
            <a:fld id="{D064C9D3-6385-4EE6-96F4-CB3FDA88C0B5}" type="slidenum">
              <a:rPr lang="en-US" smtClean="0"/>
              <a:t>‹#›</a:t>
            </a:fld>
            <a:endParaRPr lang="en-US"/>
          </a:p>
        </p:txBody>
      </p:sp>
    </p:spTree>
    <p:extLst>
      <p:ext uri="{BB962C8B-B14F-4D97-AF65-F5344CB8AC3E}">
        <p14:creationId xmlns:p14="http://schemas.microsoft.com/office/powerpoint/2010/main" val="1826926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FAF80-91BC-4BB3-A751-5E98144830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601600-3F8A-4371-9C2B-4BB95F2CF6FC}"/>
              </a:ext>
            </a:extLst>
          </p:cNvPr>
          <p:cNvSpPr>
            <a:spLocks noGrp="1"/>
          </p:cNvSpPr>
          <p:nvPr>
            <p:ph type="dt" sz="half" idx="10"/>
          </p:nvPr>
        </p:nvSpPr>
        <p:spPr/>
        <p:txBody>
          <a:bodyPr/>
          <a:lstStyle/>
          <a:p>
            <a:fld id="{27103ACC-60C0-45BB-A1B4-39D63A198806}" type="datetimeFigureOut">
              <a:rPr lang="en-US" smtClean="0"/>
              <a:t>10/7/2019</a:t>
            </a:fld>
            <a:endParaRPr lang="en-US"/>
          </a:p>
        </p:txBody>
      </p:sp>
      <p:sp>
        <p:nvSpPr>
          <p:cNvPr id="4" name="Footer Placeholder 3">
            <a:extLst>
              <a:ext uri="{FF2B5EF4-FFF2-40B4-BE49-F238E27FC236}">
                <a16:creationId xmlns:a16="http://schemas.microsoft.com/office/drawing/2014/main" id="{792DA1CD-87AD-4816-997A-217C6AA678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F9570B-AF88-4711-BF8B-D798D6D05C18}"/>
              </a:ext>
            </a:extLst>
          </p:cNvPr>
          <p:cNvSpPr>
            <a:spLocks noGrp="1"/>
          </p:cNvSpPr>
          <p:nvPr>
            <p:ph type="sldNum" sz="quarter" idx="12"/>
          </p:nvPr>
        </p:nvSpPr>
        <p:spPr/>
        <p:txBody>
          <a:bodyPr/>
          <a:lstStyle/>
          <a:p>
            <a:fld id="{D064C9D3-6385-4EE6-96F4-CB3FDA88C0B5}" type="slidenum">
              <a:rPr lang="en-US" smtClean="0"/>
              <a:t>‹#›</a:t>
            </a:fld>
            <a:endParaRPr lang="en-US"/>
          </a:p>
        </p:txBody>
      </p:sp>
    </p:spTree>
    <p:extLst>
      <p:ext uri="{BB962C8B-B14F-4D97-AF65-F5344CB8AC3E}">
        <p14:creationId xmlns:p14="http://schemas.microsoft.com/office/powerpoint/2010/main" val="46958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E2409E-390F-40BD-ADFF-2B8AB5158E0C}"/>
              </a:ext>
            </a:extLst>
          </p:cNvPr>
          <p:cNvSpPr>
            <a:spLocks noGrp="1"/>
          </p:cNvSpPr>
          <p:nvPr>
            <p:ph type="dt" sz="half" idx="10"/>
          </p:nvPr>
        </p:nvSpPr>
        <p:spPr/>
        <p:txBody>
          <a:bodyPr/>
          <a:lstStyle/>
          <a:p>
            <a:fld id="{27103ACC-60C0-45BB-A1B4-39D63A198806}" type="datetimeFigureOut">
              <a:rPr lang="en-US" smtClean="0"/>
              <a:t>10/7/2019</a:t>
            </a:fld>
            <a:endParaRPr lang="en-US"/>
          </a:p>
        </p:txBody>
      </p:sp>
      <p:sp>
        <p:nvSpPr>
          <p:cNvPr id="3" name="Footer Placeholder 2">
            <a:extLst>
              <a:ext uri="{FF2B5EF4-FFF2-40B4-BE49-F238E27FC236}">
                <a16:creationId xmlns:a16="http://schemas.microsoft.com/office/drawing/2014/main" id="{67E0492E-A3EE-4E2C-9E17-33E0AD7EFA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E8BC08-B609-4C08-B6E8-DDEE2E2B271F}"/>
              </a:ext>
            </a:extLst>
          </p:cNvPr>
          <p:cNvSpPr>
            <a:spLocks noGrp="1"/>
          </p:cNvSpPr>
          <p:nvPr>
            <p:ph type="sldNum" sz="quarter" idx="12"/>
          </p:nvPr>
        </p:nvSpPr>
        <p:spPr/>
        <p:txBody>
          <a:bodyPr/>
          <a:lstStyle/>
          <a:p>
            <a:fld id="{D064C9D3-6385-4EE6-96F4-CB3FDA88C0B5}" type="slidenum">
              <a:rPr lang="en-US" smtClean="0"/>
              <a:t>‹#›</a:t>
            </a:fld>
            <a:endParaRPr lang="en-US"/>
          </a:p>
        </p:txBody>
      </p:sp>
    </p:spTree>
    <p:extLst>
      <p:ext uri="{BB962C8B-B14F-4D97-AF65-F5344CB8AC3E}">
        <p14:creationId xmlns:p14="http://schemas.microsoft.com/office/powerpoint/2010/main" val="185514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805E8-F8D0-4748-A0D3-BFA8E4BD76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0C22A1-0082-4719-83D8-BFD267557C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C22B64-BB08-4B4B-8B4C-CF618427A3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17E485-8E06-4900-B027-E288ECA5A0EA}"/>
              </a:ext>
            </a:extLst>
          </p:cNvPr>
          <p:cNvSpPr>
            <a:spLocks noGrp="1"/>
          </p:cNvSpPr>
          <p:nvPr>
            <p:ph type="dt" sz="half" idx="10"/>
          </p:nvPr>
        </p:nvSpPr>
        <p:spPr/>
        <p:txBody>
          <a:bodyPr/>
          <a:lstStyle/>
          <a:p>
            <a:fld id="{27103ACC-60C0-45BB-A1B4-39D63A198806}" type="datetimeFigureOut">
              <a:rPr lang="en-US" smtClean="0"/>
              <a:t>10/7/2019</a:t>
            </a:fld>
            <a:endParaRPr lang="en-US"/>
          </a:p>
        </p:txBody>
      </p:sp>
      <p:sp>
        <p:nvSpPr>
          <p:cNvPr id="6" name="Footer Placeholder 5">
            <a:extLst>
              <a:ext uri="{FF2B5EF4-FFF2-40B4-BE49-F238E27FC236}">
                <a16:creationId xmlns:a16="http://schemas.microsoft.com/office/drawing/2014/main" id="{CECB24ED-A48A-4BFB-84FA-50EF860474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61C924-E86D-4BEA-8724-D78F0BC32656}"/>
              </a:ext>
            </a:extLst>
          </p:cNvPr>
          <p:cNvSpPr>
            <a:spLocks noGrp="1"/>
          </p:cNvSpPr>
          <p:nvPr>
            <p:ph type="sldNum" sz="quarter" idx="12"/>
          </p:nvPr>
        </p:nvSpPr>
        <p:spPr/>
        <p:txBody>
          <a:bodyPr/>
          <a:lstStyle/>
          <a:p>
            <a:fld id="{D064C9D3-6385-4EE6-96F4-CB3FDA88C0B5}" type="slidenum">
              <a:rPr lang="en-US" smtClean="0"/>
              <a:t>‹#›</a:t>
            </a:fld>
            <a:endParaRPr lang="en-US"/>
          </a:p>
        </p:txBody>
      </p:sp>
    </p:spTree>
    <p:extLst>
      <p:ext uri="{BB962C8B-B14F-4D97-AF65-F5344CB8AC3E}">
        <p14:creationId xmlns:p14="http://schemas.microsoft.com/office/powerpoint/2010/main" val="2148101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BAF40-3091-4874-86B5-157A25A7BB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A0C063-9EAC-4BC5-A846-F727EA7E7F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23AFA7-F787-47A1-8BFE-512A176B5F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9DDCAA-AD42-4BF2-A3BC-CEC154E799E8}"/>
              </a:ext>
            </a:extLst>
          </p:cNvPr>
          <p:cNvSpPr>
            <a:spLocks noGrp="1"/>
          </p:cNvSpPr>
          <p:nvPr>
            <p:ph type="dt" sz="half" idx="10"/>
          </p:nvPr>
        </p:nvSpPr>
        <p:spPr/>
        <p:txBody>
          <a:bodyPr/>
          <a:lstStyle/>
          <a:p>
            <a:fld id="{27103ACC-60C0-45BB-A1B4-39D63A198806}" type="datetimeFigureOut">
              <a:rPr lang="en-US" smtClean="0"/>
              <a:t>10/7/2019</a:t>
            </a:fld>
            <a:endParaRPr lang="en-US"/>
          </a:p>
        </p:txBody>
      </p:sp>
      <p:sp>
        <p:nvSpPr>
          <p:cNvPr id="6" name="Footer Placeholder 5">
            <a:extLst>
              <a:ext uri="{FF2B5EF4-FFF2-40B4-BE49-F238E27FC236}">
                <a16:creationId xmlns:a16="http://schemas.microsoft.com/office/drawing/2014/main" id="{152DE46C-2EE2-4F40-B6DF-35E2BEAF9E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D4EA19-0E56-4AB2-8BB4-2788A7C0CA1B}"/>
              </a:ext>
            </a:extLst>
          </p:cNvPr>
          <p:cNvSpPr>
            <a:spLocks noGrp="1"/>
          </p:cNvSpPr>
          <p:nvPr>
            <p:ph type="sldNum" sz="quarter" idx="12"/>
          </p:nvPr>
        </p:nvSpPr>
        <p:spPr/>
        <p:txBody>
          <a:bodyPr/>
          <a:lstStyle/>
          <a:p>
            <a:fld id="{D064C9D3-6385-4EE6-96F4-CB3FDA88C0B5}" type="slidenum">
              <a:rPr lang="en-US" smtClean="0"/>
              <a:t>‹#›</a:t>
            </a:fld>
            <a:endParaRPr lang="en-US"/>
          </a:p>
        </p:txBody>
      </p:sp>
    </p:spTree>
    <p:extLst>
      <p:ext uri="{BB962C8B-B14F-4D97-AF65-F5344CB8AC3E}">
        <p14:creationId xmlns:p14="http://schemas.microsoft.com/office/powerpoint/2010/main" val="3001477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E55054-D9C7-421A-BF42-CAE8D9F60C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50B76B-0450-489D-B1F8-F5D7265587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D3D9FC-A24D-4C01-A5DF-3C9428C29B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103ACC-60C0-45BB-A1B4-39D63A198806}" type="datetimeFigureOut">
              <a:rPr lang="en-US" smtClean="0"/>
              <a:t>10/7/2019</a:t>
            </a:fld>
            <a:endParaRPr lang="en-US"/>
          </a:p>
        </p:txBody>
      </p:sp>
      <p:sp>
        <p:nvSpPr>
          <p:cNvPr id="5" name="Footer Placeholder 4">
            <a:extLst>
              <a:ext uri="{FF2B5EF4-FFF2-40B4-BE49-F238E27FC236}">
                <a16:creationId xmlns:a16="http://schemas.microsoft.com/office/drawing/2014/main" id="{2545D56F-CCBA-40C3-A972-B46CFA1E42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666AD0-BE71-4B4F-B9FE-D274C477F5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64C9D3-6385-4EE6-96F4-CB3FDA88C0B5}" type="slidenum">
              <a:rPr lang="en-US" smtClean="0"/>
              <a:t>‹#›</a:t>
            </a:fld>
            <a:endParaRPr lang="en-US"/>
          </a:p>
        </p:txBody>
      </p:sp>
    </p:spTree>
    <p:extLst>
      <p:ext uri="{BB962C8B-B14F-4D97-AF65-F5344CB8AC3E}">
        <p14:creationId xmlns:p14="http://schemas.microsoft.com/office/powerpoint/2010/main" val="665104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energymatching.eu/" TargetMode="Externa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image" Target="../media/image35.jpe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8.png"/><Relationship Id="rId9" Type="http://schemas.openxmlformats.org/officeDocument/2006/relationships/image" Target="../media/image9.jp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8" Type="http://schemas.openxmlformats.org/officeDocument/2006/relationships/hyperlink" Target="mailto:David.moser@eurac.edu" TargetMode="External"/><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hyperlink" Target="http://www.energymatching.eu/" TargetMode="External"/><Relationship Id="rId1" Type="http://schemas.openxmlformats.org/officeDocument/2006/relationships/slideLayout" Target="../slideLayouts/slideLayout13.xml"/><Relationship Id="rId6" Type="http://schemas.openxmlformats.org/officeDocument/2006/relationships/hyperlink" Target="https://www.youtube.com/watch?time_continue=1&amp;v=NcNHeE5QuCw" TargetMode="External"/><Relationship Id="rId5" Type="http://schemas.openxmlformats.org/officeDocument/2006/relationships/image" Target="../media/image50.jpeg"/><Relationship Id="rId4" Type="http://schemas.openxmlformats.org/officeDocument/2006/relationships/image" Target="../media/image49.png"/><Relationship Id="rId9" Type="http://schemas.openxmlformats.org/officeDocument/2006/relationships/hyperlink" Target="mailto:Laura.maturi@eurac.edu"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jp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png"/><Relationship Id="rId16" Type="http://schemas.openxmlformats.org/officeDocument/2006/relationships/image" Target="../media/image22.sv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image" Target="../media/image10.jpeg"/><Relationship Id="rId9" Type="http://schemas.openxmlformats.org/officeDocument/2006/relationships/image" Target="../media/image15.png"/><Relationship Id="rId14"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9.jpg"/><Relationship Id="rId4" Type="http://schemas.openxmlformats.org/officeDocument/2006/relationships/diagramQuickStyle" Target="../diagrams/quickStyle1.xml"/><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diagramLayout" Target="../diagrams/layout2.xml"/><Relationship Id="rId7" Type="http://schemas.openxmlformats.org/officeDocument/2006/relationships/image" Target="../media/image8.png"/><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27.jpg"/><Relationship Id="rId4" Type="http://schemas.openxmlformats.org/officeDocument/2006/relationships/diagramQuickStyle" Target="../diagrams/quickStyle2.xml"/><Relationship Id="rId9" Type="http://schemas.openxmlformats.org/officeDocument/2006/relationships/image" Target="../media/image26.jpeg"/></Relationships>
</file>

<file path=ppt/slides/_rels/slide7.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diagramLayout" Target="../diagrams/layout3.xml"/><Relationship Id="rId7" Type="http://schemas.openxmlformats.org/officeDocument/2006/relationships/image" Target="../media/image8.png"/><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11" Type="http://schemas.openxmlformats.org/officeDocument/2006/relationships/image" Target="../media/image30.png"/><Relationship Id="rId5" Type="http://schemas.openxmlformats.org/officeDocument/2006/relationships/diagramColors" Target="../diagrams/colors3.xml"/><Relationship Id="rId10" Type="http://schemas.openxmlformats.org/officeDocument/2006/relationships/image" Target="../media/image29.jpg"/><Relationship Id="rId4" Type="http://schemas.openxmlformats.org/officeDocument/2006/relationships/diagramQuickStyle" Target="../diagrams/quickStyle3.xml"/><Relationship Id="rId9" Type="http://schemas.openxmlformats.org/officeDocument/2006/relationships/image" Target="../media/image28.jpeg"/></Relationships>
</file>

<file path=ppt/slides/_rels/slide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diagramLayout" Target="../diagrams/layout4.xml"/><Relationship Id="rId7" Type="http://schemas.openxmlformats.org/officeDocument/2006/relationships/image" Target="../media/image31.emf"/><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11" Type="http://schemas.openxmlformats.org/officeDocument/2006/relationships/image" Target="../media/image9.jpg"/><Relationship Id="rId5" Type="http://schemas.openxmlformats.org/officeDocument/2006/relationships/diagramColors" Target="../diagrams/colors4.xml"/><Relationship Id="rId10" Type="http://schemas.openxmlformats.org/officeDocument/2006/relationships/image" Target="../media/image33.png"/><Relationship Id="rId4" Type="http://schemas.openxmlformats.org/officeDocument/2006/relationships/diagramQuickStyle" Target="../diagrams/quickStyle4.xml"/><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547FC6-A959-418D-8E73-21101E72A0E6}"/>
              </a:ext>
            </a:extLst>
          </p:cNvPr>
          <p:cNvSpPr>
            <a:spLocks noGrp="1"/>
          </p:cNvSpPr>
          <p:nvPr>
            <p:ph type="ctrTitle"/>
          </p:nvPr>
        </p:nvSpPr>
        <p:spPr/>
        <p:txBody>
          <a:bodyPr>
            <a:normAutofit/>
          </a:bodyPr>
          <a:lstStyle/>
          <a:p>
            <a:r>
              <a:rPr lang="en-US" sz="2300" b="1" dirty="0">
                <a:solidFill>
                  <a:srgbClr val="505151"/>
                </a:solidFill>
                <a:latin typeface="+mn-lt"/>
                <a:cs typeface="Arial" panose="020B0604020202020204" pitchFamily="34" charset="0"/>
              </a:rPr>
              <a:t>Adaptable and adaptive RES envelope solutions to maximize energy harvesting and optimize EU building and district load matching</a:t>
            </a:r>
            <a:endParaRPr lang="en-GB" sz="2300" b="1" dirty="0">
              <a:solidFill>
                <a:srgbClr val="505151"/>
              </a:solidFill>
              <a:latin typeface="+mn-lt"/>
              <a:cs typeface="Arial" panose="020B0604020202020204" pitchFamily="34" charset="0"/>
            </a:endParaRPr>
          </a:p>
        </p:txBody>
      </p:sp>
      <p:sp>
        <p:nvSpPr>
          <p:cNvPr id="3" name="Textplatzhalter 2">
            <a:extLst>
              <a:ext uri="{FF2B5EF4-FFF2-40B4-BE49-F238E27FC236}">
                <a16:creationId xmlns:a16="http://schemas.microsoft.com/office/drawing/2014/main" id="{1B47BD6F-AAFE-45FE-9014-0BE4BFE36687}"/>
              </a:ext>
            </a:extLst>
          </p:cNvPr>
          <p:cNvSpPr>
            <a:spLocks noGrp="1"/>
          </p:cNvSpPr>
          <p:nvPr>
            <p:ph type="body" sz="quarter" idx="10"/>
          </p:nvPr>
        </p:nvSpPr>
        <p:spPr>
          <a:xfrm>
            <a:off x="1996013" y="5152409"/>
            <a:ext cx="8199967" cy="634128"/>
          </a:xfrm>
        </p:spPr>
        <p:txBody>
          <a:bodyPr/>
          <a:lstStyle/>
          <a:p>
            <a:pPr>
              <a:spcBef>
                <a:spcPts val="1800"/>
              </a:spcBef>
              <a:spcAft>
                <a:spcPts val="600"/>
              </a:spcAft>
            </a:pPr>
            <a:r>
              <a:rPr lang="en-US" b="1" dirty="0">
                <a:hlinkClick r:id="rId2"/>
              </a:rPr>
              <a:t>www.energymatching.eu</a:t>
            </a:r>
            <a:r>
              <a:rPr lang="en-US" b="1" dirty="0"/>
              <a:t> </a:t>
            </a:r>
          </a:p>
        </p:txBody>
      </p:sp>
    </p:spTree>
    <p:extLst>
      <p:ext uri="{BB962C8B-B14F-4D97-AF65-F5344CB8AC3E}">
        <p14:creationId xmlns:p14="http://schemas.microsoft.com/office/powerpoint/2010/main" val="74161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AEA8D9F-7373-45B0-BE97-0FA959952BAC}"/>
              </a:ext>
            </a:extLst>
          </p:cNvPr>
          <p:cNvSpPr/>
          <p:nvPr/>
        </p:nvSpPr>
        <p:spPr>
          <a:xfrm>
            <a:off x="7963591" y="3331619"/>
            <a:ext cx="3110810" cy="1631216"/>
          </a:xfrm>
          <a:prstGeom prst="rect">
            <a:avLst/>
          </a:prstGeom>
          <a:solidFill>
            <a:schemeClr val="bg1">
              <a:lumMod val="95000"/>
            </a:schemeClr>
          </a:solidFill>
        </p:spPr>
        <p:txBody>
          <a:bodyPr wrap="square">
            <a:spAutoFit/>
          </a:bodyPr>
          <a:lstStyle/>
          <a:p>
            <a:pPr algn="just"/>
            <a:endParaRPr lang="en-US" sz="1250" dirty="0">
              <a:solidFill>
                <a:schemeClr val="bg2">
                  <a:lumMod val="25000"/>
                </a:schemeClr>
              </a:solidFill>
            </a:endParaRPr>
          </a:p>
          <a:p>
            <a:pPr algn="just"/>
            <a:endParaRPr lang="en-US" sz="1250" dirty="0">
              <a:solidFill>
                <a:schemeClr val="bg2">
                  <a:lumMod val="25000"/>
                </a:schemeClr>
              </a:solidFill>
            </a:endParaRPr>
          </a:p>
          <a:p>
            <a:pPr algn="just"/>
            <a:endParaRPr lang="en-US" sz="1250" dirty="0">
              <a:solidFill>
                <a:schemeClr val="bg2">
                  <a:lumMod val="25000"/>
                </a:schemeClr>
              </a:solidFill>
            </a:endParaRPr>
          </a:p>
          <a:p>
            <a:pPr algn="just"/>
            <a:endParaRPr lang="en-US" sz="1250" dirty="0">
              <a:solidFill>
                <a:schemeClr val="bg2">
                  <a:lumMod val="25000"/>
                </a:schemeClr>
              </a:solidFill>
            </a:endParaRPr>
          </a:p>
          <a:p>
            <a:pPr algn="just"/>
            <a:r>
              <a:rPr lang="en-US" sz="1200" dirty="0">
                <a:solidFill>
                  <a:schemeClr val="bg2">
                    <a:lumMod val="50000"/>
                  </a:schemeClr>
                </a:solidFill>
              </a:rPr>
              <a:t>Multifamily dwelling made of three buildings in 1973. The complex includes 53 apartments over 2 floors and a basement.</a:t>
            </a:r>
          </a:p>
          <a:p>
            <a:pPr algn="just"/>
            <a:endParaRPr lang="en-US" sz="1250" dirty="0">
              <a:solidFill>
                <a:schemeClr val="bg2">
                  <a:lumMod val="25000"/>
                </a:schemeClr>
              </a:solidFill>
            </a:endParaRPr>
          </a:p>
        </p:txBody>
      </p:sp>
      <p:pic>
        <p:nvPicPr>
          <p:cNvPr id="7" name="Grafik 5" descr="Ein Bild, das Gras, draußen, Himmel, Baum enthält.&#10;&#10;Mit sehr hoher Zuverlässigkeit generierte Beschreibung">
            <a:extLst>
              <a:ext uri="{FF2B5EF4-FFF2-40B4-BE49-F238E27FC236}">
                <a16:creationId xmlns:a16="http://schemas.microsoft.com/office/drawing/2014/main" id="{B6F959BF-9ECB-41A5-B255-E77AF90D53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644" t="9785" b="16695"/>
          <a:stretch/>
        </p:blipFill>
        <p:spPr>
          <a:xfrm>
            <a:off x="784478" y="1773381"/>
            <a:ext cx="3036915" cy="1562850"/>
          </a:xfrm>
          <a:prstGeom prst="rect">
            <a:avLst/>
          </a:prstGeom>
        </p:spPr>
      </p:pic>
      <p:sp>
        <p:nvSpPr>
          <p:cNvPr id="13" name="TextBox 12">
            <a:extLst>
              <a:ext uri="{FF2B5EF4-FFF2-40B4-BE49-F238E27FC236}">
                <a16:creationId xmlns:a16="http://schemas.microsoft.com/office/drawing/2014/main" id="{6179D0D2-8CE4-4970-BD90-686612C1CDA9}"/>
              </a:ext>
            </a:extLst>
          </p:cNvPr>
          <p:cNvSpPr txBox="1"/>
          <p:nvPr/>
        </p:nvSpPr>
        <p:spPr>
          <a:xfrm>
            <a:off x="1027084" y="344798"/>
            <a:ext cx="3657600" cy="584775"/>
          </a:xfrm>
          <a:prstGeom prst="rect">
            <a:avLst/>
          </a:prstGeom>
          <a:noFill/>
        </p:spPr>
        <p:txBody>
          <a:bodyPr wrap="square" rtlCol="0">
            <a:spAutoFit/>
          </a:bodyPr>
          <a:lstStyle>
            <a:defPPr>
              <a:defRPr lang="en-US"/>
            </a:defPPr>
            <a:lvl1pPr>
              <a:defRPr sz="3200" b="1">
                <a:solidFill>
                  <a:srgbClr val="505151"/>
                </a:solidFill>
                <a:cs typeface="Arial" panose="020B0604020202020204" pitchFamily="34" charset="0"/>
              </a:defRPr>
            </a:lvl1pPr>
          </a:lstStyle>
          <a:p>
            <a:r>
              <a:rPr lang="en-US" dirty="0"/>
              <a:t>Demo-cases</a:t>
            </a:r>
          </a:p>
        </p:txBody>
      </p:sp>
      <p:pic>
        <p:nvPicPr>
          <p:cNvPr id="16" name="Grafik 11" descr="Ein Bild, das Himmel, draußen, Gebäude, Gras enthält.&#10;&#10;Mit sehr hoher Zuverlässigkeit generierte Beschreibung">
            <a:extLst>
              <a:ext uri="{FF2B5EF4-FFF2-40B4-BE49-F238E27FC236}">
                <a16:creationId xmlns:a16="http://schemas.microsoft.com/office/drawing/2014/main" id="{23595765-742C-4C27-929E-ED18F49B0D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370" b="13111"/>
          <a:stretch/>
        </p:blipFill>
        <p:spPr>
          <a:xfrm>
            <a:off x="7956814" y="1768096"/>
            <a:ext cx="3110809" cy="1562850"/>
          </a:xfrm>
          <a:prstGeom prst="rect">
            <a:avLst/>
          </a:prstGeom>
        </p:spPr>
      </p:pic>
      <p:pic>
        <p:nvPicPr>
          <p:cNvPr id="19" name="Grafik 86">
            <a:extLst>
              <a:ext uri="{FF2B5EF4-FFF2-40B4-BE49-F238E27FC236}">
                <a16:creationId xmlns:a16="http://schemas.microsoft.com/office/drawing/2014/main" id="{CD3D2413-9077-488C-A510-0286E4E0C275}"/>
              </a:ext>
            </a:extLst>
          </p:cNvPr>
          <p:cNvPicPr>
            <a:picLocks noChangeAspect="1"/>
          </p:cNvPicPr>
          <p:nvPr/>
        </p:nvPicPr>
        <p:blipFill rotWithShape="1">
          <a:blip r:embed="rId4"/>
          <a:srcRect l="23098" r="51765" b="29488"/>
          <a:stretch/>
        </p:blipFill>
        <p:spPr>
          <a:xfrm rot="21042827">
            <a:off x="6968472" y="6196564"/>
            <a:ext cx="5464341" cy="1805319"/>
          </a:xfrm>
          <a:prstGeom prst="rect">
            <a:avLst/>
          </a:prstGeom>
        </p:spPr>
      </p:pic>
      <p:sp>
        <p:nvSpPr>
          <p:cNvPr id="21" name="Rectangle 20">
            <a:extLst>
              <a:ext uri="{FF2B5EF4-FFF2-40B4-BE49-F238E27FC236}">
                <a16:creationId xmlns:a16="http://schemas.microsoft.com/office/drawing/2014/main" id="{34E9CF4E-7127-4A79-BBE7-8F00235EB680}"/>
              </a:ext>
            </a:extLst>
          </p:cNvPr>
          <p:cNvSpPr/>
          <p:nvPr/>
        </p:nvSpPr>
        <p:spPr>
          <a:xfrm>
            <a:off x="777703" y="3332536"/>
            <a:ext cx="3036914" cy="2208297"/>
          </a:xfrm>
          <a:prstGeom prst="rect">
            <a:avLst/>
          </a:prstGeom>
          <a:solidFill>
            <a:schemeClr val="bg1">
              <a:lumMod val="95000"/>
            </a:schemeClr>
          </a:solidFill>
        </p:spPr>
        <p:txBody>
          <a:bodyPr wrap="square">
            <a:spAutoFit/>
          </a:bodyPr>
          <a:lstStyle/>
          <a:p>
            <a:pPr algn="just"/>
            <a:endParaRPr lang="en-US" sz="1250" dirty="0">
              <a:solidFill>
                <a:schemeClr val="bg2">
                  <a:lumMod val="25000"/>
                </a:schemeClr>
              </a:solidFill>
            </a:endParaRPr>
          </a:p>
          <a:p>
            <a:pPr algn="just"/>
            <a:endParaRPr lang="en-US" sz="1250" dirty="0">
              <a:solidFill>
                <a:schemeClr val="bg2">
                  <a:lumMod val="25000"/>
                </a:schemeClr>
              </a:solidFill>
            </a:endParaRPr>
          </a:p>
          <a:p>
            <a:pPr algn="just"/>
            <a:endParaRPr lang="en-US" sz="1250" dirty="0">
              <a:solidFill>
                <a:schemeClr val="bg2">
                  <a:lumMod val="25000"/>
                </a:schemeClr>
              </a:solidFill>
            </a:endParaRPr>
          </a:p>
          <a:p>
            <a:pPr algn="just"/>
            <a:endParaRPr lang="en-US" sz="1250" dirty="0">
              <a:solidFill>
                <a:schemeClr val="bg2">
                  <a:lumMod val="25000"/>
                </a:schemeClr>
              </a:solidFill>
            </a:endParaRPr>
          </a:p>
          <a:p>
            <a:pPr algn="just"/>
            <a:r>
              <a:rPr lang="en-US" sz="1200" dirty="0">
                <a:solidFill>
                  <a:schemeClr val="bg2">
                    <a:lumMod val="50000"/>
                  </a:schemeClr>
                </a:solidFill>
              </a:rPr>
              <a:t>Multifamily dwelling unit built in 1969 and extended (above the existing building) in 1988. The building includes 22 residential units over 1 basement plus 7 stories combining the first construction and the extension (3 in building A + 4 in building B).</a:t>
            </a:r>
          </a:p>
          <a:p>
            <a:pPr algn="just"/>
            <a:endParaRPr lang="en-US" sz="1250" dirty="0">
              <a:solidFill>
                <a:schemeClr val="bg2">
                  <a:lumMod val="25000"/>
                </a:schemeClr>
              </a:solidFill>
            </a:endParaRPr>
          </a:p>
        </p:txBody>
      </p:sp>
      <p:pic>
        <p:nvPicPr>
          <p:cNvPr id="8" name="Image 2">
            <a:extLst>
              <a:ext uri="{FF2B5EF4-FFF2-40B4-BE49-F238E27FC236}">
                <a16:creationId xmlns:a16="http://schemas.microsoft.com/office/drawing/2014/main" id="{CE557C0B-CE8B-402A-B9BF-E042D4748F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595" y="3452608"/>
            <a:ext cx="757378" cy="505929"/>
          </a:xfrm>
          <a:prstGeom prst="rect">
            <a:avLst/>
          </a:prstGeom>
        </p:spPr>
      </p:pic>
      <p:sp>
        <p:nvSpPr>
          <p:cNvPr id="20" name="TextBox 19">
            <a:extLst>
              <a:ext uri="{FF2B5EF4-FFF2-40B4-BE49-F238E27FC236}">
                <a16:creationId xmlns:a16="http://schemas.microsoft.com/office/drawing/2014/main" id="{D8BA872C-5F4C-41DB-BA5B-D32853FB8AD5}"/>
              </a:ext>
            </a:extLst>
          </p:cNvPr>
          <p:cNvSpPr txBox="1"/>
          <p:nvPr/>
        </p:nvSpPr>
        <p:spPr>
          <a:xfrm>
            <a:off x="1682865" y="3359323"/>
            <a:ext cx="2167046" cy="692497"/>
          </a:xfrm>
          <a:prstGeom prst="rect">
            <a:avLst/>
          </a:prstGeom>
          <a:noFill/>
        </p:spPr>
        <p:txBody>
          <a:bodyPr wrap="square" rtlCol="0">
            <a:spAutoFit/>
          </a:bodyPr>
          <a:lstStyle>
            <a:defPPr>
              <a:defRPr lang="en-US"/>
            </a:defPPr>
            <a:lvl1pPr>
              <a:defRPr>
                <a:solidFill>
                  <a:srgbClr val="555756"/>
                </a:solidFill>
              </a:defRPr>
            </a:lvl1pPr>
          </a:lstStyle>
          <a:p>
            <a:r>
              <a:rPr lang="fr-FR" sz="1300" b="1" dirty="0">
                <a:solidFill>
                  <a:schemeClr val="bg2">
                    <a:lumMod val="25000"/>
                  </a:schemeClr>
                </a:solidFill>
              </a:rPr>
              <a:t>Demo I</a:t>
            </a:r>
          </a:p>
          <a:p>
            <a:r>
              <a:rPr lang="fr-FR" sz="1300" i="1" dirty="0">
                <a:solidFill>
                  <a:schemeClr val="bg2">
                    <a:lumMod val="25000"/>
                  </a:schemeClr>
                </a:solidFill>
              </a:rPr>
              <a:t>Résidence Emile Hauduc </a:t>
            </a:r>
          </a:p>
          <a:p>
            <a:r>
              <a:rPr lang="fr-FR" sz="1300" i="1" dirty="0">
                <a:solidFill>
                  <a:schemeClr val="bg2">
                    <a:lumMod val="25000"/>
                  </a:schemeClr>
                </a:solidFill>
              </a:rPr>
              <a:t>Saint Aubin Sur Scie, France</a:t>
            </a:r>
            <a:endParaRPr lang="en-US" sz="1300" i="1" dirty="0">
              <a:solidFill>
                <a:schemeClr val="bg2">
                  <a:lumMod val="25000"/>
                </a:schemeClr>
              </a:solidFill>
            </a:endParaRPr>
          </a:p>
        </p:txBody>
      </p:sp>
      <p:sp>
        <p:nvSpPr>
          <p:cNvPr id="23" name="Rectangle 22">
            <a:extLst>
              <a:ext uri="{FF2B5EF4-FFF2-40B4-BE49-F238E27FC236}">
                <a16:creationId xmlns:a16="http://schemas.microsoft.com/office/drawing/2014/main" id="{362CB262-DF91-4817-89D6-B93C1158B63C}"/>
              </a:ext>
            </a:extLst>
          </p:cNvPr>
          <p:cNvSpPr/>
          <p:nvPr/>
        </p:nvSpPr>
        <p:spPr>
          <a:xfrm>
            <a:off x="4333699" y="3341776"/>
            <a:ext cx="3110810" cy="1631216"/>
          </a:xfrm>
          <a:prstGeom prst="rect">
            <a:avLst/>
          </a:prstGeom>
          <a:solidFill>
            <a:schemeClr val="bg1">
              <a:lumMod val="95000"/>
            </a:schemeClr>
          </a:solidFill>
        </p:spPr>
        <p:txBody>
          <a:bodyPr wrap="square">
            <a:spAutoFit/>
          </a:bodyPr>
          <a:lstStyle/>
          <a:p>
            <a:pPr algn="just"/>
            <a:endParaRPr lang="en-US" sz="1250" dirty="0">
              <a:solidFill>
                <a:schemeClr val="bg2">
                  <a:lumMod val="25000"/>
                </a:schemeClr>
              </a:solidFill>
            </a:endParaRPr>
          </a:p>
          <a:p>
            <a:pPr algn="just"/>
            <a:endParaRPr lang="en-US" sz="1250" dirty="0">
              <a:solidFill>
                <a:schemeClr val="bg2">
                  <a:lumMod val="25000"/>
                </a:schemeClr>
              </a:solidFill>
            </a:endParaRPr>
          </a:p>
          <a:p>
            <a:pPr algn="just"/>
            <a:endParaRPr lang="en-US" sz="1250" dirty="0">
              <a:solidFill>
                <a:schemeClr val="bg2">
                  <a:lumMod val="25000"/>
                </a:schemeClr>
              </a:solidFill>
            </a:endParaRPr>
          </a:p>
          <a:p>
            <a:pPr algn="just"/>
            <a:endParaRPr lang="en-US" sz="1250" dirty="0">
              <a:solidFill>
                <a:schemeClr val="bg2">
                  <a:lumMod val="25000"/>
                </a:schemeClr>
              </a:solidFill>
            </a:endParaRPr>
          </a:p>
          <a:p>
            <a:pPr algn="just"/>
            <a:r>
              <a:rPr lang="en-US" sz="1200" dirty="0">
                <a:solidFill>
                  <a:schemeClr val="bg2">
                    <a:lumMod val="50000"/>
                  </a:schemeClr>
                </a:solidFill>
              </a:rPr>
              <a:t>Multifamily dwelling unit built in 1984. The building includes 12 residential units over four floors, plus common areas.</a:t>
            </a:r>
          </a:p>
          <a:p>
            <a:pPr algn="just"/>
            <a:endParaRPr lang="en-US" sz="1250" dirty="0">
              <a:solidFill>
                <a:schemeClr val="bg2">
                  <a:lumMod val="25000"/>
                </a:schemeClr>
              </a:solidFill>
            </a:endParaRPr>
          </a:p>
        </p:txBody>
      </p:sp>
      <p:sp>
        <p:nvSpPr>
          <p:cNvPr id="24" name="TextBox 23">
            <a:extLst>
              <a:ext uri="{FF2B5EF4-FFF2-40B4-BE49-F238E27FC236}">
                <a16:creationId xmlns:a16="http://schemas.microsoft.com/office/drawing/2014/main" id="{B734A91B-3615-4B9D-983F-F1DF1BC050B5}"/>
              </a:ext>
            </a:extLst>
          </p:cNvPr>
          <p:cNvSpPr txBox="1"/>
          <p:nvPr/>
        </p:nvSpPr>
        <p:spPr>
          <a:xfrm>
            <a:off x="5162228" y="3368563"/>
            <a:ext cx="2750659" cy="692497"/>
          </a:xfrm>
          <a:prstGeom prst="rect">
            <a:avLst/>
          </a:prstGeom>
          <a:noFill/>
        </p:spPr>
        <p:txBody>
          <a:bodyPr wrap="square" rtlCol="0">
            <a:spAutoFit/>
          </a:bodyPr>
          <a:lstStyle>
            <a:defPPr>
              <a:defRPr lang="en-US"/>
            </a:defPPr>
            <a:lvl1pPr>
              <a:defRPr>
                <a:solidFill>
                  <a:srgbClr val="555756"/>
                </a:solidFill>
              </a:defRPr>
            </a:lvl1pPr>
          </a:lstStyle>
          <a:p>
            <a:r>
              <a:rPr lang="fr-FR" sz="1300" b="1" dirty="0">
                <a:solidFill>
                  <a:schemeClr val="bg2">
                    <a:lumMod val="25000"/>
                  </a:schemeClr>
                </a:solidFill>
              </a:rPr>
              <a:t>Demo II</a:t>
            </a:r>
          </a:p>
          <a:p>
            <a:r>
              <a:rPr lang="fr-FR" sz="1300" i="1" dirty="0">
                <a:solidFill>
                  <a:schemeClr val="bg2">
                    <a:lumMod val="25000"/>
                  </a:schemeClr>
                </a:solidFill>
              </a:rPr>
              <a:t>Comune di Campi Besenzio</a:t>
            </a:r>
          </a:p>
          <a:p>
            <a:r>
              <a:rPr lang="fr-FR" sz="1250" i="1" dirty="0">
                <a:solidFill>
                  <a:schemeClr val="bg2">
                    <a:lumMod val="25000"/>
                  </a:schemeClr>
                </a:solidFill>
              </a:rPr>
              <a:t>Comune di Campi Bisenzio, Italy</a:t>
            </a:r>
            <a:endParaRPr lang="en-US" sz="1250" i="1" dirty="0">
              <a:solidFill>
                <a:schemeClr val="bg2">
                  <a:lumMod val="25000"/>
                </a:schemeClr>
              </a:solidFill>
            </a:endParaRPr>
          </a:p>
        </p:txBody>
      </p:sp>
      <p:pic>
        <p:nvPicPr>
          <p:cNvPr id="1026" name="Picture 2" descr="Resultado de imagen de italian flag">
            <a:extLst>
              <a:ext uri="{FF2B5EF4-FFF2-40B4-BE49-F238E27FC236}">
                <a16:creationId xmlns:a16="http://schemas.microsoft.com/office/drawing/2014/main" id="{57118841-187E-4969-A2E9-A41F319A6A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3334" y="3461848"/>
            <a:ext cx="758894" cy="5059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de sweden flag">
            <a:extLst>
              <a:ext uri="{FF2B5EF4-FFF2-40B4-BE49-F238E27FC236}">
                <a16:creationId xmlns:a16="http://schemas.microsoft.com/office/drawing/2014/main" id="{F77526B1-1D6E-4BCF-B899-B7337165FE6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8666" b="18646"/>
          <a:stretch/>
        </p:blipFill>
        <p:spPr bwMode="auto">
          <a:xfrm>
            <a:off x="8065649" y="3443376"/>
            <a:ext cx="758894" cy="5197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81ADE4F-92D9-4338-9B0A-8FF076D4C66F}"/>
              </a:ext>
            </a:extLst>
          </p:cNvPr>
          <p:cNvPicPr>
            <a:picLocks noChangeAspect="1"/>
          </p:cNvPicPr>
          <p:nvPr/>
        </p:nvPicPr>
        <p:blipFill>
          <a:blip r:embed="rId8"/>
          <a:stretch>
            <a:fillRect/>
          </a:stretch>
        </p:blipFill>
        <p:spPr>
          <a:xfrm>
            <a:off x="4333699" y="1768095"/>
            <a:ext cx="3110809" cy="1562849"/>
          </a:xfrm>
          <a:prstGeom prst="rect">
            <a:avLst/>
          </a:prstGeom>
        </p:spPr>
      </p:pic>
      <p:sp>
        <p:nvSpPr>
          <p:cNvPr id="26" name="TextBox 25">
            <a:extLst>
              <a:ext uri="{FF2B5EF4-FFF2-40B4-BE49-F238E27FC236}">
                <a16:creationId xmlns:a16="http://schemas.microsoft.com/office/drawing/2014/main" id="{E215437F-D677-48B2-81EE-F0904E83B036}"/>
              </a:ext>
            </a:extLst>
          </p:cNvPr>
          <p:cNvSpPr txBox="1"/>
          <p:nvPr/>
        </p:nvSpPr>
        <p:spPr>
          <a:xfrm>
            <a:off x="8852962" y="3357013"/>
            <a:ext cx="2750659" cy="692497"/>
          </a:xfrm>
          <a:prstGeom prst="rect">
            <a:avLst/>
          </a:prstGeom>
          <a:noFill/>
        </p:spPr>
        <p:txBody>
          <a:bodyPr wrap="square" rtlCol="0">
            <a:spAutoFit/>
          </a:bodyPr>
          <a:lstStyle>
            <a:defPPr>
              <a:defRPr lang="en-US"/>
            </a:defPPr>
            <a:lvl1pPr>
              <a:defRPr>
                <a:solidFill>
                  <a:srgbClr val="555756"/>
                </a:solidFill>
              </a:defRPr>
            </a:lvl1pPr>
          </a:lstStyle>
          <a:p>
            <a:r>
              <a:rPr lang="fr-FR" sz="1300" b="1" dirty="0">
                <a:solidFill>
                  <a:schemeClr val="bg2">
                    <a:lumMod val="25000"/>
                  </a:schemeClr>
                </a:solidFill>
              </a:rPr>
              <a:t>Demo III</a:t>
            </a:r>
          </a:p>
          <a:p>
            <a:r>
              <a:rPr lang="fr-FR" sz="1300" i="1" dirty="0">
                <a:solidFill>
                  <a:schemeClr val="bg2">
                    <a:lumMod val="25000"/>
                  </a:schemeClr>
                </a:solidFill>
              </a:rPr>
              <a:t>Ludvika</a:t>
            </a:r>
          </a:p>
          <a:p>
            <a:r>
              <a:rPr lang="fr-FR" sz="1250" i="1" dirty="0">
                <a:solidFill>
                  <a:schemeClr val="bg2">
                    <a:lumMod val="25000"/>
                  </a:schemeClr>
                </a:solidFill>
              </a:rPr>
              <a:t>Ludvika, Sweden</a:t>
            </a:r>
            <a:endParaRPr lang="en-US" sz="1250" i="1" dirty="0">
              <a:solidFill>
                <a:schemeClr val="bg2">
                  <a:lumMod val="25000"/>
                </a:schemeClr>
              </a:solidFill>
            </a:endParaRPr>
          </a:p>
        </p:txBody>
      </p:sp>
      <p:sp>
        <p:nvSpPr>
          <p:cNvPr id="27" name="Rectangle 26">
            <a:extLst>
              <a:ext uri="{FF2B5EF4-FFF2-40B4-BE49-F238E27FC236}">
                <a16:creationId xmlns:a16="http://schemas.microsoft.com/office/drawing/2014/main" id="{8F5EB712-AFFC-42EE-B928-4630B35542EB}"/>
              </a:ext>
            </a:extLst>
          </p:cNvPr>
          <p:cNvSpPr/>
          <p:nvPr/>
        </p:nvSpPr>
        <p:spPr>
          <a:xfrm>
            <a:off x="777701" y="5298974"/>
            <a:ext cx="3036914" cy="1054135"/>
          </a:xfrm>
          <a:prstGeom prst="rect">
            <a:avLst/>
          </a:prstGeom>
          <a:solidFill>
            <a:srgbClr val="67A53D"/>
          </a:solidFill>
        </p:spPr>
        <p:txBody>
          <a:bodyPr wrap="square">
            <a:spAutoFit/>
          </a:bodyPr>
          <a:lstStyle/>
          <a:p>
            <a:pPr marL="171450" indent="-171450">
              <a:buFont typeface="Arial" panose="020B0604020202020204" pitchFamily="34" charset="0"/>
              <a:buChar char="•"/>
            </a:pPr>
            <a:r>
              <a:rPr lang="en-US" sz="1250" dirty="0">
                <a:solidFill>
                  <a:schemeClr val="bg1"/>
                </a:solidFill>
              </a:rPr>
              <a:t>Lot size: 1643 m2</a:t>
            </a:r>
          </a:p>
          <a:p>
            <a:pPr marL="171450" indent="-171450">
              <a:buFont typeface="Arial" panose="020B0604020202020204" pitchFamily="34" charset="0"/>
              <a:buChar char="•"/>
            </a:pPr>
            <a:r>
              <a:rPr lang="en-US" sz="1250" dirty="0">
                <a:solidFill>
                  <a:schemeClr val="bg1"/>
                </a:solidFill>
              </a:rPr>
              <a:t>Façade area: 2146 m2</a:t>
            </a:r>
          </a:p>
          <a:p>
            <a:pPr marL="171450" indent="-171450">
              <a:buFont typeface="Arial" panose="020B0604020202020204" pitchFamily="34" charset="0"/>
              <a:buChar char="•"/>
            </a:pPr>
            <a:r>
              <a:rPr lang="en-US" sz="1250" dirty="0">
                <a:solidFill>
                  <a:schemeClr val="bg1"/>
                </a:solidFill>
              </a:rPr>
              <a:t>Roof area: 528 m2</a:t>
            </a:r>
          </a:p>
          <a:p>
            <a:pPr marL="171450" indent="-171450">
              <a:buFont typeface="Arial" panose="020B0604020202020204" pitchFamily="34" charset="0"/>
              <a:buChar char="•"/>
            </a:pPr>
            <a:r>
              <a:rPr lang="en-US" sz="1250" dirty="0">
                <a:solidFill>
                  <a:schemeClr val="bg1"/>
                </a:solidFill>
              </a:rPr>
              <a:t>Estimated Energy Consumption: </a:t>
            </a:r>
          </a:p>
          <a:p>
            <a:r>
              <a:rPr lang="en-US" sz="1250" dirty="0">
                <a:solidFill>
                  <a:schemeClr val="bg1"/>
                </a:solidFill>
              </a:rPr>
              <a:t>265 kWh/m2/year</a:t>
            </a:r>
          </a:p>
        </p:txBody>
      </p:sp>
      <p:sp>
        <p:nvSpPr>
          <p:cNvPr id="29" name="Rectangle 28">
            <a:extLst>
              <a:ext uri="{FF2B5EF4-FFF2-40B4-BE49-F238E27FC236}">
                <a16:creationId xmlns:a16="http://schemas.microsoft.com/office/drawing/2014/main" id="{038C7F43-6D27-4624-90B3-E4476B69E106}"/>
              </a:ext>
            </a:extLst>
          </p:cNvPr>
          <p:cNvSpPr/>
          <p:nvPr/>
        </p:nvSpPr>
        <p:spPr>
          <a:xfrm>
            <a:off x="4333696" y="4796654"/>
            <a:ext cx="3110809" cy="1054135"/>
          </a:xfrm>
          <a:prstGeom prst="rect">
            <a:avLst/>
          </a:prstGeom>
          <a:solidFill>
            <a:srgbClr val="67A53D"/>
          </a:solidFill>
        </p:spPr>
        <p:txBody>
          <a:bodyPr wrap="square">
            <a:spAutoFit/>
          </a:bodyPr>
          <a:lstStyle/>
          <a:p>
            <a:pPr marL="171450" indent="-171450">
              <a:buFont typeface="Arial" panose="020B0604020202020204" pitchFamily="34" charset="0"/>
              <a:buChar char="•"/>
            </a:pPr>
            <a:r>
              <a:rPr lang="en-US" sz="1250" dirty="0">
                <a:solidFill>
                  <a:schemeClr val="bg1"/>
                </a:solidFill>
              </a:rPr>
              <a:t>Lot size: 2800 m2</a:t>
            </a:r>
          </a:p>
          <a:p>
            <a:pPr marL="171450" indent="-171450">
              <a:buFont typeface="Arial" panose="020B0604020202020204" pitchFamily="34" charset="0"/>
              <a:buChar char="•"/>
            </a:pPr>
            <a:r>
              <a:rPr lang="en-US" sz="1250" dirty="0">
                <a:solidFill>
                  <a:schemeClr val="bg1"/>
                </a:solidFill>
              </a:rPr>
              <a:t>Façade area: 1100 m2</a:t>
            </a:r>
          </a:p>
          <a:p>
            <a:pPr marL="171450" indent="-171450">
              <a:buFont typeface="Arial" panose="020B0604020202020204" pitchFamily="34" charset="0"/>
              <a:buChar char="•"/>
            </a:pPr>
            <a:r>
              <a:rPr lang="en-US" sz="1250" dirty="0">
                <a:solidFill>
                  <a:schemeClr val="bg1"/>
                </a:solidFill>
              </a:rPr>
              <a:t>Roof area: 360 m2</a:t>
            </a:r>
          </a:p>
          <a:p>
            <a:pPr marL="171450" indent="-171450">
              <a:buFont typeface="Arial" panose="020B0604020202020204" pitchFamily="34" charset="0"/>
              <a:buChar char="•"/>
            </a:pPr>
            <a:r>
              <a:rPr lang="en-US" sz="1250" dirty="0">
                <a:solidFill>
                  <a:schemeClr val="bg1"/>
                </a:solidFill>
              </a:rPr>
              <a:t>Estimated Energy Consumption: </a:t>
            </a:r>
          </a:p>
          <a:p>
            <a:r>
              <a:rPr lang="en-US" sz="1250" dirty="0">
                <a:solidFill>
                  <a:schemeClr val="bg1"/>
                </a:solidFill>
              </a:rPr>
              <a:t>146-175 kWh/m2/year</a:t>
            </a:r>
          </a:p>
        </p:txBody>
      </p:sp>
      <p:sp>
        <p:nvSpPr>
          <p:cNvPr id="30" name="Rectangle 29">
            <a:extLst>
              <a:ext uri="{FF2B5EF4-FFF2-40B4-BE49-F238E27FC236}">
                <a16:creationId xmlns:a16="http://schemas.microsoft.com/office/drawing/2014/main" id="{62C5ED67-5541-4EC3-9BF1-A707A1DEAD17}"/>
              </a:ext>
            </a:extLst>
          </p:cNvPr>
          <p:cNvSpPr/>
          <p:nvPr/>
        </p:nvSpPr>
        <p:spPr>
          <a:xfrm>
            <a:off x="7970369" y="4796845"/>
            <a:ext cx="3110809" cy="1054135"/>
          </a:xfrm>
          <a:prstGeom prst="rect">
            <a:avLst/>
          </a:prstGeom>
          <a:solidFill>
            <a:srgbClr val="67A53D"/>
          </a:solidFill>
        </p:spPr>
        <p:txBody>
          <a:bodyPr wrap="square">
            <a:spAutoFit/>
          </a:bodyPr>
          <a:lstStyle/>
          <a:p>
            <a:pPr marL="171450" indent="-171450">
              <a:buFont typeface="Arial" panose="020B0604020202020204" pitchFamily="34" charset="0"/>
              <a:buChar char="•"/>
            </a:pPr>
            <a:r>
              <a:rPr lang="en-US" sz="1250" dirty="0">
                <a:solidFill>
                  <a:schemeClr val="bg1"/>
                </a:solidFill>
              </a:rPr>
              <a:t>Lot size: 4488 m2</a:t>
            </a:r>
          </a:p>
          <a:p>
            <a:pPr marL="171450" indent="-171450">
              <a:buFont typeface="Arial" panose="020B0604020202020204" pitchFamily="34" charset="0"/>
              <a:buChar char="•"/>
            </a:pPr>
            <a:r>
              <a:rPr lang="en-US" sz="1250" dirty="0">
                <a:solidFill>
                  <a:schemeClr val="bg1"/>
                </a:solidFill>
              </a:rPr>
              <a:t>Façade area: 2146 m2</a:t>
            </a:r>
          </a:p>
          <a:p>
            <a:pPr marL="171450" indent="-171450">
              <a:buFont typeface="Arial" panose="020B0604020202020204" pitchFamily="34" charset="0"/>
              <a:buChar char="•"/>
            </a:pPr>
            <a:r>
              <a:rPr lang="en-US" sz="1250" dirty="0">
                <a:solidFill>
                  <a:schemeClr val="bg1"/>
                </a:solidFill>
              </a:rPr>
              <a:t>Roof area: 1750 m2</a:t>
            </a:r>
          </a:p>
          <a:p>
            <a:pPr marL="171450" indent="-171450">
              <a:buFont typeface="Arial" panose="020B0604020202020204" pitchFamily="34" charset="0"/>
              <a:buChar char="•"/>
            </a:pPr>
            <a:r>
              <a:rPr lang="en-US" sz="1250" dirty="0">
                <a:solidFill>
                  <a:schemeClr val="bg1"/>
                </a:solidFill>
              </a:rPr>
              <a:t>Estimated Energy Consumption: </a:t>
            </a:r>
          </a:p>
          <a:p>
            <a:r>
              <a:rPr lang="en-US" sz="1250" dirty="0">
                <a:solidFill>
                  <a:schemeClr val="bg1"/>
                </a:solidFill>
              </a:rPr>
              <a:t>170 kWh/m2/year</a:t>
            </a:r>
          </a:p>
        </p:txBody>
      </p:sp>
      <p:pic>
        <p:nvPicPr>
          <p:cNvPr id="28" name="Grafik 30">
            <a:extLst>
              <a:ext uri="{FF2B5EF4-FFF2-40B4-BE49-F238E27FC236}">
                <a16:creationId xmlns:a16="http://schemas.microsoft.com/office/drawing/2014/main" id="{05E089CF-D800-4C52-8D14-52A7BE0BAA84}"/>
              </a:ext>
            </a:extLst>
          </p:cNvPr>
          <p:cNvPicPr>
            <a:picLocks noChangeAspect="1"/>
          </p:cNvPicPr>
          <p:nvPr/>
        </p:nvPicPr>
        <p:blipFill>
          <a:blip r:embed="rId9"/>
          <a:stretch>
            <a:fillRect/>
          </a:stretch>
        </p:blipFill>
        <p:spPr>
          <a:xfrm>
            <a:off x="10255807" y="6387183"/>
            <a:ext cx="1656371" cy="370692"/>
          </a:xfrm>
          <a:prstGeom prst="rect">
            <a:avLst/>
          </a:prstGeom>
        </p:spPr>
      </p:pic>
      <p:sp>
        <p:nvSpPr>
          <p:cNvPr id="22" name="TextBox 21">
            <a:extLst>
              <a:ext uri="{FF2B5EF4-FFF2-40B4-BE49-F238E27FC236}">
                <a16:creationId xmlns:a16="http://schemas.microsoft.com/office/drawing/2014/main" id="{E5EECB30-3113-43AF-919E-3E66D50DBB01}"/>
              </a:ext>
            </a:extLst>
          </p:cNvPr>
          <p:cNvSpPr txBox="1"/>
          <p:nvPr/>
        </p:nvSpPr>
        <p:spPr>
          <a:xfrm>
            <a:off x="688011" y="1022388"/>
            <a:ext cx="10379611" cy="538609"/>
          </a:xfrm>
          <a:prstGeom prst="rect">
            <a:avLst/>
          </a:prstGeom>
          <a:noFill/>
        </p:spPr>
        <p:txBody>
          <a:bodyPr wrap="square" rtlCol="0">
            <a:spAutoFit/>
          </a:bodyPr>
          <a:lstStyle>
            <a:defPPr>
              <a:defRPr lang="en-US"/>
            </a:defPPr>
            <a:lvl1pPr>
              <a:defRPr>
                <a:solidFill>
                  <a:srgbClr val="555756"/>
                </a:solidFill>
              </a:defRPr>
            </a:lvl1pPr>
          </a:lstStyle>
          <a:p>
            <a:r>
              <a:rPr lang="en-US" sz="1450" dirty="0"/>
              <a:t>Solutions will be demonstrated in three demo cases, which have a </a:t>
            </a:r>
            <a:r>
              <a:rPr lang="en-US" sz="1450" b="1" dirty="0">
                <a:solidFill>
                  <a:srgbClr val="67A53D"/>
                </a:solidFill>
                <a:cs typeface="Arial" panose="020B0604020202020204" pitchFamily="34" charset="0"/>
              </a:rPr>
              <a:t>large replication potential </a:t>
            </a:r>
            <a:r>
              <a:rPr lang="en-US" sz="1450" dirty="0"/>
              <a:t>in terms of climatic conditions, legislation and regulation framework, type of ownership, buildings’ architectural features and social-cultural environment. </a:t>
            </a:r>
          </a:p>
        </p:txBody>
      </p:sp>
    </p:spTree>
    <p:extLst>
      <p:ext uri="{BB962C8B-B14F-4D97-AF65-F5344CB8AC3E}">
        <p14:creationId xmlns:p14="http://schemas.microsoft.com/office/powerpoint/2010/main" val="324422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5" name="Gruppieren 124">
            <a:extLst>
              <a:ext uri="{FF2B5EF4-FFF2-40B4-BE49-F238E27FC236}">
                <a16:creationId xmlns:a16="http://schemas.microsoft.com/office/drawing/2014/main" id="{2E8207A8-6269-49B1-A39C-A20CA5776BA6}"/>
              </a:ext>
            </a:extLst>
          </p:cNvPr>
          <p:cNvGrpSpPr>
            <a:grpSpLocks noChangeAspect="1"/>
          </p:cNvGrpSpPr>
          <p:nvPr/>
        </p:nvGrpSpPr>
        <p:grpSpPr>
          <a:xfrm>
            <a:off x="7632142" y="1153392"/>
            <a:ext cx="4344344" cy="4551215"/>
            <a:chOff x="95721" y="248568"/>
            <a:chExt cx="6116303" cy="6407554"/>
          </a:xfrm>
        </p:grpSpPr>
        <p:grpSp>
          <p:nvGrpSpPr>
            <p:cNvPr id="726" name="Group 725">
              <a:extLst>
                <a:ext uri="{FF2B5EF4-FFF2-40B4-BE49-F238E27FC236}">
                  <a16:creationId xmlns:a16="http://schemas.microsoft.com/office/drawing/2014/main" id="{B499A56F-CE9F-4227-AF76-0CE36003005F}"/>
                </a:ext>
              </a:extLst>
            </p:cNvPr>
            <p:cNvGrpSpPr/>
            <p:nvPr/>
          </p:nvGrpSpPr>
          <p:grpSpPr>
            <a:xfrm>
              <a:off x="1975642" y="248568"/>
              <a:ext cx="3713113" cy="2923456"/>
              <a:chOff x="1925638" y="47625"/>
              <a:chExt cx="3784600" cy="2979738"/>
            </a:xfrm>
            <a:solidFill>
              <a:srgbClr val="C0C0C0"/>
            </a:solidFill>
          </p:grpSpPr>
          <p:sp>
            <p:nvSpPr>
              <p:cNvPr id="996" name="Freeform 39">
                <a:extLst>
                  <a:ext uri="{FF2B5EF4-FFF2-40B4-BE49-F238E27FC236}">
                    <a16:creationId xmlns:a16="http://schemas.microsoft.com/office/drawing/2014/main" id="{8755F223-8908-4EB2-946D-12FD71761C3D}"/>
                  </a:ext>
                </a:extLst>
              </p:cNvPr>
              <p:cNvSpPr>
                <a:spLocks/>
              </p:cNvSpPr>
              <p:nvPr/>
            </p:nvSpPr>
            <p:spPr bwMode="auto">
              <a:xfrm>
                <a:off x="1925638" y="47625"/>
                <a:ext cx="112713" cy="103188"/>
              </a:xfrm>
              <a:custGeom>
                <a:avLst/>
                <a:gdLst>
                  <a:gd name="T0" fmla="*/ 322 w 355"/>
                  <a:gd name="T1" fmla="*/ 0 h 325"/>
                  <a:gd name="T2" fmla="*/ 293 w 355"/>
                  <a:gd name="T3" fmla="*/ 12 h 325"/>
                  <a:gd name="T4" fmla="*/ 229 w 355"/>
                  <a:gd name="T5" fmla="*/ 41 h 325"/>
                  <a:gd name="T6" fmla="*/ 216 w 355"/>
                  <a:gd name="T7" fmla="*/ 78 h 325"/>
                  <a:gd name="T8" fmla="*/ 234 w 355"/>
                  <a:gd name="T9" fmla="*/ 94 h 325"/>
                  <a:gd name="T10" fmla="*/ 218 w 355"/>
                  <a:gd name="T11" fmla="*/ 127 h 325"/>
                  <a:gd name="T12" fmla="*/ 163 w 355"/>
                  <a:gd name="T13" fmla="*/ 159 h 325"/>
                  <a:gd name="T14" fmla="*/ 125 w 355"/>
                  <a:gd name="T15" fmla="*/ 163 h 325"/>
                  <a:gd name="T16" fmla="*/ 60 w 355"/>
                  <a:gd name="T17" fmla="*/ 230 h 325"/>
                  <a:gd name="T18" fmla="*/ 26 w 355"/>
                  <a:gd name="T19" fmla="*/ 252 h 325"/>
                  <a:gd name="T20" fmla="*/ 0 w 355"/>
                  <a:gd name="T21" fmla="*/ 303 h 325"/>
                  <a:gd name="T22" fmla="*/ 23 w 355"/>
                  <a:gd name="T23" fmla="*/ 325 h 325"/>
                  <a:gd name="T24" fmla="*/ 53 w 355"/>
                  <a:gd name="T25" fmla="*/ 286 h 325"/>
                  <a:gd name="T26" fmla="*/ 95 w 355"/>
                  <a:gd name="T27" fmla="*/ 232 h 325"/>
                  <a:gd name="T28" fmla="*/ 112 w 355"/>
                  <a:gd name="T29" fmla="*/ 201 h 325"/>
                  <a:gd name="T30" fmla="*/ 168 w 355"/>
                  <a:gd name="T31" fmla="*/ 181 h 325"/>
                  <a:gd name="T32" fmla="*/ 277 w 355"/>
                  <a:gd name="T33" fmla="*/ 175 h 325"/>
                  <a:gd name="T34" fmla="*/ 329 w 355"/>
                  <a:gd name="T35" fmla="*/ 151 h 325"/>
                  <a:gd name="T36" fmla="*/ 323 w 355"/>
                  <a:gd name="T37" fmla="*/ 84 h 325"/>
                  <a:gd name="T38" fmla="*/ 305 w 355"/>
                  <a:gd name="T39" fmla="*/ 88 h 325"/>
                  <a:gd name="T40" fmla="*/ 305 w 355"/>
                  <a:gd name="T41" fmla="*/ 66 h 325"/>
                  <a:gd name="T42" fmla="*/ 355 w 355"/>
                  <a:gd name="T43" fmla="*/ 22 h 325"/>
                  <a:gd name="T44" fmla="*/ 322 w 355"/>
                  <a:gd name="T45"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5" h="325">
                    <a:moveTo>
                      <a:pt x="322" y="0"/>
                    </a:moveTo>
                    <a:lnTo>
                      <a:pt x="293" y="12"/>
                    </a:lnTo>
                    <a:lnTo>
                      <a:pt x="229" y="41"/>
                    </a:lnTo>
                    <a:lnTo>
                      <a:pt x="216" y="78"/>
                    </a:lnTo>
                    <a:lnTo>
                      <a:pt x="234" y="94"/>
                    </a:lnTo>
                    <a:lnTo>
                      <a:pt x="218" y="127"/>
                    </a:lnTo>
                    <a:lnTo>
                      <a:pt x="163" y="159"/>
                    </a:lnTo>
                    <a:lnTo>
                      <a:pt x="125" y="163"/>
                    </a:lnTo>
                    <a:lnTo>
                      <a:pt x="60" y="230"/>
                    </a:lnTo>
                    <a:lnTo>
                      <a:pt x="26" y="252"/>
                    </a:lnTo>
                    <a:lnTo>
                      <a:pt x="0" y="303"/>
                    </a:lnTo>
                    <a:lnTo>
                      <a:pt x="23" y="325"/>
                    </a:lnTo>
                    <a:lnTo>
                      <a:pt x="53" y="286"/>
                    </a:lnTo>
                    <a:lnTo>
                      <a:pt x="95" y="232"/>
                    </a:lnTo>
                    <a:lnTo>
                      <a:pt x="112" y="201"/>
                    </a:lnTo>
                    <a:lnTo>
                      <a:pt x="168" y="181"/>
                    </a:lnTo>
                    <a:lnTo>
                      <a:pt x="277" y="175"/>
                    </a:lnTo>
                    <a:lnTo>
                      <a:pt x="329" y="151"/>
                    </a:lnTo>
                    <a:lnTo>
                      <a:pt x="323" y="84"/>
                    </a:lnTo>
                    <a:lnTo>
                      <a:pt x="305" y="88"/>
                    </a:lnTo>
                    <a:lnTo>
                      <a:pt x="305" y="66"/>
                    </a:lnTo>
                    <a:lnTo>
                      <a:pt x="355" y="22"/>
                    </a:lnTo>
                    <a:lnTo>
                      <a:pt x="32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grpSp>
            <p:nvGrpSpPr>
              <p:cNvPr id="997" name="Group 996">
                <a:extLst>
                  <a:ext uri="{FF2B5EF4-FFF2-40B4-BE49-F238E27FC236}">
                    <a16:creationId xmlns:a16="http://schemas.microsoft.com/office/drawing/2014/main" id="{727A457E-3BBF-4DEF-BF78-0D406BB19627}"/>
                  </a:ext>
                </a:extLst>
              </p:cNvPr>
              <p:cNvGrpSpPr/>
              <p:nvPr/>
            </p:nvGrpSpPr>
            <p:grpSpPr>
              <a:xfrm>
                <a:off x="3198813" y="58738"/>
                <a:ext cx="2511425" cy="2968625"/>
                <a:chOff x="3198813" y="58738"/>
                <a:chExt cx="2511425" cy="2968625"/>
              </a:xfrm>
              <a:grpFill/>
            </p:grpSpPr>
            <p:sp>
              <p:nvSpPr>
                <p:cNvPr id="998" name="Freeform 10">
                  <a:extLst>
                    <a:ext uri="{FF2B5EF4-FFF2-40B4-BE49-F238E27FC236}">
                      <a16:creationId xmlns:a16="http://schemas.microsoft.com/office/drawing/2014/main" id="{23AFFE9A-7EFB-443B-8BDE-D0D4B4417B72}"/>
                    </a:ext>
                  </a:extLst>
                </p:cNvPr>
                <p:cNvSpPr>
                  <a:spLocks/>
                </p:cNvSpPr>
                <p:nvPr/>
              </p:nvSpPr>
              <p:spPr bwMode="auto">
                <a:xfrm>
                  <a:off x="4156075" y="973138"/>
                  <a:ext cx="20638" cy="19050"/>
                </a:xfrm>
                <a:custGeom>
                  <a:avLst/>
                  <a:gdLst>
                    <a:gd name="T0" fmla="*/ 67 w 67"/>
                    <a:gd name="T1" fmla="*/ 47 h 57"/>
                    <a:gd name="T2" fmla="*/ 63 w 67"/>
                    <a:gd name="T3" fmla="*/ 0 h 57"/>
                    <a:gd name="T4" fmla="*/ 0 w 67"/>
                    <a:gd name="T5" fmla="*/ 57 h 57"/>
                    <a:gd name="T6" fmla="*/ 67 w 67"/>
                    <a:gd name="T7" fmla="*/ 47 h 57"/>
                  </a:gdLst>
                  <a:ahLst/>
                  <a:cxnLst>
                    <a:cxn ang="0">
                      <a:pos x="T0" y="T1"/>
                    </a:cxn>
                    <a:cxn ang="0">
                      <a:pos x="T2" y="T3"/>
                    </a:cxn>
                    <a:cxn ang="0">
                      <a:pos x="T4" y="T5"/>
                    </a:cxn>
                    <a:cxn ang="0">
                      <a:pos x="T6" y="T7"/>
                    </a:cxn>
                  </a:cxnLst>
                  <a:rect l="0" t="0" r="r" b="b"/>
                  <a:pathLst>
                    <a:path w="67" h="57">
                      <a:moveTo>
                        <a:pt x="67" y="47"/>
                      </a:moveTo>
                      <a:lnTo>
                        <a:pt x="63" y="0"/>
                      </a:lnTo>
                      <a:lnTo>
                        <a:pt x="0" y="57"/>
                      </a:lnTo>
                      <a:lnTo>
                        <a:pt x="67" y="4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99" name="Freeform 11">
                  <a:extLst>
                    <a:ext uri="{FF2B5EF4-FFF2-40B4-BE49-F238E27FC236}">
                      <a16:creationId xmlns:a16="http://schemas.microsoft.com/office/drawing/2014/main" id="{4A12EAB8-ECD2-43E6-B1CB-BD08C19FE80E}"/>
                    </a:ext>
                  </a:extLst>
                </p:cNvPr>
                <p:cNvSpPr>
                  <a:spLocks/>
                </p:cNvSpPr>
                <p:nvPr/>
              </p:nvSpPr>
              <p:spPr bwMode="auto">
                <a:xfrm>
                  <a:off x="4273550" y="839788"/>
                  <a:ext cx="19050" cy="15875"/>
                </a:xfrm>
                <a:custGeom>
                  <a:avLst/>
                  <a:gdLst>
                    <a:gd name="T0" fmla="*/ 0 w 59"/>
                    <a:gd name="T1" fmla="*/ 33 h 53"/>
                    <a:gd name="T2" fmla="*/ 34 w 59"/>
                    <a:gd name="T3" fmla="*/ 53 h 53"/>
                    <a:gd name="T4" fmla="*/ 59 w 59"/>
                    <a:gd name="T5" fmla="*/ 30 h 53"/>
                    <a:gd name="T6" fmla="*/ 36 w 59"/>
                    <a:gd name="T7" fmla="*/ 0 h 53"/>
                    <a:gd name="T8" fmla="*/ 0 w 59"/>
                    <a:gd name="T9" fmla="*/ 33 h 53"/>
                  </a:gdLst>
                  <a:ahLst/>
                  <a:cxnLst>
                    <a:cxn ang="0">
                      <a:pos x="T0" y="T1"/>
                    </a:cxn>
                    <a:cxn ang="0">
                      <a:pos x="T2" y="T3"/>
                    </a:cxn>
                    <a:cxn ang="0">
                      <a:pos x="T4" y="T5"/>
                    </a:cxn>
                    <a:cxn ang="0">
                      <a:pos x="T6" y="T7"/>
                    </a:cxn>
                    <a:cxn ang="0">
                      <a:pos x="T8" y="T9"/>
                    </a:cxn>
                  </a:cxnLst>
                  <a:rect l="0" t="0" r="r" b="b"/>
                  <a:pathLst>
                    <a:path w="59" h="53">
                      <a:moveTo>
                        <a:pt x="0" y="33"/>
                      </a:moveTo>
                      <a:lnTo>
                        <a:pt x="34" y="53"/>
                      </a:lnTo>
                      <a:lnTo>
                        <a:pt x="59" y="30"/>
                      </a:lnTo>
                      <a:lnTo>
                        <a:pt x="36" y="0"/>
                      </a:lnTo>
                      <a:lnTo>
                        <a:pt x="0" y="3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00" name="Freeform 12">
                  <a:extLst>
                    <a:ext uri="{FF2B5EF4-FFF2-40B4-BE49-F238E27FC236}">
                      <a16:creationId xmlns:a16="http://schemas.microsoft.com/office/drawing/2014/main" id="{E4DC3270-3BB2-41AF-9977-41EF626119EE}"/>
                    </a:ext>
                  </a:extLst>
                </p:cNvPr>
                <p:cNvSpPr>
                  <a:spLocks/>
                </p:cNvSpPr>
                <p:nvPr/>
              </p:nvSpPr>
              <p:spPr bwMode="auto">
                <a:xfrm>
                  <a:off x="4164013" y="938213"/>
                  <a:ext cx="44450" cy="49213"/>
                </a:xfrm>
                <a:custGeom>
                  <a:avLst/>
                  <a:gdLst>
                    <a:gd name="T0" fmla="*/ 60 w 139"/>
                    <a:gd name="T1" fmla="*/ 154 h 154"/>
                    <a:gd name="T2" fmla="*/ 96 w 139"/>
                    <a:gd name="T3" fmla="*/ 120 h 154"/>
                    <a:gd name="T4" fmla="*/ 102 w 139"/>
                    <a:gd name="T5" fmla="*/ 63 h 154"/>
                    <a:gd name="T6" fmla="*/ 139 w 139"/>
                    <a:gd name="T7" fmla="*/ 27 h 154"/>
                    <a:gd name="T8" fmla="*/ 121 w 139"/>
                    <a:gd name="T9" fmla="*/ 0 h 154"/>
                    <a:gd name="T10" fmla="*/ 69 w 139"/>
                    <a:gd name="T11" fmla="*/ 28 h 154"/>
                    <a:gd name="T12" fmla="*/ 5 w 139"/>
                    <a:gd name="T13" fmla="*/ 55 h 154"/>
                    <a:gd name="T14" fmla="*/ 0 w 139"/>
                    <a:gd name="T15" fmla="*/ 95 h 154"/>
                    <a:gd name="T16" fmla="*/ 59 w 139"/>
                    <a:gd name="T17" fmla="*/ 90 h 154"/>
                    <a:gd name="T18" fmla="*/ 60 w 139"/>
                    <a:gd name="T19"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54">
                      <a:moveTo>
                        <a:pt x="60" y="154"/>
                      </a:moveTo>
                      <a:lnTo>
                        <a:pt x="96" y="120"/>
                      </a:lnTo>
                      <a:lnTo>
                        <a:pt x="102" y="63"/>
                      </a:lnTo>
                      <a:lnTo>
                        <a:pt x="139" y="27"/>
                      </a:lnTo>
                      <a:lnTo>
                        <a:pt x="121" y="0"/>
                      </a:lnTo>
                      <a:lnTo>
                        <a:pt x="69" y="28"/>
                      </a:lnTo>
                      <a:lnTo>
                        <a:pt x="5" y="55"/>
                      </a:lnTo>
                      <a:lnTo>
                        <a:pt x="0" y="95"/>
                      </a:lnTo>
                      <a:lnTo>
                        <a:pt x="59" y="90"/>
                      </a:lnTo>
                      <a:lnTo>
                        <a:pt x="60" y="15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01" name="Freeform 13">
                  <a:extLst>
                    <a:ext uri="{FF2B5EF4-FFF2-40B4-BE49-F238E27FC236}">
                      <a16:creationId xmlns:a16="http://schemas.microsoft.com/office/drawing/2014/main" id="{DB70ABE5-FB91-4D9B-B877-EA70D8B68B38}"/>
                    </a:ext>
                  </a:extLst>
                </p:cNvPr>
                <p:cNvSpPr>
                  <a:spLocks/>
                </p:cNvSpPr>
                <p:nvPr/>
              </p:nvSpPr>
              <p:spPr bwMode="auto">
                <a:xfrm>
                  <a:off x="4287838" y="781050"/>
                  <a:ext cx="20638" cy="20638"/>
                </a:xfrm>
                <a:custGeom>
                  <a:avLst/>
                  <a:gdLst>
                    <a:gd name="T0" fmla="*/ 17 w 66"/>
                    <a:gd name="T1" fmla="*/ 67 h 67"/>
                    <a:gd name="T2" fmla="*/ 60 w 66"/>
                    <a:gd name="T3" fmla="*/ 56 h 67"/>
                    <a:gd name="T4" fmla="*/ 66 w 66"/>
                    <a:gd name="T5" fmla="*/ 0 h 67"/>
                    <a:gd name="T6" fmla="*/ 0 w 66"/>
                    <a:gd name="T7" fmla="*/ 23 h 67"/>
                    <a:gd name="T8" fmla="*/ 17 w 66"/>
                    <a:gd name="T9" fmla="*/ 67 h 67"/>
                  </a:gdLst>
                  <a:ahLst/>
                  <a:cxnLst>
                    <a:cxn ang="0">
                      <a:pos x="T0" y="T1"/>
                    </a:cxn>
                    <a:cxn ang="0">
                      <a:pos x="T2" y="T3"/>
                    </a:cxn>
                    <a:cxn ang="0">
                      <a:pos x="T4" y="T5"/>
                    </a:cxn>
                    <a:cxn ang="0">
                      <a:pos x="T6" y="T7"/>
                    </a:cxn>
                    <a:cxn ang="0">
                      <a:pos x="T8" y="T9"/>
                    </a:cxn>
                  </a:cxnLst>
                  <a:rect l="0" t="0" r="r" b="b"/>
                  <a:pathLst>
                    <a:path w="66" h="67">
                      <a:moveTo>
                        <a:pt x="17" y="67"/>
                      </a:moveTo>
                      <a:lnTo>
                        <a:pt x="60" y="56"/>
                      </a:lnTo>
                      <a:lnTo>
                        <a:pt x="66" y="0"/>
                      </a:lnTo>
                      <a:lnTo>
                        <a:pt x="0" y="23"/>
                      </a:lnTo>
                      <a:lnTo>
                        <a:pt x="17" y="6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02" name="Freeform 14">
                  <a:extLst>
                    <a:ext uri="{FF2B5EF4-FFF2-40B4-BE49-F238E27FC236}">
                      <a16:creationId xmlns:a16="http://schemas.microsoft.com/office/drawing/2014/main" id="{000030DF-8B3B-4990-8538-C2675DD0FD95}"/>
                    </a:ext>
                  </a:extLst>
                </p:cNvPr>
                <p:cNvSpPr>
                  <a:spLocks/>
                </p:cNvSpPr>
                <p:nvPr/>
              </p:nvSpPr>
              <p:spPr bwMode="auto">
                <a:xfrm>
                  <a:off x="4346575" y="493713"/>
                  <a:ext cx="123825" cy="149225"/>
                </a:xfrm>
                <a:custGeom>
                  <a:avLst/>
                  <a:gdLst>
                    <a:gd name="T0" fmla="*/ 100 w 391"/>
                    <a:gd name="T1" fmla="*/ 392 h 473"/>
                    <a:gd name="T2" fmla="*/ 169 w 391"/>
                    <a:gd name="T3" fmla="*/ 396 h 473"/>
                    <a:gd name="T4" fmla="*/ 233 w 391"/>
                    <a:gd name="T5" fmla="*/ 326 h 473"/>
                    <a:gd name="T6" fmla="*/ 243 w 391"/>
                    <a:gd name="T7" fmla="*/ 378 h 473"/>
                    <a:gd name="T8" fmla="*/ 363 w 391"/>
                    <a:gd name="T9" fmla="*/ 373 h 473"/>
                    <a:gd name="T10" fmla="*/ 325 w 391"/>
                    <a:gd name="T11" fmla="*/ 311 h 473"/>
                    <a:gd name="T12" fmla="*/ 328 w 391"/>
                    <a:gd name="T13" fmla="*/ 251 h 473"/>
                    <a:gd name="T14" fmla="*/ 371 w 391"/>
                    <a:gd name="T15" fmla="*/ 181 h 473"/>
                    <a:gd name="T16" fmla="*/ 354 w 391"/>
                    <a:gd name="T17" fmla="*/ 138 h 473"/>
                    <a:gd name="T18" fmla="*/ 391 w 391"/>
                    <a:gd name="T19" fmla="*/ 122 h 473"/>
                    <a:gd name="T20" fmla="*/ 350 w 391"/>
                    <a:gd name="T21" fmla="*/ 78 h 473"/>
                    <a:gd name="T22" fmla="*/ 321 w 391"/>
                    <a:gd name="T23" fmla="*/ 128 h 473"/>
                    <a:gd name="T24" fmla="*/ 307 w 391"/>
                    <a:gd name="T25" fmla="*/ 98 h 473"/>
                    <a:gd name="T26" fmla="*/ 320 w 391"/>
                    <a:gd name="T27" fmla="*/ 29 h 473"/>
                    <a:gd name="T28" fmla="*/ 289 w 391"/>
                    <a:gd name="T29" fmla="*/ 2 h 473"/>
                    <a:gd name="T30" fmla="*/ 267 w 391"/>
                    <a:gd name="T31" fmla="*/ 69 h 473"/>
                    <a:gd name="T32" fmla="*/ 239 w 391"/>
                    <a:gd name="T33" fmla="*/ 19 h 473"/>
                    <a:gd name="T34" fmla="*/ 193 w 391"/>
                    <a:gd name="T35" fmla="*/ 0 h 473"/>
                    <a:gd name="T36" fmla="*/ 214 w 391"/>
                    <a:gd name="T37" fmla="*/ 96 h 473"/>
                    <a:gd name="T38" fmla="*/ 144 w 391"/>
                    <a:gd name="T39" fmla="*/ 77 h 473"/>
                    <a:gd name="T40" fmla="*/ 137 w 391"/>
                    <a:gd name="T41" fmla="*/ 121 h 473"/>
                    <a:gd name="T42" fmla="*/ 207 w 391"/>
                    <a:gd name="T43" fmla="*/ 153 h 473"/>
                    <a:gd name="T44" fmla="*/ 181 w 391"/>
                    <a:gd name="T45" fmla="*/ 180 h 473"/>
                    <a:gd name="T46" fmla="*/ 68 w 391"/>
                    <a:gd name="T47" fmla="*/ 157 h 473"/>
                    <a:gd name="T48" fmla="*/ 24 w 391"/>
                    <a:gd name="T49" fmla="*/ 217 h 473"/>
                    <a:gd name="T50" fmla="*/ 76 w 391"/>
                    <a:gd name="T51" fmla="*/ 267 h 473"/>
                    <a:gd name="T52" fmla="*/ 29 w 391"/>
                    <a:gd name="T53" fmla="*/ 290 h 473"/>
                    <a:gd name="T54" fmla="*/ 39 w 391"/>
                    <a:gd name="T55" fmla="*/ 323 h 473"/>
                    <a:gd name="T56" fmla="*/ 89 w 391"/>
                    <a:gd name="T57" fmla="*/ 340 h 473"/>
                    <a:gd name="T58" fmla="*/ 87 w 391"/>
                    <a:gd name="T59" fmla="*/ 382 h 473"/>
                    <a:gd name="T60" fmla="*/ 20 w 391"/>
                    <a:gd name="T61" fmla="*/ 394 h 473"/>
                    <a:gd name="T62" fmla="*/ 0 w 391"/>
                    <a:gd name="T63" fmla="*/ 427 h 473"/>
                    <a:gd name="T64" fmla="*/ 43 w 391"/>
                    <a:gd name="T65" fmla="*/ 473 h 473"/>
                    <a:gd name="T66" fmla="*/ 100 w 391"/>
                    <a:gd name="T67" fmla="*/ 392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1" h="473">
                      <a:moveTo>
                        <a:pt x="100" y="392"/>
                      </a:moveTo>
                      <a:lnTo>
                        <a:pt x="169" y="396"/>
                      </a:lnTo>
                      <a:lnTo>
                        <a:pt x="233" y="326"/>
                      </a:lnTo>
                      <a:lnTo>
                        <a:pt x="243" y="378"/>
                      </a:lnTo>
                      <a:lnTo>
                        <a:pt x="363" y="373"/>
                      </a:lnTo>
                      <a:lnTo>
                        <a:pt x="325" y="311"/>
                      </a:lnTo>
                      <a:lnTo>
                        <a:pt x="328" y="251"/>
                      </a:lnTo>
                      <a:lnTo>
                        <a:pt x="371" y="181"/>
                      </a:lnTo>
                      <a:lnTo>
                        <a:pt x="354" y="138"/>
                      </a:lnTo>
                      <a:lnTo>
                        <a:pt x="391" y="122"/>
                      </a:lnTo>
                      <a:lnTo>
                        <a:pt x="350" y="78"/>
                      </a:lnTo>
                      <a:lnTo>
                        <a:pt x="321" y="128"/>
                      </a:lnTo>
                      <a:lnTo>
                        <a:pt x="307" y="98"/>
                      </a:lnTo>
                      <a:lnTo>
                        <a:pt x="320" y="29"/>
                      </a:lnTo>
                      <a:lnTo>
                        <a:pt x="289" y="2"/>
                      </a:lnTo>
                      <a:lnTo>
                        <a:pt x="267" y="69"/>
                      </a:lnTo>
                      <a:lnTo>
                        <a:pt x="239" y="19"/>
                      </a:lnTo>
                      <a:lnTo>
                        <a:pt x="193" y="0"/>
                      </a:lnTo>
                      <a:lnTo>
                        <a:pt x="214" y="96"/>
                      </a:lnTo>
                      <a:lnTo>
                        <a:pt x="144" y="77"/>
                      </a:lnTo>
                      <a:lnTo>
                        <a:pt x="137" y="121"/>
                      </a:lnTo>
                      <a:lnTo>
                        <a:pt x="207" y="153"/>
                      </a:lnTo>
                      <a:lnTo>
                        <a:pt x="181" y="180"/>
                      </a:lnTo>
                      <a:lnTo>
                        <a:pt x="68" y="157"/>
                      </a:lnTo>
                      <a:lnTo>
                        <a:pt x="24" y="217"/>
                      </a:lnTo>
                      <a:lnTo>
                        <a:pt x="76" y="267"/>
                      </a:lnTo>
                      <a:lnTo>
                        <a:pt x="29" y="290"/>
                      </a:lnTo>
                      <a:lnTo>
                        <a:pt x="39" y="323"/>
                      </a:lnTo>
                      <a:lnTo>
                        <a:pt x="89" y="340"/>
                      </a:lnTo>
                      <a:lnTo>
                        <a:pt x="87" y="382"/>
                      </a:lnTo>
                      <a:lnTo>
                        <a:pt x="20" y="394"/>
                      </a:lnTo>
                      <a:lnTo>
                        <a:pt x="0" y="427"/>
                      </a:lnTo>
                      <a:lnTo>
                        <a:pt x="43" y="473"/>
                      </a:lnTo>
                      <a:lnTo>
                        <a:pt x="100" y="39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03" name="Freeform 15">
                  <a:extLst>
                    <a:ext uri="{FF2B5EF4-FFF2-40B4-BE49-F238E27FC236}">
                      <a16:creationId xmlns:a16="http://schemas.microsoft.com/office/drawing/2014/main" id="{92D5B4B8-D43F-471A-8022-B9D120CA5305}"/>
                    </a:ext>
                  </a:extLst>
                </p:cNvPr>
                <p:cNvSpPr>
                  <a:spLocks/>
                </p:cNvSpPr>
                <p:nvPr/>
              </p:nvSpPr>
              <p:spPr bwMode="auto">
                <a:xfrm>
                  <a:off x="4302125" y="658813"/>
                  <a:ext cx="28575" cy="28575"/>
                </a:xfrm>
                <a:custGeom>
                  <a:avLst/>
                  <a:gdLst>
                    <a:gd name="T0" fmla="*/ 58 w 87"/>
                    <a:gd name="T1" fmla="*/ 89 h 89"/>
                    <a:gd name="T2" fmla="*/ 87 w 87"/>
                    <a:gd name="T3" fmla="*/ 45 h 89"/>
                    <a:gd name="T4" fmla="*/ 64 w 87"/>
                    <a:gd name="T5" fmla="*/ 13 h 89"/>
                    <a:gd name="T6" fmla="*/ 47 w 87"/>
                    <a:gd name="T7" fmla="*/ 20 h 89"/>
                    <a:gd name="T8" fmla="*/ 31 w 87"/>
                    <a:gd name="T9" fmla="*/ 3 h 89"/>
                    <a:gd name="T10" fmla="*/ 0 w 87"/>
                    <a:gd name="T11" fmla="*/ 0 h 89"/>
                    <a:gd name="T12" fmla="*/ 8 w 87"/>
                    <a:gd name="T13" fmla="*/ 40 h 89"/>
                    <a:gd name="T14" fmla="*/ 58 w 87"/>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89">
                      <a:moveTo>
                        <a:pt x="58" y="89"/>
                      </a:moveTo>
                      <a:lnTo>
                        <a:pt x="87" y="45"/>
                      </a:lnTo>
                      <a:lnTo>
                        <a:pt x="64" y="13"/>
                      </a:lnTo>
                      <a:lnTo>
                        <a:pt x="47" y="20"/>
                      </a:lnTo>
                      <a:lnTo>
                        <a:pt x="31" y="3"/>
                      </a:lnTo>
                      <a:lnTo>
                        <a:pt x="0" y="0"/>
                      </a:lnTo>
                      <a:lnTo>
                        <a:pt x="8" y="40"/>
                      </a:lnTo>
                      <a:lnTo>
                        <a:pt x="58" y="8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04" name="Freeform 16">
                  <a:extLst>
                    <a:ext uri="{FF2B5EF4-FFF2-40B4-BE49-F238E27FC236}">
                      <a16:creationId xmlns:a16="http://schemas.microsoft.com/office/drawing/2014/main" id="{0419B3FA-A735-4368-8B87-51E44B10AF3C}"/>
                    </a:ext>
                  </a:extLst>
                </p:cNvPr>
                <p:cNvSpPr>
                  <a:spLocks/>
                </p:cNvSpPr>
                <p:nvPr/>
              </p:nvSpPr>
              <p:spPr bwMode="auto">
                <a:xfrm>
                  <a:off x="4475163" y="423863"/>
                  <a:ext cx="87313" cy="90488"/>
                </a:xfrm>
                <a:custGeom>
                  <a:avLst/>
                  <a:gdLst>
                    <a:gd name="T0" fmla="*/ 35 w 275"/>
                    <a:gd name="T1" fmla="*/ 254 h 286"/>
                    <a:gd name="T2" fmla="*/ 71 w 275"/>
                    <a:gd name="T3" fmla="*/ 286 h 286"/>
                    <a:gd name="T4" fmla="*/ 217 w 275"/>
                    <a:gd name="T5" fmla="*/ 199 h 286"/>
                    <a:gd name="T6" fmla="*/ 210 w 275"/>
                    <a:gd name="T7" fmla="*/ 136 h 286"/>
                    <a:gd name="T8" fmla="*/ 273 w 275"/>
                    <a:gd name="T9" fmla="*/ 99 h 286"/>
                    <a:gd name="T10" fmla="*/ 275 w 275"/>
                    <a:gd name="T11" fmla="*/ 55 h 286"/>
                    <a:gd name="T12" fmla="*/ 202 w 275"/>
                    <a:gd name="T13" fmla="*/ 0 h 286"/>
                    <a:gd name="T14" fmla="*/ 166 w 275"/>
                    <a:gd name="T15" fmla="*/ 37 h 286"/>
                    <a:gd name="T16" fmla="*/ 183 w 275"/>
                    <a:gd name="T17" fmla="*/ 106 h 286"/>
                    <a:gd name="T18" fmla="*/ 166 w 275"/>
                    <a:gd name="T19" fmla="*/ 107 h 286"/>
                    <a:gd name="T20" fmla="*/ 146 w 275"/>
                    <a:gd name="T21" fmla="*/ 70 h 286"/>
                    <a:gd name="T22" fmla="*/ 126 w 275"/>
                    <a:gd name="T23" fmla="*/ 123 h 286"/>
                    <a:gd name="T24" fmla="*/ 43 w 275"/>
                    <a:gd name="T25" fmla="*/ 133 h 286"/>
                    <a:gd name="T26" fmla="*/ 67 w 275"/>
                    <a:gd name="T27" fmla="*/ 207 h 286"/>
                    <a:gd name="T28" fmla="*/ 0 w 275"/>
                    <a:gd name="T29" fmla="*/ 207 h 286"/>
                    <a:gd name="T30" fmla="*/ 35 w 275"/>
                    <a:gd name="T31" fmla="*/ 254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5" h="286">
                      <a:moveTo>
                        <a:pt x="35" y="254"/>
                      </a:moveTo>
                      <a:lnTo>
                        <a:pt x="71" y="286"/>
                      </a:lnTo>
                      <a:lnTo>
                        <a:pt x="217" y="199"/>
                      </a:lnTo>
                      <a:lnTo>
                        <a:pt x="210" y="136"/>
                      </a:lnTo>
                      <a:lnTo>
                        <a:pt x="273" y="99"/>
                      </a:lnTo>
                      <a:lnTo>
                        <a:pt x="275" y="55"/>
                      </a:lnTo>
                      <a:lnTo>
                        <a:pt x="202" y="0"/>
                      </a:lnTo>
                      <a:lnTo>
                        <a:pt x="166" y="37"/>
                      </a:lnTo>
                      <a:lnTo>
                        <a:pt x="183" y="106"/>
                      </a:lnTo>
                      <a:lnTo>
                        <a:pt x="166" y="107"/>
                      </a:lnTo>
                      <a:lnTo>
                        <a:pt x="146" y="70"/>
                      </a:lnTo>
                      <a:lnTo>
                        <a:pt x="126" y="123"/>
                      </a:lnTo>
                      <a:lnTo>
                        <a:pt x="43" y="133"/>
                      </a:lnTo>
                      <a:lnTo>
                        <a:pt x="67" y="207"/>
                      </a:lnTo>
                      <a:lnTo>
                        <a:pt x="0" y="207"/>
                      </a:lnTo>
                      <a:lnTo>
                        <a:pt x="35" y="25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05" name="Freeform 17">
                  <a:extLst>
                    <a:ext uri="{FF2B5EF4-FFF2-40B4-BE49-F238E27FC236}">
                      <a16:creationId xmlns:a16="http://schemas.microsoft.com/office/drawing/2014/main" id="{F94ABCA2-2366-4EF7-ACF6-10ABEB9DF831}"/>
                    </a:ext>
                  </a:extLst>
                </p:cNvPr>
                <p:cNvSpPr>
                  <a:spLocks/>
                </p:cNvSpPr>
                <p:nvPr/>
              </p:nvSpPr>
              <p:spPr bwMode="auto">
                <a:xfrm>
                  <a:off x="4144963" y="762000"/>
                  <a:ext cx="17463" cy="25400"/>
                </a:xfrm>
                <a:custGeom>
                  <a:avLst/>
                  <a:gdLst>
                    <a:gd name="T0" fmla="*/ 0 w 52"/>
                    <a:gd name="T1" fmla="*/ 30 h 80"/>
                    <a:gd name="T2" fmla="*/ 10 w 52"/>
                    <a:gd name="T3" fmla="*/ 80 h 80"/>
                    <a:gd name="T4" fmla="*/ 46 w 52"/>
                    <a:gd name="T5" fmla="*/ 79 h 80"/>
                    <a:gd name="T6" fmla="*/ 52 w 52"/>
                    <a:gd name="T7" fmla="*/ 36 h 80"/>
                    <a:gd name="T8" fmla="*/ 42 w 52"/>
                    <a:gd name="T9" fmla="*/ 10 h 80"/>
                    <a:gd name="T10" fmla="*/ 19 w 52"/>
                    <a:gd name="T11" fmla="*/ 0 h 80"/>
                    <a:gd name="T12" fmla="*/ 0 w 52"/>
                    <a:gd name="T13" fmla="*/ 30 h 80"/>
                  </a:gdLst>
                  <a:ahLst/>
                  <a:cxnLst>
                    <a:cxn ang="0">
                      <a:pos x="T0" y="T1"/>
                    </a:cxn>
                    <a:cxn ang="0">
                      <a:pos x="T2" y="T3"/>
                    </a:cxn>
                    <a:cxn ang="0">
                      <a:pos x="T4" y="T5"/>
                    </a:cxn>
                    <a:cxn ang="0">
                      <a:pos x="T6" y="T7"/>
                    </a:cxn>
                    <a:cxn ang="0">
                      <a:pos x="T8" y="T9"/>
                    </a:cxn>
                    <a:cxn ang="0">
                      <a:pos x="T10" y="T11"/>
                    </a:cxn>
                    <a:cxn ang="0">
                      <a:pos x="T12" y="T13"/>
                    </a:cxn>
                  </a:cxnLst>
                  <a:rect l="0" t="0" r="r" b="b"/>
                  <a:pathLst>
                    <a:path w="52" h="80">
                      <a:moveTo>
                        <a:pt x="0" y="30"/>
                      </a:moveTo>
                      <a:lnTo>
                        <a:pt x="10" y="80"/>
                      </a:lnTo>
                      <a:lnTo>
                        <a:pt x="46" y="79"/>
                      </a:lnTo>
                      <a:lnTo>
                        <a:pt x="52" y="36"/>
                      </a:lnTo>
                      <a:lnTo>
                        <a:pt x="42" y="10"/>
                      </a:lnTo>
                      <a:lnTo>
                        <a:pt x="19" y="0"/>
                      </a:lnTo>
                      <a:lnTo>
                        <a:pt x="0" y="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06" name="Freeform 18">
                  <a:extLst>
                    <a:ext uri="{FF2B5EF4-FFF2-40B4-BE49-F238E27FC236}">
                      <a16:creationId xmlns:a16="http://schemas.microsoft.com/office/drawing/2014/main" id="{DB453EAD-4201-4634-AFD4-94854C660016}"/>
                    </a:ext>
                  </a:extLst>
                </p:cNvPr>
                <p:cNvSpPr>
                  <a:spLocks/>
                </p:cNvSpPr>
                <p:nvPr/>
              </p:nvSpPr>
              <p:spPr bwMode="auto">
                <a:xfrm>
                  <a:off x="4202113" y="963613"/>
                  <a:ext cx="22225" cy="42863"/>
                </a:xfrm>
                <a:custGeom>
                  <a:avLst/>
                  <a:gdLst>
                    <a:gd name="T0" fmla="*/ 20 w 70"/>
                    <a:gd name="T1" fmla="*/ 133 h 133"/>
                    <a:gd name="T2" fmla="*/ 70 w 70"/>
                    <a:gd name="T3" fmla="*/ 83 h 133"/>
                    <a:gd name="T4" fmla="*/ 26 w 70"/>
                    <a:gd name="T5" fmla="*/ 0 h 133"/>
                    <a:gd name="T6" fmla="*/ 22 w 70"/>
                    <a:gd name="T7" fmla="*/ 46 h 133"/>
                    <a:gd name="T8" fmla="*/ 0 w 70"/>
                    <a:gd name="T9" fmla="*/ 73 h 133"/>
                    <a:gd name="T10" fmla="*/ 0 w 70"/>
                    <a:gd name="T11" fmla="*/ 103 h 133"/>
                    <a:gd name="T12" fmla="*/ 20 w 70"/>
                    <a:gd name="T13" fmla="*/ 133 h 133"/>
                  </a:gdLst>
                  <a:ahLst/>
                  <a:cxnLst>
                    <a:cxn ang="0">
                      <a:pos x="T0" y="T1"/>
                    </a:cxn>
                    <a:cxn ang="0">
                      <a:pos x="T2" y="T3"/>
                    </a:cxn>
                    <a:cxn ang="0">
                      <a:pos x="T4" y="T5"/>
                    </a:cxn>
                    <a:cxn ang="0">
                      <a:pos x="T6" y="T7"/>
                    </a:cxn>
                    <a:cxn ang="0">
                      <a:pos x="T8" y="T9"/>
                    </a:cxn>
                    <a:cxn ang="0">
                      <a:pos x="T10" y="T11"/>
                    </a:cxn>
                    <a:cxn ang="0">
                      <a:pos x="T12" y="T13"/>
                    </a:cxn>
                  </a:cxnLst>
                  <a:rect l="0" t="0" r="r" b="b"/>
                  <a:pathLst>
                    <a:path w="70" h="133">
                      <a:moveTo>
                        <a:pt x="20" y="133"/>
                      </a:moveTo>
                      <a:lnTo>
                        <a:pt x="70" y="83"/>
                      </a:lnTo>
                      <a:lnTo>
                        <a:pt x="26" y="0"/>
                      </a:lnTo>
                      <a:lnTo>
                        <a:pt x="22" y="46"/>
                      </a:lnTo>
                      <a:lnTo>
                        <a:pt x="0" y="73"/>
                      </a:lnTo>
                      <a:lnTo>
                        <a:pt x="0" y="103"/>
                      </a:lnTo>
                      <a:lnTo>
                        <a:pt x="20" y="13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07" name="Freeform 19">
                  <a:extLst>
                    <a:ext uri="{FF2B5EF4-FFF2-40B4-BE49-F238E27FC236}">
                      <a16:creationId xmlns:a16="http://schemas.microsoft.com/office/drawing/2014/main" id="{D44E8312-473B-4976-98C3-4C187A53324E}"/>
                    </a:ext>
                  </a:extLst>
                </p:cNvPr>
                <p:cNvSpPr>
                  <a:spLocks/>
                </p:cNvSpPr>
                <p:nvPr/>
              </p:nvSpPr>
              <p:spPr bwMode="auto">
                <a:xfrm>
                  <a:off x="4117975" y="795338"/>
                  <a:ext cx="80963" cy="77788"/>
                </a:xfrm>
                <a:custGeom>
                  <a:avLst/>
                  <a:gdLst>
                    <a:gd name="T0" fmla="*/ 43 w 252"/>
                    <a:gd name="T1" fmla="*/ 217 h 243"/>
                    <a:gd name="T2" fmla="*/ 96 w 252"/>
                    <a:gd name="T3" fmla="*/ 124 h 243"/>
                    <a:gd name="T4" fmla="*/ 153 w 252"/>
                    <a:gd name="T5" fmla="*/ 102 h 243"/>
                    <a:gd name="T6" fmla="*/ 124 w 252"/>
                    <a:gd name="T7" fmla="*/ 173 h 243"/>
                    <a:gd name="T8" fmla="*/ 130 w 252"/>
                    <a:gd name="T9" fmla="*/ 236 h 243"/>
                    <a:gd name="T10" fmla="*/ 157 w 252"/>
                    <a:gd name="T11" fmla="*/ 243 h 243"/>
                    <a:gd name="T12" fmla="*/ 150 w 252"/>
                    <a:gd name="T13" fmla="*/ 206 h 243"/>
                    <a:gd name="T14" fmla="*/ 146 w 252"/>
                    <a:gd name="T15" fmla="*/ 173 h 243"/>
                    <a:gd name="T16" fmla="*/ 183 w 252"/>
                    <a:gd name="T17" fmla="*/ 159 h 243"/>
                    <a:gd name="T18" fmla="*/ 199 w 252"/>
                    <a:gd name="T19" fmla="*/ 142 h 243"/>
                    <a:gd name="T20" fmla="*/ 233 w 252"/>
                    <a:gd name="T21" fmla="*/ 89 h 243"/>
                    <a:gd name="T22" fmla="*/ 252 w 252"/>
                    <a:gd name="T23" fmla="*/ 35 h 243"/>
                    <a:gd name="T24" fmla="*/ 218 w 252"/>
                    <a:gd name="T25" fmla="*/ 0 h 243"/>
                    <a:gd name="T26" fmla="*/ 158 w 252"/>
                    <a:gd name="T27" fmla="*/ 33 h 243"/>
                    <a:gd name="T28" fmla="*/ 96 w 252"/>
                    <a:gd name="T29" fmla="*/ 50 h 243"/>
                    <a:gd name="T30" fmla="*/ 42 w 252"/>
                    <a:gd name="T31" fmla="*/ 103 h 243"/>
                    <a:gd name="T32" fmla="*/ 0 w 252"/>
                    <a:gd name="T33" fmla="*/ 160 h 243"/>
                    <a:gd name="T34" fmla="*/ 7 w 252"/>
                    <a:gd name="T35" fmla="*/ 194 h 243"/>
                    <a:gd name="T36" fmla="*/ 43 w 252"/>
                    <a:gd name="T37" fmla="*/ 21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43">
                      <a:moveTo>
                        <a:pt x="43" y="217"/>
                      </a:moveTo>
                      <a:lnTo>
                        <a:pt x="96" y="124"/>
                      </a:lnTo>
                      <a:lnTo>
                        <a:pt x="153" y="102"/>
                      </a:lnTo>
                      <a:lnTo>
                        <a:pt x="124" y="173"/>
                      </a:lnTo>
                      <a:lnTo>
                        <a:pt x="130" y="236"/>
                      </a:lnTo>
                      <a:lnTo>
                        <a:pt x="157" y="243"/>
                      </a:lnTo>
                      <a:lnTo>
                        <a:pt x="150" y="206"/>
                      </a:lnTo>
                      <a:lnTo>
                        <a:pt x="146" y="173"/>
                      </a:lnTo>
                      <a:lnTo>
                        <a:pt x="183" y="159"/>
                      </a:lnTo>
                      <a:lnTo>
                        <a:pt x="199" y="142"/>
                      </a:lnTo>
                      <a:lnTo>
                        <a:pt x="233" y="89"/>
                      </a:lnTo>
                      <a:lnTo>
                        <a:pt x="252" y="35"/>
                      </a:lnTo>
                      <a:lnTo>
                        <a:pt x="218" y="0"/>
                      </a:lnTo>
                      <a:lnTo>
                        <a:pt x="158" y="33"/>
                      </a:lnTo>
                      <a:lnTo>
                        <a:pt x="96" y="50"/>
                      </a:lnTo>
                      <a:lnTo>
                        <a:pt x="42" y="103"/>
                      </a:lnTo>
                      <a:lnTo>
                        <a:pt x="0" y="160"/>
                      </a:lnTo>
                      <a:lnTo>
                        <a:pt x="7" y="194"/>
                      </a:lnTo>
                      <a:lnTo>
                        <a:pt x="43" y="21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08" name="Freeform 20">
                  <a:extLst>
                    <a:ext uri="{FF2B5EF4-FFF2-40B4-BE49-F238E27FC236}">
                      <a16:creationId xmlns:a16="http://schemas.microsoft.com/office/drawing/2014/main" id="{2B640FE6-A45A-4A4E-9BE4-D12C9117F5A8}"/>
                    </a:ext>
                  </a:extLst>
                </p:cNvPr>
                <p:cNvSpPr>
                  <a:spLocks/>
                </p:cNvSpPr>
                <p:nvPr/>
              </p:nvSpPr>
              <p:spPr bwMode="auto">
                <a:xfrm>
                  <a:off x="4127500" y="663575"/>
                  <a:ext cx="93663" cy="98425"/>
                </a:xfrm>
                <a:custGeom>
                  <a:avLst/>
                  <a:gdLst>
                    <a:gd name="T0" fmla="*/ 16 w 299"/>
                    <a:gd name="T1" fmla="*/ 301 h 310"/>
                    <a:gd name="T2" fmla="*/ 60 w 299"/>
                    <a:gd name="T3" fmla="*/ 244 h 310"/>
                    <a:gd name="T4" fmla="*/ 90 w 299"/>
                    <a:gd name="T5" fmla="*/ 246 h 310"/>
                    <a:gd name="T6" fmla="*/ 186 w 299"/>
                    <a:gd name="T7" fmla="*/ 190 h 310"/>
                    <a:gd name="T8" fmla="*/ 97 w 299"/>
                    <a:gd name="T9" fmla="*/ 300 h 310"/>
                    <a:gd name="T10" fmla="*/ 137 w 299"/>
                    <a:gd name="T11" fmla="*/ 310 h 310"/>
                    <a:gd name="T12" fmla="*/ 219 w 299"/>
                    <a:gd name="T13" fmla="*/ 255 h 310"/>
                    <a:gd name="T14" fmla="*/ 266 w 299"/>
                    <a:gd name="T15" fmla="*/ 249 h 310"/>
                    <a:gd name="T16" fmla="*/ 299 w 299"/>
                    <a:gd name="T17" fmla="*/ 195 h 310"/>
                    <a:gd name="T18" fmla="*/ 229 w 299"/>
                    <a:gd name="T19" fmla="*/ 180 h 310"/>
                    <a:gd name="T20" fmla="*/ 243 w 299"/>
                    <a:gd name="T21" fmla="*/ 150 h 310"/>
                    <a:gd name="T22" fmla="*/ 228 w 299"/>
                    <a:gd name="T23" fmla="*/ 86 h 310"/>
                    <a:gd name="T24" fmla="*/ 245 w 299"/>
                    <a:gd name="T25" fmla="*/ 53 h 310"/>
                    <a:gd name="T26" fmla="*/ 200 w 299"/>
                    <a:gd name="T27" fmla="*/ 0 h 310"/>
                    <a:gd name="T28" fmla="*/ 178 w 299"/>
                    <a:gd name="T29" fmla="*/ 30 h 310"/>
                    <a:gd name="T30" fmla="*/ 191 w 299"/>
                    <a:gd name="T31" fmla="*/ 84 h 310"/>
                    <a:gd name="T32" fmla="*/ 151 w 299"/>
                    <a:gd name="T33" fmla="*/ 87 h 310"/>
                    <a:gd name="T34" fmla="*/ 106 w 299"/>
                    <a:gd name="T35" fmla="*/ 151 h 310"/>
                    <a:gd name="T36" fmla="*/ 59 w 299"/>
                    <a:gd name="T37" fmla="*/ 161 h 310"/>
                    <a:gd name="T38" fmla="*/ 22 w 299"/>
                    <a:gd name="T39" fmla="*/ 191 h 310"/>
                    <a:gd name="T40" fmla="*/ 33 w 299"/>
                    <a:gd name="T41" fmla="*/ 234 h 310"/>
                    <a:gd name="T42" fmla="*/ 0 w 299"/>
                    <a:gd name="T43" fmla="*/ 258 h 310"/>
                    <a:gd name="T44" fmla="*/ 16 w 299"/>
                    <a:gd name="T45" fmla="*/ 301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9" h="310">
                      <a:moveTo>
                        <a:pt x="16" y="301"/>
                      </a:moveTo>
                      <a:lnTo>
                        <a:pt x="60" y="244"/>
                      </a:lnTo>
                      <a:lnTo>
                        <a:pt x="90" y="246"/>
                      </a:lnTo>
                      <a:lnTo>
                        <a:pt x="186" y="190"/>
                      </a:lnTo>
                      <a:lnTo>
                        <a:pt x="97" y="300"/>
                      </a:lnTo>
                      <a:lnTo>
                        <a:pt x="137" y="310"/>
                      </a:lnTo>
                      <a:lnTo>
                        <a:pt x="219" y="255"/>
                      </a:lnTo>
                      <a:lnTo>
                        <a:pt x="266" y="249"/>
                      </a:lnTo>
                      <a:lnTo>
                        <a:pt x="299" y="195"/>
                      </a:lnTo>
                      <a:lnTo>
                        <a:pt x="229" y="180"/>
                      </a:lnTo>
                      <a:lnTo>
                        <a:pt x="243" y="150"/>
                      </a:lnTo>
                      <a:lnTo>
                        <a:pt x="228" y="86"/>
                      </a:lnTo>
                      <a:lnTo>
                        <a:pt x="245" y="53"/>
                      </a:lnTo>
                      <a:lnTo>
                        <a:pt x="200" y="0"/>
                      </a:lnTo>
                      <a:lnTo>
                        <a:pt x="178" y="30"/>
                      </a:lnTo>
                      <a:lnTo>
                        <a:pt x="191" y="84"/>
                      </a:lnTo>
                      <a:lnTo>
                        <a:pt x="151" y="87"/>
                      </a:lnTo>
                      <a:lnTo>
                        <a:pt x="106" y="151"/>
                      </a:lnTo>
                      <a:lnTo>
                        <a:pt x="59" y="161"/>
                      </a:lnTo>
                      <a:lnTo>
                        <a:pt x="22" y="191"/>
                      </a:lnTo>
                      <a:lnTo>
                        <a:pt x="33" y="234"/>
                      </a:lnTo>
                      <a:lnTo>
                        <a:pt x="0" y="258"/>
                      </a:lnTo>
                      <a:lnTo>
                        <a:pt x="16" y="30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09" name="Freeform 21">
                  <a:extLst>
                    <a:ext uri="{FF2B5EF4-FFF2-40B4-BE49-F238E27FC236}">
                      <a16:creationId xmlns:a16="http://schemas.microsoft.com/office/drawing/2014/main" id="{2036F473-2C06-4B4C-8146-B0903667A53E}"/>
                    </a:ext>
                  </a:extLst>
                </p:cNvPr>
                <p:cNvSpPr>
                  <a:spLocks/>
                </p:cNvSpPr>
                <p:nvPr/>
              </p:nvSpPr>
              <p:spPr bwMode="auto">
                <a:xfrm>
                  <a:off x="4213225" y="566738"/>
                  <a:ext cx="80963" cy="117475"/>
                </a:xfrm>
                <a:custGeom>
                  <a:avLst/>
                  <a:gdLst>
                    <a:gd name="T0" fmla="*/ 32 w 256"/>
                    <a:gd name="T1" fmla="*/ 360 h 370"/>
                    <a:gd name="T2" fmla="*/ 45 w 256"/>
                    <a:gd name="T3" fmla="*/ 370 h 370"/>
                    <a:gd name="T4" fmla="*/ 84 w 256"/>
                    <a:gd name="T5" fmla="*/ 276 h 370"/>
                    <a:gd name="T6" fmla="*/ 173 w 256"/>
                    <a:gd name="T7" fmla="*/ 246 h 370"/>
                    <a:gd name="T8" fmla="*/ 197 w 256"/>
                    <a:gd name="T9" fmla="*/ 193 h 370"/>
                    <a:gd name="T10" fmla="*/ 236 w 256"/>
                    <a:gd name="T11" fmla="*/ 156 h 370"/>
                    <a:gd name="T12" fmla="*/ 229 w 256"/>
                    <a:gd name="T13" fmla="*/ 96 h 370"/>
                    <a:gd name="T14" fmla="*/ 256 w 256"/>
                    <a:gd name="T15" fmla="*/ 59 h 370"/>
                    <a:gd name="T16" fmla="*/ 248 w 256"/>
                    <a:gd name="T17" fmla="*/ 16 h 370"/>
                    <a:gd name="T18" fmla="*/ 174 w 256"/>
                    <a:gd name="T19" fmla="*/ 0 h 370"/>
                    <a:gd name="T20" fmla="*/ 152 w 256"/>
                    <a:gd name="T21" fmla="*/ 60 h 370"/>
                    <a:gd name="T22" fmla="*/ 132 w 256"/>
                    <a:gd name="T23" fmla="*/ 84 h 370"/>
                    <a:gd name="T24" fmla="*/ 145 w 256"/>
                    <a:gd name="T25" fmla="*/ 120 h 370"/>
                    <a:gd name="T26" fmla="*/ 133 w 256"/>
                    <a:gd name="T27" fmla="*/ 153 h 370"/>
                    <a:gd name="T28" fmla="*/ 83 w 256"/>
                    <a:gd name="T29" fmla="*/ 161 h 370"/>
                    <a:gd name="T30" fmla="*/ 73 w 256"/>
                    <a:gd name="T31" fmla="*/ 233 h 370"/>
                    <a:gd name="T32" fmla="*/ 0 w 256"/>
                    <a:gd name="T33" fmla="*/ 308 h 370"/>
                    <a:gd name="T34" fmla="*/ 34 w 256"/>
                    <a:gd name="T35" fmla="*/ 337 h 370"/>
                    <a:gd name="T36" fmla="*/ 32 w 256"/>
                    <a:gd name="T37" fmla="*/ 36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6" h="370">
                      <a:moveTo>
                        <a:pt x="32" y="360"/>
                      </a:moveTo>
                      <a:lnTo>
                        <a:pt x="45" y="370"/>
                      </a:lnTo>
                      <a:lnTo>
                        <a:pt x="84" y="276"/>
                      </a:lnTo>
                      <a:lnTo>
                        <a:pt x="173" y="246"/>
                      </a:lnTo>
                      <a:lnTo>
                        <a:pt x="197" y="193"/>
                      </a:lnTo>
                      <a:lnTo>
                        <a:pt x="236" y="156"/>
                      </a:lnTo>
                      <a:lnTo>
                        <a:pt x="229" y="96"/>
                      </a:lnTo>
                      <a:lnTo>
                        <a:pt x="256" y="59"/>
                      </a:lnTo>
                      <a:lnTo>
                        <a:pt x="248" y="16"/>
                      </a:lnTo>
                      <a:lnTo>
                        <a:pt x="174" y="0"/>
                      </a:lnTo>
                      <a:lnTo>
                        <a:pt x="152" y="60"/>
                      </a:lnTo>
                      <a:lnTo>
                        <a:pt x="132" y="84"/>
                      </a:lnTo>
                      <a:lnTo>
                        <a:pt x="145" y="120"/>
                      </a:lnTo>
                      <a:lnTo>
                        <a:pt x="133" y="153"/>
                      </a:lnTo>
                      <a:lnTo>
                        <a:pt x="83" y="161"/>
                      </a:lnTo>
                      <a:lnTo>
                        <a:pt x="73" y="233"/>
                      </a:lnTo>
                      <a:lnTo>
                        <a:pt x="0" y="308"/>
                      </a:lnTo>
                      <a:lnTo>
                        <a:pt x="34" y="337"/>
                      </a:lnTo>
                      <a:lnTo>
                        <a:pt x="32" y="36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10" name="Freeform 22">
                  <a:extLst>
                    <a:ext uri="{FF2B5EF4-FFF2-40B4-BE49-F238E27FC236}">
                      <a16:creationId xmlns:a16="http://schemas.microsoft.com/office/drawing/2014/main" id="{13691B6C-F5EB-4AA1-B85E-1AC1D69535F6}"/>
                    </a:ext>
                  </a:extLst>
                </p:cNvPr>
                <p:cNvSpPr>
                  <a:spLocks/>
                </p:cNvSpPr>
                <p:nvPr/>
              </p:nvSpPr>
              <p:spPr bwMode="auto">
                <a:xfrm>
                  <a:off x="4211638" y="882650"/>
                  <a:ext cx="23813" cy="34925"/>
                </a:xfrm>
                <a:custGeom>
                  <a:avLst/>
                  <a:gdLst>
                    <a:gd name="T0" fmla="*/ 13 w 76"/>
                    <a:gd name="T1" fmla="*/ 66 h 113"/>
                    <a:gd name="T2" fmla="*/ 0 w 76"/>
                    <a:gd name="T3" fmla="*/ 113 h 113"/>
                    <a:gd name="T4" fmla="*/ 54 w 76"/>
                    <a:gd name="T5" fmla="*/ 95 h 113"/>
                    <a:gd name="T6" fmla="*/ 76 w 76"/>
                    <a:gd name="T7" fmla="*/ 65 h 113"/>
                    <a:gd name="T8" fmla="*/ 66 w 76"/>
                    <a:gd name="T9" fmla="*/ 29 h 113"/>
                    <a:gd name="T10" fmla="*/ 23 w 76"/>
                    <a:gd name="T11" fmla="*/ 0 h 113"/>
                    <a:gd name="T12" fmla="*/ 13 w 76"/>
                    <a:gd name="T13" fmla="*/ 66 h 113"/>
                  </a:gdLst>
                  <a:ahLst/>
                  <a:cxnLst>
                    <a:cxn ang="0">
                      <a:pos x="T0" y="T1"/>
                    </a:cxn>
                    <a:cxn ang="0">
                      <a:pos x="T2" y="T3"/>
                    </a:cxn>
                    <a:cxn ang="0">
                      <a:pos x="T4" y="T5"/>
                    </a:cxn>
                    <a:cxn ang="0">
                      <a:pos x="T6" y="T7"/>
                    </a:cxn>
                    <a:cxn ang="0">
                      <a:pos x="T8" y="T9"/>
                    </a:cxn>
                    <a:cxn ang="0">
                      <a:pos x="T10" y="T11"/>
                    </a:cxn>
                    <a:cxn ang="0">
                      <a:pos x="T12" y="T13"/>
                    </a:cxn>
                  </a:cxnLst>
                  <a:rect l="0" t="0" r="r" b="b"/>
                  <a:pathLst>
                    <a:path w="76" h="113">
                      <a:moveTo>
                        <a:pt x="13" y="66"/>
                      </a:moveTo>
                      <a:lnTo>
                        <a:pt x="0" y="113"/>
                      </a:lnTo>
                      <a:lnTo>
                        <a:pt x="54" y="95"/>
                      </a:lnTo>
                      <a:lnTo>
                        <a:pt x="76" y="65"/>
                      </a:lnTo>
                      <a:lnTo>
                        <a:pt x="66" y="29"/>
                      </a:lnTo>
                      <a:lnTo>
                        <a:pt x="23" y="0"/>
                      </a:lnTo>
                      <a:lnTo>
                        <a:pt x="13" y="6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11" name="Freeform 23">
                  <a:extLst>
                    <a:ext uri="{FF2B5EF4-FFF2-40B4-BE49-F238E27FC236}">
                      <a16:creationId xmlns:a16="http://schemas.microsoft.com/office/drawing/2014/main" id="{11C4A83E-1257-462D-BF7B-4A3E17C2C978}"/>
                    </a:ext>
                  </a:extLst>
                </p:cNvPr>
                <p:cNvSpPr>
                  <a:spLocks/>
                </p:cNvSpPr>
                <p:nvPr/>
              </p:nvSpPr>
              <p:spPr bwMode="auto">
                <a:xfrm>
                  <a:off x="5014913" y="179388"/>
                  <a:ext cx="28575" cy="52388"/>
                </a:xfrm>
                <a:custGeom>
                  <a:avLst/>
                  <a:gdLst>
                    <a:gd name="T0" fmla="*/ 22 w 91"/>
                    <a:gd name="T1" fmla="*/ 165 h 165"/>
                    <a:gd name="T2" fmla="*/ 68 w 91"/>
                    <a:gd name="T3" fmla="*/ 141 h 165"/>
                    <a:gd name="T4" fmla="*/ 91 w 91"/>
                    <a:gd name="T5" fmla="*/ 98 h 165"/>
                    <a:gd name="T6" fmla="*/ 51 w 91"/>
                    <a:gd name="T7" fmla="*/ 15 h 165"/>
                    <a:gd name="T8" fmla="*/ 0 w 91"/>
                    <a:gd name="T9" fmla="*/ 0 h 165"/>
                    <a:gd name="T10" fmla="*/ 4 w 91"/>
                    <a:gd name="T11" fmla="*/ 79 h 165"/>
                    <a:gd name="T12" fmla="*/ 22 w 91"/>
                    <a:gd name="T13" fmla="*/ 165 h 165"/>
                  </a:gdLst>
                  <a:ahLst/>
                  <a:cxnLst>
                    <a:cxn ang="0">
                      <a:pos x="T0" y="T1"/>
                    </a:cxn>
                    <a:cxn ang="0">
                      <a:pos x="T2" y="T3"/>
                    </a:cxn>
                    <a:cxn ang="0">
                      <a:pos x="T4" y="T5"/>
                    </a:cxn>
                    <a:cxn ang="0">
                      <a:pos x="T6" y="T7"/>
                    </a:cxn>
                    <a:cxn ang="0">
                      <a:pos x="T8" y="T9"/>
                    </a:cxn>
                    <a:cxn ang="0">
                      <a:pos x="T10" y="T11"/>
                    </a:cxn>
                    <a:cxn ang="0">
                      <a:pos x="T12" y="T13"/>
                    </a:cxn>
                  </a:cxnLst>
                  <a:rect l="0" t="0" r="r" b="b"/>
                  <a:pathLst>
                    <a:path w="91" h="165">
                      <a:moveTo>
                        <a:pt x="22" y="165"/>
                      </a:moveTo>
                      <a:lnTo>
                        <a:pt x="68" y="141"/>
                      </a:lnTo>
                      <a:lnTo>
                        <a:pt x="91" y="98"/>
                      </a:lnTo>
                      <a:lnTo>
                        <a:pt x="51" y="15"/>
                      </a:lnTo>
                      <a:lnTo>
                        <a:pt x="0" y="0"/>
                      </a:lnTo>
                      <a:lnTo>
                        <a:pt x="4" y="79"/>
                      </a:lnTo>
                      <a:lnTo>
                        <a:pt x="22" y="16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12" name="Freeform 24">
                  <a:extLst>
                    <a:ext uri="{FF2B5EF4-FFF2-40B4-BE49-F238E27FC236}">
                      <a16:creationId xmlns:a16="http://schemas.microsoft.com/office/drawing/2014/main" id="{D84E76B6-2C8D-415A-B81F-626E6478316C}"/>
                    </a:ext>
                  </a:extLst>
                </p:cNvPr>
                <p:cNvSpPr>
                  <a:spLocks/>
                </p:cNvSpPr>
                <p:nvPr/>
              </p:nvSpPr>
              <p:spPr bwMode="auto">
                <a:xfrm>
                  <a:off x="4537075" y="341313"/>
                  <a:ext cx="82550" cy="88900"/>
                </a:xfrm>
                <a:custGeom>
                  <a:avLst/>
                  <a:gdLst>
                    <a:gd name="T0" fmla="*/ 37 w 260"/>
                    <a:gd name="T1" fmla="*/ 118 h 283"/>
                    <a:gd name="T2" fmla="*/ 45 w 260"/>
                    <a:gd name="T3" fmla="*/ 201 h 283"/>
                    <a:gd name="T4" fmla="*/ 125 w 260"/>
                    <a:gd name="T5" fmla="*/ 283 h 283"/>
                    <a:gd name="T6" fmla="*/ 179 w 260"/>
                    <a:gd name="T7" fmla="*/ 272 h 283"/>
                    <a:gd name="T8" fmla="*/ 201 w 260"/>
                    <a:gd name="T9" fmla="*/ 209 h 283"/>
                    <a:gd name="T10" fmla="*/ 260 w 260"/>
                    <a:gd name="T11" fmla="*/ 136 h 283"/>
                    <a:gd name="T12" fmla="*/ 203 w 260"/>
                    <a:gd name="T13" fmla="*/ 96 h 283"/>
                    <a:gd name="T14" fmla="*/ 196 w 260"/>
                    <a:gd name="T15" fmla="*/ 60 h 283"/>
                    <a:gd name="T16" fmla="*/ 213 w 260"/>
                    <a:gd name="T17" fmla="*/ 27 h 283"/>
                    <a:gd name="T18" fmla="*/ 173 w 260"/>
                    <a:gd name="T19" fmla="*/ 0 h 283"/>
                    <a:gd name="T20" fmla="*/ 190 w 260"/>
                    <a:gd name="T21" fmla="*/ 96 h 283"/>
                    <a:gd name="T22" fmla="*/ 141 w 260"/>
                    <a:gd name="T23" fmla="*/ 157 h 283"/>
                    <a:gd name="T24" fmla="*/ 141 w 260"/>
                    <a:gd name="T25" fmla="*/ 193 h 283"/>
                    <a:gd name="T26" fmla="*/ 104 w 260"/>
                    <a:gd name="T27" fmla="*/ 120 h 283"/>
                    <a:gd name="T28" fmla="*/ 143 w 260"/>
                    <a:gd name="T29" fmla="*/ 54 h 283"/>
                    <a:gd name="T30" fmla="*/ 66 w 260"/>
                    <a:gd name="T31" fmla="*/ 55 h 283"/>
                    <a:gd name="T32" fmla="*/ 16 w 260"/>
                    <a:gd name="T33" fmla="*/ 31 h 283"/>
                    <a:gd name="T34" fmla="*/ 0 w 260"/>
                    <a:gd name="T35" fmla="*/ 75 h 283"/>
                    <a:gd name="T36" fmla="*/ 0 w 260"/>
                    <a:gd name="T37" fmla="*/ 111 h 283"/>
                    <a:gd name="T38" fmla="*/ 37 w 260"/>
                    <a:gd name="T39" fmla="*/ 11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0" h="283">
                      <a:moveTo>
                        <a:pt x="37" y="118"/>
                      </a:moveTo>
                      <a:lnTo>
                        <a:pt x="45" y="201"/>
                      </a:lnTo>
                      <a:lnTo>
                        <a:pt x="125" y="283"/>
                      </a:lnTo>
                      <a:lnTo>
                        <a:pt x="179" y="272"/>
                      </a:lnTo>
                      <a:lnTo>
                        <a:pt x="201" y="209"/>
                      </a:lnTo>
                      <a:lnTo>
                        <a:pt x="260" y="136"/>
                      </a:lnTo>
                      <a:lnTo>
                        <a:pt x="203" y="96"/>
                      </a:lnTo>
                      <a:lnTo>
                        <a:pt x="196" y="60"/>
                      </a:lnTo>
                      <a:lnTo>
                        <a:pt x="213" y="27"/>
                      </a:lnTo>
                      <a:lnTo>
                        <a:pt x="173" y="0"/>
                      </a:lnTo>
                      <a:lnTo>
                        <a:pt x="190" y="96"/>
                      </a:lnTo>
                      <a:lnTo>
                        <a:pt x="141" y="157"/>
                      </a:lnTo>
                      <a:lnTo>
                        <a:pt x="141" y="193"/>
                      </a:lnTo>
                      <a:lnTo>
                        <a:pt x="104" y="120"/>
                      </a:lnTo>
                      <a:lnTo>
                        <a:pt x="143" y="54"/>
                      </a:lnTo>
                      <a:lnTo>
                        <a:pt x="66" y="55"/>
                      </a:lnTo>
                      <a:lnTo>
                        <a:pt x="16" y="31"/>
                      </a:lnTo>
                      <a:lnTo>
                        <a:pt x="0" y="75"/>
                      </a:lnTo>
                      <a:lnTo>
                        <a:pt x="0" y="111"/>
                      </a:lnTo>
                      <a:lnTo>
                        <a:pt x="37" y="11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13" name="Freeform 25">
                  <a:extLst>
                    <a:ext uri="{FF2B5EF4-FFF2-40B4-BE49-F238E27FC236}">
                      <a16:creationId xmlns:a16="http://schemas.microsoft.com/office/drawing/2014/main" id="{9185511A-49A6-41D7-B9DE-49F52D96E33B}"/>
                    </a:ext>
                  </a:extLst>
                </p:cNvPr>
                <p:cNvSpPr>
                  <a:spLocks/>
                </p:cNvSpPr>
                <p:nvPr/>
              </p:nvSpPr>
              <p:spPr bwMode="auto">
                <a:xfrm>
                  <a:off x="4121150" y="1071563"/>
                  <a:ext cx="34925" cy="19050"/>
                </a:xfrm>
                <a:custGeom>
                  <a:avLst/>
                  <a:gdLst>
                    <a:gd name="T0" fmla="*/ 10 w 110"/>
                    <a:gd name="T1" fmla="*/ 60 h 60"/>
                    <a:gd name="T2" fmla="*/ 110 w 110"/>
                    <a:gd name="T3" fmla="*/ 30 h 60"/>
                    <a:gd name="T4" fmla="*/ 72 w 110"/>
                    <a:gd name="T5" fmla="*/ 0 h 60"/>
                    <a:gd name="T6" fmla="*/ 0 w 110"/>
                    <a:gd name="T7" fmla="*/ 35 h 60"/>
                    <a:gd name="T8" fmla="*/ 10 w 110"/>
                    <a:gd name="T9" fmla="*/ 60 h 60"/>
                  </a:gdLst>
                  <a:ahLst/>
                  <a:cxnLst>
                    <a:cxn ang="0">
                      <a:pos x="T0" y="T1"/>
                    </a:cxn>
                    <a:cxn ang="0">
                      <a:pos x="T2" y="T3"/>
                    </a:cxn>
                    <a:cxn ang="0">
                      <a:pos x="T4" y="T5"/>
                    </a:cxn>
                    <a:cxn ang="0">
                      <a:pos x="T6" y="T7"/>
                    </a:cxn>
                    <a:cxn ang="0">
                      <a:pos x="T8" y="T9"/>
                    </a:cxn>
                  </a:cxnLst>
                  <a:rect l="0" t="0" r="r" b="b"/>
                  <a:pathLst>
                    <a:path w="110" h="60">
                      <a:moveTo>
                        <a:pt x="10" y="60"/>
                      </a:moveTo>
                      <a:lnTo>
                        <a:pt x="110" y="30"/>
                      </a:lnTo>
                      <a:lnTo>
                        <a:pt x="72" y="0"/>
                      </a:lnTo>
                      <a:lnTo>
                        <a:pt x="0" y="35"/>
                      </a:lnTo>
                      <a:lnTo>
                        <a:pt x="10" y="6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14" name="Freeform 26">
                  <a:extLst>
                    <a:ext uri="{FF2B5EF4-FFF2-40B4-BE49-F238E27FC236}">
                      <a16:creationId xmlns:a16="http://schemas.microsoft.com/office/drawing/2014/main" id="{4A0A2A50-E5EC-4692-9833-FF8028E2AB34}"/>
                    </a:ext>
                  </a:extLst>
                </p:cNvPr>
                <p:cNvSpPr>
                  <a:spLocks/>
                </p:cNvSpPr>
                <p:nvPr/>
              </p:nvSpPr>
              <p:spPr bwMode="auto">
                <a:xfrm>
                  <a:off x="4864100" y="144463"/>
                  <a:ext cx="128588" cy="100013"/>
                </a:xfrm>
                <a:custGeom>
                  <a:avLst/>
                  <a:gdLst>
                    <a:gd name="T0" fmla="*/ 5 w 402"/>
                    <a:gd name="T1" fmla="*/ 302 h 314"/>
                    <a:gd name="T2" fmla="*/ 67 w 402"/>
                    <a:gd name="T3" fmla="*/ 288 h 314"/>
                    <a:gd name="T4" fmla="*/ 100 w 402"/>
                    <a:gd name="T5" fmla="*/ 255 h 314"/>
                    <a:gd name="T6" fmla="*/ 124 w 402"/>
                    <a:gd name="T7" fmla="*/ 314 h 314"/>
                    <a:gd name="T8" fmla="*/ 160 w 402"/>
                    <a:gd name="T9" fmla="*/ 267 h 314"/>
                    <a:gd name="T10" fmla="*/ 256 w 402"/>
                    <a:gd name="T11" fmla="*/ 204 h 314"/>
                    <a:gd name="T12" fmla="*/ 286 w 402"/>
                    <a:gd name="T13" fmla="*/ 133 h 314"/>
                    <a:gd name="T14" fmla="*/ 349 w 402"/>
                    <a:gd name="T15" fmla="*/ 90 h 314"/>
                    <a:gd name="T16" fmla="*/ 402 w 402"/>
                    <a:gd name="T17" fmla="*/ 59 h 314"/>
                    <a:gd name="T18" fmla="*/ 381 w 402"/>
                    <a:gd name="T19" fmla="*/ 0 h 314"/>
                    <a:gd name="T20" fmla="*/ 354 w 402"/>
                    <a:gd name="T21" fmla="*/ 20 h 314"/>
                    <a:gd name="T22" fmla="*/ 335 w 402"/>
                    <a:gd name="T23" fmla="*/ 70 h 314"/>
                    <a:gd name="T24" fmla="*/ 305 w 402"/>
                    <a:gd name="T25" fmla="*/ 57 h 314"/>
                    <a:gd name="T26" fmla="*/ 196 w 402"/>
                    <a:gd name="T27" fmla="*/ 114 h 314"/>
                    <a:gd name="T28" fmla="*/ 206 w 402"/>
                    <a:gd name="T29" fmla="*/ 163 h 314"/>
                    <a:gd name="T30" fmla="*/ 143 w 402"/>
                    <a:gd name="T31" fmla="*/ 188 h 314"/>
                    <a:gd name="T32" fmla="*/ 149 w 402"/>
                    <a:gd name="T33" fmla="*/ 145 h 314"/>
                    <a:gd name="T34" fmla="*/ 106 w 402"/>
                    <a:gd name="T35" fmla="*/ 122 h 314"/>
                    <a:gd name="T36" fmla="*/ 72 w 402"/>
                    <a:gd name="T37" fmla="*/ 175 h 314"/>
                    <a:gd name="T38" fmla="*/ 0 w 402"/>
                    <a:gd name="T39" fmla="*/ 196 h 314"/>
                    <a:gd name="T40" fmla="*/ 10 w 402"/>
                    <a:gd name="T41" fmla="*/ 255 h 314"/>
                    <a:gd name="T42" fmla="*/ 5 w 402"/>
                    <a:gd name="T43" fmla="*/ 30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2" h="314">
                      <a:moveTo>
                        <a:pt x="5" y="302"/>
                      </a:moveTo>
                      <a:lnTo>
                        <a:pt x="67" y="288"/>
                      </a:lnTo>
                      <a:lnTo>
                        <a:pt x="100" y="255"/>
                      </a:lnTo>
                      <a:lnTo>
                        <a:pt x="124" y="314"/>
                      </a:lnTo>
                      <a:lnTo>
                        <a:pt x="160" y="267"/>
                      </a:lnTo>
                      <a:lnTo>
                        <a:pt x="256" y="204"/>
                      </a:lnTo>
                      <a:lnTo>
                        <a:pt x="286" y="133"/>
                      </a:lnTo>
                      <a:lnTo>
                        <a:pt x="349" y="90"/>
                      </a:lnTo>
                      <a:lnTo>
                        <a:pt x="402" y="59"/>
                      </a:lnTo>
                      <a:lnTo>
                        <a:pt x="381" y="0"/>
                      </a:lnTo>
                      <a:lnTo>
                        <a:pt x="354" y="20"/>
                      </a:lnTo>
                      <a:lnTo>
                        <a:pt x="335" y="70"/>
                      </a:lnTo>
                      <a:lnTo>
                        <a:pt x="305" y="57"/>
                      </a:lnTo>
                      <a:lnTo>
                        <a:pt x="196" y="114"/>
                      </a:lnTo>
                      <a:lnTo>
                        <a:pt x="206" y="163"/>
                      </a:lnTo>
                      <a:lnTo>
                        <a:pt x="143" y="188"/>
                      </a:lnTo>
                      <a:lnTo>
                        <a:pt x="149" y="145"/>
                      </a:lnTo>
                      <a:lnTo>
                        <a:pt x="106" y="122"/>
                      </a:lnTo>
                      <a:lnTo>
                        <a:pt x="72" y="175"/>
                      </a:lnTo>
                      <a:lnTo>
                        <a:pt x="0" y="196"/>
                      </a:lnTo>
                      <a:lnTo>
                        <a:pt x="10" y="255"/>
                      </a:lnTo>
                      <a:lnTo>
                        <a:pt x="5" y="30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15" name="Freeform 27">
                  <a:extLst>
                    <a:ext uri="{FF2B5EF4-FFF2-40B4-BE49-F238E27FC236}">
                      <a16:creationId xmlns:a16="http://schemas.microsoft.com/office/drawing/2014/main" id="{013A81F7-BEA7-4E42-B649-4CE04744ABA2}"/>
                    </a:ext>
                  </a:extLst>
                </p:cNvPr>
                <p:cNvSpPr>
                  <a:spLocks/>
                </p:cNvSpPr>
                <p:nvPr/>
              </p:nvSpPr>
              <p:spPr bwMode="auto">
                <a:xfrm>
                  <a:off x="4886325" y="273050"/>
                  <a:ext cx="63500" cy="41275"/>
                </a:xfrm>
                <a:custGeom>
                  <a:avLst/>
                  <a:gdLst>
                    <a:gd name="T0" fmla="*/ 0 w 197"/>
                    <a:gd name="T1" fmla="*/ 58 h 130"/>
                    <a:gd name="T2" fmla="*/ 110 w 197"/>
                    <a:gd name="T3" fmla="*/ 123 h 130"/>
                    <a:gd name="T4" fmla="*/ 187 w 197"/>
                    <a:gd name="T5" fmla="*/ 130 h 130"/>
                    <a:gd name="T6" fmla="*/ 197 w 197"/>
                    <a:gd name="T7" fmla="*/ 106 h 130"/>
                    <a:gd name="T8" fmla="*/ 163 w 197"/>
                    <a:gd name="T9" fmla="*/ 43 h 130"/>
                    <a:gd name="T10" fmla="*/ 69 w 197"/>
                    <a:gd name="T11" fmla="*/ 0 h 130"/>
                    <a:gd name="T12" fmla="*/ 0 w 197"/>
                    <a:gd name="T13" fmla="*/ 58 h 130"/>
                  </a:gdLst>
                  <a:ahLst/>
                  <a:cxnLst>
                    <a:cxn ang="0">
                      <a:pos x="T0" y="T1"/>
                    </a:cxn>
                    <a:cxn ang="0">
                      <a:pos x="T2" y="T3"/>
                    </a:cxn>
                    <a:cxn ang="0">
                      <a:pos x="T4" y="T5"/>
                    </a:cxn>
                    <a:cxn ang="0">
                      <a:pos x="T6" y="T7"/>
                    </a:cxn>
                    <a:cxn ang="0">
                      <a:pos x="T8" y="T9"/>
                    </a:cxn>
                    <a:cxn ang="0">
                      <a:pos x="T10" y="T11"/>
                    </a:cxn>
                    <a:cxn ang="0">
                      <a:pos x="T12" y="T13"/>
                    </a:cxn>
                  </a:cxnLst>
                  <a:rect l="0" t="0" r="r" b="b"/>
                  <a:pathLst>
                    <a:path w="197" h="130">
                      <a:moveTo>
                        <a:pt x="0" y="58"/>
                      </a:moveTo>
                      <a:lnTo>
                        <a:pt x="110" y="123"/>
                      </a:lnTo>
                      <a:lnTo>
                        <a:pt x="187" y="130"/>
                      </a:lnTo>
                      <a:lnTo>
                        <a:pt x="197" y="106"/>
                      </a:lnTo>
                      <a:lnTo>
                        <a:pt x="163" y="43"/>
                      </a:lnTo>
                      <a:lnTo>
                        <a:pt x="69" y="0"/>
                      </a:lnTo>
                      <a:lnTo>
                        <a:pt x="0" y="5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16" name="Freeform 28">
                  <a:extLst>
                    <a:ext uri="{FF2B5EF4-FFF2-40B4-BE49-F238E27FC236}">
                      <a16:creationId xmlns:a16="http://schemas.microsoft.com/office/drawing/2014/main" id="{3EC064AD-A133-49A1-9F5C-35D89AF5A860}"/>
                    </a:ext>
                  </a:extLst>
                </p:cNvPr>
                <p:cNvSpPr>
                  <a:spLocks/>
                </p:cNvSpPr>
                <p:nvPr/>
              </p:nvSpPr>
              <p:spPr bwMode="auto">
                <a:xfrm>
                  <a:off x="5343525" y="104775"/>
                  <a:ext cx="14288" cy="20638"/>
                </a:xfrm>
                <a:custGeom>
                  <a:avLst/>
                  <a:gdLst>
                    <a:gd name="T0" fmla="*/ 40 w 43"/>
                    <a:gd name="T1" fmla="*/ 2 h 66"/>
                    <a:gd name="T2" fmla="*/ 0 w 43"/>
                    <a:gd name="T3" fmla="*/ 0 h 66"/>
                    <a:gd name="T4" fmla="*/ 43 w 43"/>
                    <a:gd name="T5" fmla="*/ 66 h 66"/>
                    <a:gd name="T6" fmla="*/ 40 w 43"/>
                    <a:gd name="T7" fmla="*/ 2 h 66"/>
                  </a:gdLst>
                  <a:ahLst/>
                  <a:cxnLst>
                    <a:cxn ang="0">
                      <a:pos x="T0" y="T1"/>
                    </a:cxn>
                    <a:cxn ang="0">
                      <a:pos x="T2" y="T3"/>
                    </a:cxn>
                    <a:cxn ang="0">
                      <a:pos x="T4" y="T5"/>
                    </a:cxn>
                    <a:cxn ang="0">
                      <a:pos x="T6" y="T7"/>
                    </a:cxn>
                  </a:cxnLst>
                  <a:rect l="0" t="0" r="r" b="b"/>
                  <a:pathLst>
                    <a:path w="43" h="66">
                      <a:moveTo>
                        <a:pt x="40" y="2"/>
                      </a:moveTo>
                      <a:lnTo>
                        <a:pt x="0" y="0"/>
                      </a:lnTo>
                      <a:lnTo>
                        <a:pt x="43" y="66"/>
                      </a:lnTo>
                      <a:lnTo>
                        <a:pt x="40"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17" name="Freeform 29">
                  <a:extLst>
                    <a:ext uri="{FF2B5EF4-FFF2-40B4-BE49-F238E27FC236}">
                      <a16:creationId xmlns:a16="http://schemas.microsoft.com/office/drawing/2014/main" id="{3FC2C5C0-ADD6-4896-8A7B-E866FF022659}"/>
                    </a:ext>
                  </a:extLst>
                </p:cNvPr>
                <p:cNvSpPr>
                  <a:spLocks/>
                </p:cNvSpPr>
                <p:nvPr/>
              </p:nvSpPr>
              <p:spPr bwMode="auto">
                <a:xfrm>
                  <a:off x="5170488" y="61913"/>
                  <a:ext cx="84138" cy="57150"/>
                </a:xfrm>
                <a:custGeom>
                  <a:avLst/>
                  <a:gdLst>
                    <a:gd name="T0" fmla="*/ 11 w 263"/>
                    <a:gd name="T1" fmla="*/ 180 h 180"/>
                    <a:gd name="T2" fmla="*/ 80 w 263"/>
                    <a:gd name="T3" fmla="*/ 139 h 180"/>
                    <a:gd name="T4" fmla="*/ 160 w 263"/>
                    <a:gd name="T5" fmla="*/ 136 h 180"/>
                    <a:gd name="T6" fmla="*/ 234 w 263"/>
                    <a:gd name="T7" fmla="*/ 118 h 180"/>
                    <a:gd name="T8" fmla="*/ 263 w 263"/>
                    <a:gd name="T9" fmla="*/ 64 h 180"/>
                    <a:gd name="T10" fmla="*/ 204 w 263"/>
                    <a:gd name="T11" fmla="*/ 92 h 180"/>
                    <a:gd name="T12" fmla="*/ 119 w 263"/>
                    <a:gd name="T13" fmla="*/ 0 h 180"/>
                    <a:gd name="T14" fmla="*/ 99 w 263"/>
                    <a:gd name="T15" fmla="*/ 33 h 180"/>
                    <a:gd name="T16" fmla="*/ 16 w 263"/>
                    <a:gd name="T17" fmla="*/ 38 h 180"/>
                    <a:gd name="T18" fmla="*/ 3 w 263"/>
                    <a:gd name="T19" fmla="*/ 83 h 180"/>
                    <a:gd name="T20" fmla="*/ 63 w 263"/>
                    <a:gd name="T21" fmla="*/ 93 h 180"/>
                    <a:gd name="T22" fmla="*/ 67 w 263"/>
                    <a:gd name="T23" fmla="*/ 124 h 180"/>
                    <a:gd name="T24" fmla="*/ 0 w 263"/>
                    <a:gd name="T25" fmla="*/ 130 h 180"/>
                    <a:gd name="T26" fmla="*/ 11 w 263"/>
                    <a:gd name="T2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3" h="180">
                      <a:moveTo>
                        <a:pt x="11" y="180"/>
                      </a:moveTo>
                      <a:lnTo>
                        <a:pt x="80" y="139"/>
                      </a:lnTo>
                      <a:lnTo>
                        <a:pt x="160" y="136"/>
                      </a:lnTo>
                      <a:lnTo>
                        <a:pt x="234" y="118"/>
                      </a:lnTo>
                      <a:lnTo>
                        <a:pt x="263" y="64"/>
                      </a:lnTo>
                      <a:lnTo>
                        <a:pt x="204" y="92"/>
                      </a:lnTo>
                      <a:lnTo>
                        <a:pt x="119" y="0"/>
                      </a:lnTo>
                      <a:lnTo>
                        <a:pt x="99" y="33"/>
                      </a:lnTo>
                      <a:lnTo>
                        <a:pt x="16" y="38"/>
                      </a:lnTo>
                      <a:lnTo>
                        <a:pt x="3" y="83"/>
                      </a:lnTo>
                      <a:lnTo>
                        <a:pt x="63" y="93"/>
                      </a:lnTo>
                      <a:lnTo>
                        <a:pt x="67" y="124"/>
                      </a:lnTo>
                      <a:lnTo>
                        <a:pt x="0" y="130"/>
                      </a:lnTo>
                      <a:lnTo>
                        <a:pt x="11" y="18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18" name="Freeform 30">
                  <a:extLst>
                    <a:ext uri="{FF2B5EF4-FFF2-40B4-BE49-F238E27FC236}">
                      <a16:creationId xmlns:a16="http://schemas.microsoft.com/office/drawing/2014/main" id="{6EF41382-7B22-4D5A-8DBA-E5CFF8F9AC9D}"/>
                    </a:ext>
                  </a:extLst>
                </p:cNvPr>
                <p:cNvSpPr>
                  <a:spLocks/>
                </p:cNvSpPr>
                <p:nvPr/>
              </p:nvSpPr>
              <p:spPr bwMode="auto">
                <a:xfrm>
                  <a:off x="5049838" y="107950"/>
                  <a:ext cx="19050" cy="30163"/>
                </a:xfrm>
                <a:custGeom>
                  <a:avLst/>
                  <a:gdLst>
                    <a:gd name="T0" fmla="*/ 20 w 57"/>
                    <a:gd name="T1" fmla="*/ 99 h 99"/>
                    <a:gd name="T2" fmla="*/ 53 w 57"/>
                    <a:gd name="T3" fmla="*/ 92 h 99"/>
                    <a:gd name="T4" fmla="*/ 57 w 57"/>
                    <a:gd name="T5" fmla="*/ 25 h 99"/>
                    <a:gd name="T6" fmla="*/ 23 w 57"/>
                    <a:gd name="T7" fmla="*/ 0 h 99"/>
                    <a:gd name="T8" fmla="*/ 0 w 57"/>
                    <a:gd name="T9" fmla="*/ 60 h 99"/>
                    <a:gd name="T10" fmla="*/ 27 w 57"/>
                    <a:gd name="T11" fmla="*/ 72 h 99"/>
                    <a:gd name="T12" fmla="*/ 20 w 57"/>
                    <a:gd name="T13" fmla="*/ 99 h 99"/>
                  </a:gdLst>
                  <a:ahLst/>
                  <a:cxnLst>
                    <a:cxn ang="0">
                      <a:pos x="T0" y="T1"/>
                    </a:cxn>
                    <a:cxn ang="0">
                      <a:pos x="T2" y="T3"/>
                    </a:cxn>
                    <a:cxn ang="0">
                      <a:pos x="T4" y="T5"/>
                    </a:cxn>
                    <a:cxn ang="0">
                      <a:pos x="T6" y="T7"/>
                    </a:cxn>
                    <a:cxn ang="0">
                      <a:pos x="T8" y="T9"/>
                    </a:cxn>
                    <a:cxn ang="0">
                      <a:pos x="T10" y="T11"/>
                    </a:cxn>
                    <a:cxn ang="0">
                      <a:pos x="T12" y="T13"/>
                    </a:cxn>
                  </a:cxnLst>
                  <a:rect l="0" t="0" r="r" b="b"/>
                  <a:pathLst>
                    <a:path w="57" h="99">
                      <a:moveTo>
                        <a:pt x="20" y="99"/>
                      </a:moveTo>
                      <a:lnTo>
                        <a:pt x="53" y="92"/>
                      </a:lnTo>
                      <a:lnTo>
                        <a:pt x="57" y="25"/>
                      </a:lnTo>
                      <a:lnTo>
                        <a:pt x="23" y="0"/>
                      </a:lnTo>
                      <a:lnTo>
                        <a:pt x="0" y="60"/>
                      </a:lnTo>
                      <a:lnTo>
                        <a:pt x="27" y="72"/>
                      </a:lnTo>
                      <a:lnTo>
                        <a:pt x="20" y="9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19" name="Freeform 31">
                  <a:extLst>
                    <a:ext uri="{FF2B5EF4-FFF2-40B4-BE49-F238E27FC236}">
                      <a16:creationId xmlns:a16="http://schemas.microsoft.com/office/drawing/2014/main" id="{AC33C96A-5404-4602-8819-C6B204026175}"/>
                    </a:ext>
                  </a:extLst>
                </p:cNvPr>
                <p:cNvSpPr>
                  <a:spLocks/>
                </p:cNvSpPr>
                <p:nvPr/>
              </p:nvSpPr>
              <p:spPr bwMode="auto">
                <a:xfrm>
                  <a:off x="4938713" y="214313"/>
                  <a:ext cx="65088" cy="87313"/>
                </a:xfrm>
                <a:custGeom>
                  <a:avLst/>
                  <a:gdLst>
                    <a:gd name="T0" fmla="*/ 151 w 206"/>
                    <a:gd name="T1" fmla="*/ 18 h 271"/>
                    <a:gd name="T2" fmla="*/ 86 w 206"/>
                    <a:gd name="T3" fmla="*/ 62 h 271"/>
                    <a:gd name="T4" fmla="*/ 76 w 206"/>
                    <a:gd name="T5" fmla="*/ 105 h 271"/>
                    <a:gd name="T6" fmla="*/ 32 w 206"/>
                    <a:gd name="T7" fmla="*/ 72 h 271"/>
                    <a:gd name="T8" fmla="*/ 0 w 206"/>
                    <a:gd name="T9" fmla="*/ 139 h 271"/>
                    <a:gd name="T10" fmla="*/ 37 w 206"/>
                    <a:gd name="T11" fmla="*/ 178 h 271"/>
                    <a:gd name="T12" fmla="*/ 37 w 206"/>
                    <a:gd name="T13" fmla="*/ 261 h 271"/>
                    <a:gd name="T14" fmla="*/ 73 w 206"/>
                    <a:gd name="T15" fmla="*/ 271 h 271"/>
                    <a:gd name="T16" fmla="*/ 142 w 206"/>
                    <a:gd name="T17" fmla="*/ 184 h 271"/>
                    <a:gd name="T18" fmla="*/ 183 w 206"/>
                    <a:gd name="T19" fmla="*/ 134 h 271"/>
                    <a:gd name="T20" fmla="*/ 206 w 206"/>
                    <a:gd name="T21" fmla="*/ 97 h 271"/>
                    <a:gd name="T22" fmla="*/ 178 w 206"/>
                    <a:gd name="T23" fmla="*/ 57 h 271"/>
                    <a:gd name="T24" fmla="*/ 181 w 206"/>
                    <a:gd name="T25" fmla="*/ 0 h 271"/>
                    <a:gd name="T26" fmla="*/ 151 w 206"/>
                    <a:gd name="T27" fmla="*/ 18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6" h="271">
                      <a:moveTo>
                        <a:pt x="151" y="18"/>
                      </a:moveTo>
                      <a:lnTo>
                        <a:pt x="86" y="62"/>
                      </a:lnTo>
                      <a:lnTo>
                        <a:pt x="76" y="105"/>
                      </a:lnTo>
                      <a:lnTo>
                        <a:pt x="32" y="72"/>
                      </a:lnTo>
                      <a:lnTo>
                        <a:pt x="0" y="139"/>
                      </a:lnTo>
                      <a:lnTo>
                        <a:pt x="37" y="178"/>
                      </a:lnTo>
                      <a:lnTo>
                        <a:pt x="37" y="261"/>
                      </a:lnTo>
                      <a:lnTo>
                        <a:pt x="73" y="271"/>
                      </a:lnTo>
                      <a:lnTo>
                        <a:pt x="142" y="184"/>
                      </a:lnTo>
                      <a:lnTo>
                        <a:pt x="183" y="134"/>
                      </a:lnTo>
                      <a:lnTo>
                        <a:pt x="206" y="97"/>
                      </a:lnTo>
                      <a:lnTo>
                        <a:pt x="178" y="57"/>
                      </a:lnTo>
                      <a:lnTo>
                        <a:pt x="181" y="0"/>
                      </a:lnTo>
                      <a:lnTo>
                        <a:pt x="151" y="1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20" name="Freeform 32">
                  <a:extLst>
                    <a:ext uri="{FF2B5EF4-FFF2-40B4-BE49-F238E27FC236}">
                      <a16:creationId xmlns:a16="http://schemas.microsoft.com/office/drawing/2014/main" id="{4FC10AB3-F7B4-4F80-8766-2C65BF5A478B}"/>
                    </a:ext>
                  </a:extLst>
                </p:cNvPr>
                <p:cNvSpPr>
                  <a:spLocks/>
                </p:cNvSpPr>
                <p:nvPr/>
              </p:nvSpPr>
              <p:spPr bwMode="auto">
                <a:xfrm>
                  <a:off x="4810125" y="268288"/>
                  <a:ext cx="25400" cy="26988"/>
                </a:xfrm>
                <a:custGeom>
                  <a:avLst/>
                  <a:gdLst>
                    <a:gd name="T0" fmla="*/ 81 w 81"/>
                    <a:gd name="T1" fmla="*/ 35 h 85"/>
                    <a:gd name="T2" fmla="*/ 31 w 81"/>
                    <a:gd name="T3" fmla="*/ 0 h 85"/>
                    <a:gd name="T4" fmla="*/ 0 w 81"/>
                    <a:gd name="T5" fmla="*/ 6 h 85"/>
                    <a:gd name="T6" fmla="*/ 47 w 81"/>
                    <a:gd name="T7" fmla="*/ 85 h 85"/>
                    <a:gd name="T8" fmla="*/ 81 w 81"/>
                    <a:gd name="T9" fmla="*/ 35 h 85"/>
                  </a:gdLst>
                  <a:ahLst/>
                  <a:cxnLst>
                    <a:cxn ang="0">
                      <a:pos x="T0" y="T1"/>
                    </a:cxn>
                    <a:cxn ang="0">
                      <a:pos x="T2" y="T3"/>
                    </a:cxn>
                    <a:cxn ang="0">
                      <a:pos x="T4" y="T5"/>
                    </a:cxn>
                    <a:cxn ang="0">
                      <a:pos x="T6" y="T7"/>
                    </a:cxn>
                    <a:cxn ang="0">
                      <a:pos x="T8" y="T9"/>
                    </a:cxn>
                  </a:cxnLst>
                  <a:rect l="0" t="0" r="r" b="b"/>
                  <a:pathLst>
                    <a:path w="81" h="85">
                      <a:moveTo>
                        <a:pt x="81" y="35"/>
                      </a:moveTo>
                      <a:lnTo>
                        <a:pt x="31" y="0"/>
                      </a:lnTo>
                      <a:lnTo>
                        <a:pt x="0" y="6"/>
                      </a:lnTo>
                      <a:lnTo>
                        <a:pt x="47" y="85"/>
                      </a:lnTo>
                      <a:lnTo>
                        <a:pt x="81" y="3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21" name="Freeform 33">
                  <a:extLst>
                    <a:ext uri="{FF2B5EF4-FFF2-40B4-BE49-F238E27FC236}">
                      <a16:creationId xmlns:a16="http://schemas.microsoft.com/office/drawing/2014/main" id="{DCA3464B-FE8F-4AE4-8FE0-E42B2CCD0DFF}"/>
                    </a:ext>
                  </a:extLst>
                </p:cNvPr>
                <p:cNvSpPr>
                  <a:spLocks/>
                </p:cNvSpPr>
                <p:nvPr/>
              </p:nvSpPr>
              <p:spPr bwMode="auto">
                <a:xfrm>
                  <a:off x="4606925" y="306388"/>
                  <a:ext cx="53975" cy="68263"/>
                </a:xfrm>
                <a:custGeom>
                  <a:avLst/>
                  <a:gdLst>
                    <a:gd name="T0" fmla="*/ 35 w 167"/>
                    <a:gd name="T1" fmla="*/ 126 h 212"/>
                    <a:gd name="T2" fmla="*/ 65 w 167"/>
                    <a:gd name="T3" fmla="*/ 156 h 212"/>
                    <a:gd name="T4" fmla="*/ 115 w 167"/>
                    <a:gd name="T5" fmla="*/ 212 h 212"/>
                    <a:gd name="T6" fmla="*/ 158 w 167"/>
                    <a:gd name="T7" fmla="*/ 185 h 212"/>
                    <a:gd name="T8" fmla="*/ 167 w 167"/>
                    <a:gd name="T9" fmla="*/ 135 h 212"/>
                    <a:gd name="T10" fmla="*/ 134 w 167"/>
                    <a:gd name="T11" fmla="*/ 123 h 212"/>
                    <a:gd name="T12" fmla="*/ 124 w 167"/>
                    <a:gd name="T13" fmla="*/ 83 h 212"/>
                    <a:gd name="T14" fmla="*/ 67 w 167"/>
                    <a:gd name="T15" fmla="*/ 76 h 212"/>
                    <a:gd name="T16" fmla="*/ 63 w 167"/>
                    <a:gd name="T17" fmla="*/ 37 h 212"/>
                    <a:gd name="T18" fmla="*/ 33 w 167"/>
                    <a:gd name="T19" fmla="*/ 0 h 212"/>
                    <a:gd name="T20" fmla="*/ 0 w 167"/>
                    <a:gd name="T21" fmla="*/ 27 h 212"/>
                    <a:gd name="T22" fmla="*/ 43 w 167"/>
                    <a:gd name="T23" fmla="*/ 77 h 212"/>
                    <a:gd name="T24" fmla="*/ 35 w 167"/>
                    <a:gd name="T25" fmla="*/ 12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212">
                      <a:moveTo>
                        <a:pt x="35" y="126"/>
                      </a:moveTo>
                      <a:lnTo>
                        <a:pt x="65" y="156"/>
                      </a:lnTo>
                      <a:lnTo>
                        <a:pt x="115" y="212"/>
                      </a:lnTo>
                      <a:lnTo>
                        <a:pt x="158" y="185"/>
                      </a:lnTo>
                      <a:lnTo>
                        <a:pt x="167" y="135"/>
                      </a:lnTo>
                      <a:lnTo>
                        <a:pt x="134" y="123"/>
                      </a:lnTo>
                      <a:lnTo>
                        <a:pt x="124" y="83"/>
                      </a:lnTo>
                      <a:lnTo>
                        <a:pt x="67" y="76"/>
                      </a:lnTo>
                      <a:lnTo>
                        <a:pt x="63" y="37"/>
                      </a:lnTo>
                      <a:lnTo>
                        <a:pt x="33" y="0"/>
                      </a:lnTo>
                      <a:lnTo>
                        <a:pt x="0" y="27"/>
                      </a:lnTo>
                      <a:lnTo>
                        <a:pt x="43" y="77"/>
                      </a:lnTo>
                      <a:lnTo>
                        <a:pt x="35" y="12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22" name="Freeform 34">
                  <a:extLst>
                    <a:ext uri="{FF2B5EF4-FFF2-40B4-BE49-F238E27FC236}">
                      <a16:creationId xmlns:a16="http://schemas.microsoft.com/office/drawing/2014/main" id="{EECEED50-D20B-41C9-8332-1BCB322FE38B}"/>
                    </a:ext>
                  </a:extLst>
                </p:cNvPr>
                <p:cNvSpPr>
                  <a:spLocks/>
                </p:cNvSpPr>
                <p:nvPr/>
              </p:nvSpPr>
              <p:spPr bwMode="auto">
                <a:xfrm>
                  <a:off x="4557713" y="309563"/>
                  <a:ext cx="14288" cy="39688"/>
                </a:xfrm>
                <a:custGeom>
                  <a:avLst/>
                  <a:gdLst>
                    <a:gd name="T0" fmla="*/ 43 w 49"/>
                    <a:gd name="T1" fmla="*/ 79 h 123"/>
                    <a:gd name="T2" fmla="*/ 49 w 49"/>
                    <a:gd name="T3" fmla="*/ 16 h 123"/>
                    <a:gd name="T4" fmla="*/ 32 w 49"/>
                    <a:gd name="T5" fmla="*/ 0 h 123"/>
                    <a:gd name="T6" fmla="*/ 0 w 49"/>
                    <a:gd name="T7" fmla="*/ 79 h 123"/>
                    <a:gd name="T8" fmla="*/ 33 w 49"/>
                    <a:gd name="T9" fmla="*/ 123 h 123"/>
                    <a:gd name="T10" fmla="*/ 43 w 49"/>
                    <a:gd name="T11" fmla="*/ 79 h 123"/>
                  </a:gdLst>
                  <a:ahLst/>
                  <a:cxnLst>
                    <a:cxn ang="0">
                      <a:pos x="T0" y="T1"/>
                    </a:cxn>
                    <a:cxn ang="0">
                      <a:pos x="T2" y="T3"/>
                    </a:cxn>
                    <a:cxn ang="0">
                      <a:pos x="T4" y="T5"/>
                    </a:cxn>
                    <a:cxn ang="0">
                      <a:pos x="T6" y="T7"/>
                    </a:cxn>
                    <a:cxn ang="0">
                      <a:pos x="T8" y="T9"/>
                    </a:cxn>
                    <a:cxn ang="0">
                      <a:pos x="T10" y="T11"/>
                    </a:cxn>
                  </a:cxnLst>
                  <a:rect l="0" t="0" r="r" b="b"/>
                  <a:pathLst>
                    <a:path w="49" h="123">
                      <a:moveTo>
                        <a:pt x="43" y="79"/>
                      </a:moveTo>
                      <a:lnTo>
                        <a:pt x="49" y="16"/>
                      </a:lnTo>
                      <a:lnTo>
                        <a:pt x="32" y="0"/>
                      </a:lnTo>
                      <a:lnTo>
                        <a:pt x="0" y="79"/>
                      </a:lnTo>
                      <a:lnTo>
                        <a:pt x="33" y="123"/>
                      </a:lnTo>
                      <a:lnTo>
                        <a:pt x="43" y="7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23" name="Freeform 35">
                  <a:extLst>
                    <a:ext uri="{FF2B5EF4-FFF2-40B4-BE49-F238E27FC236}">
                      <a16:creationId xmlns:a16="http://schemas.microsoft.com/office/drawing/2014/main" id="{D1419B60-B668-4B3B-ACB1-1FE33E2B49B2}"/>
                    </a:ext>
                  </a:extLst>
                </p:cNvPr>
                <p:cNvSpPr>
                  <a:spLocks/>
                </p:cNvSpPr>
                <p:nvPr/>
              </p:nvSpPr>
              <p:spPr bwMode="auto">
                <a:xfrm>
                  <a:off x="4608513" y="396875"/>
                  <a:ext cx="31750" cy="31750"/>
                </a:xfrm>
                <a:custGeom>
                  <a:avLst/>
                  <a:gdLst>
                    <a:gd name="T0" fmla="*/ 0 w 100"/>
                    <a:gd name="T1" fmla="*/ 60 h 97"/>
                    <a:gd name="T2" fmla="*/ 15 w 100"/>
                    <a:gd name="T3" fmla="*/ 97 h 97"/>
                    <a:gd name="T4" fmla="*/ 77 w 100"/>
                    <a:gd name="T5" fmla="*/ 89 h 97"/>
                    <a:gd name="T6" fmla="*/ 100 w 100"/>
                    <a:gd name="T7" fmla="*/ 7 h 97"/>
                    <a:gd name="T8" fmla="*/ 74 w 100"/>
                    <a:gd name="T9" fmla="*/ 0 h 97"/>
                    <a:gd name="T10" fmla="*/ 57 w 100"/>
                    <a:gd name="T11" fmla="*/ 37 h 97"/>
                    <a:gd name="T12" fmla="*/ 0 w 100"/>
                    <a:gd name="T13" fmla="*/ 60 h 97"/>
                  </a:gdLst>
                  <a:ahLst/>
                  <a:cxnLst>
                    <a:cxn ang="0">
                      <a:pos x="T0" y="T1"/>
                    </a:cxn>
                    <a:cxn ang="0">
                      <a:pos x="T2" y="T3"/>
                    </a:cxn>
                    <a:cxn ang="0">
                      <a:pos x="T4" y="T5"/>
                    </a:cxn>
                    <a:cxn ang="0">
                      <a:pos x="T6" y="T7"/>
                    </a:cxn>
                    <a:cxn ang="0">
                      <a:pos x="T8" y="T9"/>
                    </a:cxn>
                    <a:cxn ang="0">
                      <a:pos x="T10" y="T11"/>
                    </a:cxn>
                    <a:cxn ang="0">
                      <a:pos x="T12" y="T13"/>
                    </a:cxn>
                  </a:cxnLst>
                  <a:rect l="0" t="0" r="r" b="b"/>
                  <a:pathLst>
                    <a:path w="100" h="97">
                      <a:moveTo>
                        <a:pt x="0" y="60"/>
                      </a:moveTo>
                      <a:lnTo>
                        <a:pt x="15" y="97"/>
                      </a:lnTo>
                      <a:lnTo>
                        <a:pt x="77" y="89"/>
                      </a:lnTo>
                      <a:lnTo>
                        <a:pt x="100" y="7"/>
                      </a:lnTo>
                      <a:lnTo>
                        <a:pt x="74" y="0"/>
                      </a:lnTo>
                      <a:lnTo>
                        <a:pt x="57" y="37"/>
                      </a:lnTo>
                      <a:lnTo>
                        <a:pt x="0" y="6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24" name="Freeform 36">
                  <a:extLst>
                    <a:ext uri="{FF2B5EF4-FFF2-40B4-BE49-F238E27FC236}">
                      <a16:creationId xmlns:a16="http://schemas.microsoft.com/office/drawing/2014/main" id="{D213D161-815E-4076-B379-05E39267BE04}"/>
                    </a:ext>
                  </a:extLst>
                </p:cNvPr>
                <p:cNvSpPr>
                  <a:spLocks/>
                </p:cNvSpPr>
                <p:nvPr/>
              </p:nvSpPr>
              <p:spPr bwMode="auto">
                <a:xfrm>
                  <a:off x="4699000" y="312738"/>
                  <a:ext cx="38100" cy="61913"/>
                </a:xfrm>
                <a:custGeom>
                  <a:avLst/>
                  <a:gdLst>
                    <a:gd name="T0" fmla="*/ 17 w 120"/>
                    <a:gd name="T1" fmla="*/ 167 h 196"/>
                    <a:gd name="T2" fmla="*/ 64 w 120"/>
                    <a:gd name="T3" fmla="*/ 196 h 196"/>
                    <a:gd name="T4" fmla="*/ 101 w 120"/>
                    <a:gd name="T5" fmla="*/ 169 h 196"/>
                    <a:gd name="T6" fmla="*/ 71 w 120"/>
                    <a:gd name="T7" fmla="*/ 93 h 196"/>
                    <a:gd name="T8" fmla="*/ 120 w 120"/>
                    <a:gd name="T9" fmla="*/ 27 h 196"/>
                    <a:gd name="T10" fmla="*/ 80 w 120"/>
                    <a:gd name="T11" fmla="*/ 0 h 196"/>
                    <a:gd name="T12" fmla="*/ 46 w 120"/>
                    <a:gd name="T13" fmla="*/ 24 h 196"/>
                    <a:gd name="T14" fmla="*/ 29 w 120"/>
                    <a:gd name="T15" fmla="*/ 57 h 196"/>
                    <a:gd name="T16" fmla="*/ 0 w 120"/>
                    <a:gd name="T17" fmla="*/ 74 h 196"/>
                    <a:gd name="T18" fmla="*/ 24 w 120"/>
                    <a:gd name="T19" fmla="*/ 133 h 196"/>
                    <a:gd name="T20" fmla="*/ 17 w 120"/>
                    <a:gd name="T21" fmla="*/ 167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196">
                      <a:moveTo>
                        <a:pt x="17" y="167"/>
                      </a:moveTo>
                      <a:lnTo>
                        <a:pt x="64" y="196"/>
                      </a:lnTo>
                      <a:lnTo>
                        <a:pt x="101" y="169"/>
                      </a:lnTo>
                      <a:lnTo>
                        <a:pt x="71" y="93"/>
                      </a:lnTo>
                      <a:lnTo>
                        <a:pt x="120" y="27"/>
                      </a:lnTo>
                      <a:lnTo>
                        <a:pt x="80" y="0"/>
                      </a:lnTo>
                      <a:lnTo>
                        <a:pt x="46" y="24"/>
                      </a:lnTo>
                      <a:lnTo>
                        <a:pt x="29" y="57"/>
                      </a:lnTo>
                      <a:lnTo>
                        <a:pt x="0" y="74"/>
                      </a:lnTo>
                      <a:lnTo>
                        <a:pt x="24" y="133"/>
                      </a:lnTo>
                      <a:lnTo>
                        <a:pt x="17" y="16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25" name="Freeform 37">
                  <a:extLst>
                    <a:ext uri="{FF2B5EF4-FFF2-40B4-BE49-F238E27FC236}">
                      <a16:creationId xmlns:a16="http://schemas.microsoft.com/office/drawing/2014/main" id="{351CBABB-09DA-4E7A-8F8A-C8F90B97FB45}"/>
                    </a:ext>
                  </a:extLst>
                </p:cNvPr>
                <p:cNvSpPr>
                  <a:spLocks/>
                </p:cNvSpPr>
                <p:nvPr/>
              </p:nvSpPr>
              <p:spPr bwMode="auto">
                <a:xfrm>
                  <a:off x="4667250" y="296863"/>
                  <a:ext cx="15875" cy="22225"/>
                </a:xfrm>
                <a:custGeom>
                  <a:avLst/>
                  <a:gdLst>
                    <a:gd name="T0" fmla="*/ 50 w 50"/>
                    <a:gd name="T1" fmla="*/ 49 h 67"/>
                    <a:gd name="T2" fmla="*/ 20 w 50"/>
                    <a:gd name="T3" fmla="*/ 0 h 67"/>
                    <a:gd name="T4" fmla="*/ 3 w 50"/>
                    <a:gd name="T5" fmla="*/ 13 h 67"/>
                    <a:gd name="T6" fmla="*/ 0 w 50"/>
                    <a:gd name="T7" fmla="*/ 43 h 67"/>
                    <a:gd name="T8" fmla="*/ 23 w 50"/>
                    <a:gd name="T9" fmla="*/ 67 h 67"/>
                    <a:gd name="T10" fmla="*/ 50 w 50"/>
                    <a:gd name="T11" fmla="*/ 49 h 67"/>
                  </a:gdLst>
                  <a:ahLst/>
                  <a:cxnLst>
                    <a:cxn ang="0">
                      <a:pos x="T0" y="T1"/>
                    </a:cxn>
                    <a:cxn ang="0">
                      <a:pos x="T2" y="T3"/>
                    </a:cxn>
                    <a:cxn ang="0">
                      <a:pos x="T4" y="T5"/>
                    </a:cxn>
                    <a:cxn ang="0">
                      <a:pos x="T6" y="T7"/>
                    </a:cxn>
                    <a:cxn ang="0">
                      <a:pos x="T8" y="T9"/>
                    </a:cxn>
                    <a:cxn ang="0">
                      <a:pos x="T10" y="T11"/>
                    </a:cxn>
                  </a:cxnLst>
                  <a:rect l="0" t="0" r="r" b="b"/>
                  <a:pathLst>
                    <a:path w="50" h="67">
                      <a:moveTo>
                        <a:pt x="50" y="49"/>
                      </a:moveTo>
                      <a:lnTo>
                        <a:pt x="20" y="0"/>
                      </a:lnTo>
                      <a:lnTo>
                        <a:pt x="3" y="13"/>
                      </a:lnTo>
                      <a:lnTo>
                        <a:pt x="0" y="43"/>
                      </a:lnTo>
                      <a:lnTo>
                        <a:pt x="23" y="67"/>
                      </a:lnTo>
                      <a:lnTo>
                        <a:pt x="50" y="4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26" name="Freeform 38">
                  <a:extLst>
                    <a:ext uri="{FF2B5EF4-FFF2-40B4-BE49-F238E27FC236}">
                      <a16:creationId xmlns:a16="http://schemas.microsoft.com/office/drawing/2014/main" id="{018D6955-E5A2-4FAA-80C4-FABBB995E53D}"/>
                    </a:ext>
                  </a:extLst>
                </p:cNvPr>
                <p:cNvSpPr>
                  <a:spLocks/>
                </p:cNvSpPr>
                <p:nvPr/>
              </p:nvSpPr>
              <p:spPr bwMode="auto">
                <a:xfrm>
                  <a:off x="4197350" y="669925"/>
                  <a:ext cx="131763" cy="161925"/>
                </a:xfrm>
                <a:custGeom>
                  <a:avLst/>
                  <a:gdLst>
                    <a:gd name="T0" fmla="*/ 315 w 418"/>
                    <a:gd name="T1" fmla="*/ 135 h 506"/>
                    <a:gd name="T2" fmla="*/ 268 w 418"/>
                    <a:gd name="T3" fmla="*/ 156 h 506"/>
                    <a:gd name="T4" fmla="*/ 252 w 418"/>
                    <a:gd name="T5" fmla="*/ 212 h 506"/>
                    <a:gd name="T6" fmla="*/ 232 w 418"/>
                    <a:gd name="T7" fmla="*/ 276 h 506"/>
                    <a:gd name="T8" fmla="*/ 185 w 418"/>
                    <a:gd name="T9" fmla="*/ 286 h 506"/>
                    <a:gd name="T10" fmla="*/ 179 w 418"/>
                    <a:gd name="T11" fmla="*/ 247 h 506"/>
                    <a:gd name="T12" fmla="*/ 228 w 418"/>
                    <a:gd name="T13" fmla="*/ 183 h 506"/>
                    <a:gd name="T14" fmla="*/ 228 w 418"/>
                    <a:gd name="T15" fmla="*/ 160 h 506"/>
                    <a:gd name="T16" fmla="*/ 191 w 418"/>
                    <a:gd name="T17" fmla="*/ 126 h 506"/>
                    <a:gd name="T18" fmla="*/ 221 w 418"/>
                    <a:gd name="T19" fmla="*/ 77 h 506"/>
                    <a:gd name="T20" fmla="*/ 200 w 418"/>
                    <a:gd name="T21" fmla="*/ 4 h 506"/>
                    <a:gd name="T22" fmla="*/ 170 w 418"/>
                    <a:gd name="T23" fmla="*/ 0 h 506"/>
                    <a:gd name="T24" fmla="*/ 111 w 418"/>
                    <a:gd name="T25" fmla="*/ 121 h 506"/>
                    <a:gd name="T26" fmla="*/ 131 w 418"/>
                    <a:gd name="T27" fmla="*/ 151 h 506"/>
                    <a:gd name="T28" fmla="*/ 105 w 418"/>
                    <a:gd name="T29" fmla="*/ 188 h 506"/>
                    <a:gd name="T30" fmla="*/ 105 w 418"/>
                    <a:gd name="T31" fmla="*/ 247 h 506"/>
                    <a:gd name="T32" fmla="*/ 19 w 418"/>
                    <a:gd name="T33" fmla="*/ 341 h 506"/>
                    <a:gd name="T34" fmla="*/ 43 w 418"/>
                    <a:gd name="T35" fmla="*/ 374 h 506"/>
                    <a:gd name="T36" fmla="*/ 0 w 418"/>
                    <a:gd name="T37" fmla="*/ 394 h 506"/>
                    <a:gd name="T38" fmla="*/ 7 w 418"/>
                    <a:gd name="T39" fmla="*/ 414 h 506"/>
                    <a:gd name="T40" fmla="*/ 44 w 418"/>
                    <a:gd name="T41" fmla="*/ 420 h 506"/>
                    <a:gd name="T42" fmla="*/ 12 w 418"/>
                    <a:gd name="T43" fmla="*/ 497 h 506"/>
                    <a:gd name="T44" fmla="*/ 35 w 418"/>
                    <a:gd name="T45" fmla="*/ 503 h 506"/>
                    <a:gd name="T46" fmla="*/ 71 w 418"/>
                    <a:gd name="T47" fmla="*/ 414 h 506"/>
                    <a:gd name="T48" fmla="*/ 113 w 418"/>
                    <a:gd name="T49" fmla="*/ 374 h 506"/>
                    <a:gd name="T50" fmla="*/ 104 w 418"/>
                    <a:gd name="T51" fmla="*/ 476 h 506"/>
                    <a:gd name="T52" fmla="*/ 134 w 418"/>
                    <a:gd name="T53" fmla="*/ 506 h 506"/>
                    <a:gd name="T54" fmla="*/ 134 w 418"/>
                    <a:gd name="T55" fmla="*/ 506 h 506"/>
                    <a:gd name="T56" fmla="*/ 159 w 418"/>
                    <a:gd name="T57" fmla="*/ 464 h 506"/>
                    <a:gd name="T58" fmla="*/ 176 w 418"/>
                    <a:gd name="T59" fmla="*/ 434 h 506"/>
                    <a:gd name="T60" fmla="*/ 182 w 418"/>
                    <a:gd name="T61" fmla="*/ 423 h 506"/>
                    <a:gd name="T62" fmla="*/ 183 w 418"/>
                    <a:gd name="T63" fmla="*/ 416 h 506"/>
                    <a:gd name="T64" fmla="*/ 183 w 418"/>
                    <a:gd name="T65" fmla="*/ 416 h 506"/>
                    <a:gd name="T66" fmla="*/ 184 w 418"/>
                    <a:gd name="T67" fmla="*/ 410 h 506"/>
                    <a:gd name="T68" fmla="*/ 187 w 418"/>
                    <a:gd name="T69" fmla="*/ 403 h 506"/>
                    <a:gd name="T70" fmla="*/ 192 w 418"/>
                    <a:gd name="T71" fmla="*/ 384 h 506"/>
                    <a:gd name="T72" fmla="*/ 200 w 418"/>
                    <a:gd name="T73" fmla="*/ 359 h 506"/>
                    <a:gd name="T74" fmla="*/ 210 w 418"/>
                    <a:gd name="T75" fmla="*/ 409 h 506"/>
                    <a:gd name="T76" fmla="*/ 253 w 418"/>
                    <a:gd name="T77" fmla="*/ 432 h 506"/>
                    <a:gd name="T78" fmla="*/ 287 w 418"/>
                    <a:gd name="T79" fmla="*/ 422 h 506"/>
                    <a:gd name="T80" fmla="*/ 253 w 418"/>
                    <a:gd name="T81" fmla="*/ 371 h 506"/>
                    <a:gd name="T82" fmla="*/ 277 w 418"/>
                    <a:gd name="T83" fmla="*/ 338 h 506"/>
                    <a:gd name="T84" fmla="*/ 289 w 418"/>
                    <a:gd name="T85" fmla="*/ 282 h 506"/>
                    <a:gd name="T86" fmla="*/ 353 w 418"/>
                    <a:gd name="T87" fmla="*/ 288 h 506"/>
                    <a:gd name="T88" fmla="*/ 358 w 418"/>
                    <a:gd name="T89" fmla="*/ 219 h 506"/>
                    <a:gd name="T90" fmla="*/ 418 w 418"/>
                    <a:gd name="T91" fmla="*/ 144 h 506"/>
                    <a:gd name="T92" fmla="*/ 400 w 418"/>
                    <a:gd name="T93" fmla="*/ 108 h 506"/>
                    <a:gd name="T94" fmla="*/ 364 w 418"/>
                    <a:gd name="T95" fmla="*/ 72 h 506"/>
                    <a:gd name="T96" fmla="*/ 364 w 418"/>
                    <a:gd name="T97" fmla="*/ 72 h 506"/>
                    <a:gd name="T98" fmla="*/ 360 w 418"/>
                    <a:gd name="T99" fmla="*/ 74 h 506"/>
                    <a:gd name="T100" fmla="*/ 354 w 418"/>
                    <a:gd name="T101" fmla="*/ 77 h 506"/>
                    <a:gd name="T102" fmla="*/ 349 w 418"/>
                    <a:gd name="T103" fmla="*/ 78 h 506"/>
                    <a:gd name="T104" fmla="*/ 346 w 418"/>
                    <a:gd name="T105" fmla="*/ 80 h 506"/>
                    <a:gd name="T106" fmla="*/ 343 w 418"/>
                    <a:gd name="T107" fmla="*/ 78 h 506"/>
                    <a:gd name="T108" fmla="*/ 340 w 418"/>
                    <a:gd name="T109" fmla="*/ 76 h 506"/>
                    <a:gd name="T110" fmla="*/ 340 w 418"/>
                    <a:gd name="T111" fmla="*/ 76 h 506"/>
                    <a:gd name="T112" fmla="*/ 338 w 418"/>
                    <a:gd name="T113" fmla="*/ 72 h 506"/>
                    <a:gd name="T114" fmla="*/ 335 w 418"/>
                    <a:gd name="T115" fmla="*/ 66 h 506"/>
                    <a:gd name="T116" fmla="*/ 326 w 418"/>
                    <a:gd name="T117" fmla="*/ 55 h 506"/>
                    <a:gd name="T118" fmla="*/ 314 w 418"/>
                    <a:gd name="T119" fmla="*/ 43 h 506"/>
                    <a:gd name="T120" fmla="*/ 283 w 418"/>
                    <a:gd name="T121" fmla="*/ 83 h 506"/>
                    <a:gd name="T122" fmla="*/ 315 w 418"/>
                    <a:gd name="T123" fmla="*/ 13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8" h="506">
                      <a:moveTo>
                        <a:pt x="315" y="135"/>
                      </a:moveTo>
                      <a:lnTo>
                        <a:pt x="268" y="156"/>
                      </a:lnTo>
                      <a:lnTo>
                        <a:pt x="252" y="212"/>
                      </a:lnTo>
                      <a:lnTo>
                        <a:pt x="232" y="276"/>
                      </a:lnTo>
                      <a:lnTo>
                        <a:pt x="185" y="286"/>
                      </a:lnTo>
                      <a:lnTo>
                        <a:pt x="179" y="247"/>
                      </a:lnTo>
                      <a:lnTo>
                        <a:pt x="228" y="183"/>
                      </a:lnTo>
                      <a:lnTo>
                        <a:pt x="228" y="160"/>
                      </a:lnTo>
                      <a:lnTo>
                        <a:pt x="191" y="126"/>
                      </a:lnTo>
                      <a:lnTo>
                        <a:pt x="221" y="77"/>
                      </a:lnTo>
                      <a:lnTo>
                        <a:pt x="200" y="4"/>
                      </a:lnTo>
                      <a:lnTo>
                        <a:pt x="170" y="0"/>
                      </a:lnTo>
                      <a:lnTo>
                        <a:pt x="111" y="121"/>
                      </a:lnTo>
                      <a:lnTo>
                        <a:pt x="131" y="151"/>
                      </a:lnTo>
                      <a:lnTo>
                        <a:pt x="105" y="188"/>
                      </a:lnTo>
                      <a:lnTo>
                        <a:pt x="105" y="247"/>
                      </a:lnTo>
                      <a:lnTo>
                        <a:pt x="19" y="341"/>
                      </a:lnTo>
                      <a:lnTo>
                        <a:pt x="43" y="374"/>
                      </a:lnTo>
                      <a:lnTo>
                        <a:pt x="0" y="394"/>
                      </a:lnTo>
                      <a:lnTo>
                        <a:pt x="7" y="414"/>
                      </a:lnTo>
                      <a:lnTo>
                        <a:pt x="44" y="420"/>
                      </a:lnTo>
                      <a:lnTo>
                        <a:pt x="12" y="497"/>
                      </a:lnTo>
                      <a:lnTo>
                        <a:pt x="35" y="503"/>
                      </a:lnTo>
                      <a:lnTo>
                        <a:pt x="71" y="414"/>
                      </a:lnTo>
                      <a:lnTo>
                        <a:pt x="113" y="374"/>
                      </a:lnTo>
                      <a:lnTo>
                        <a:pt x="104" y="476"/>
                      </a:lnTo>
                      <a:lnTo>
                        <a:pt x="134" y="506"/>
                      </a:lnTo>
                      <a:lnTo>
                        <a:pt x="134" y="506"/>
                      </a:lnTo>
                      <a:lnTo>
                        <a:pt x="159" y="464"/>
                      </a:lnTo>
                      <a:lnTo>
                        <a:pt x="176" y="434"/>
                      </a:lnTo>
                      <a:lnTo>
                        <a:pt x="182" y="423"/>
                      </a:lnTo>
                      <a:lnTo>
                        <a:pt x="183" y="416"/>
                      </a:lnTo>
                      <a:lnTo>
                        <a:pt x="183" y="416"/>
                      </a:lnTo>
                      <a:lnTo>
                        <a:pt x="184" y="410"/>
                      </a:lnTo>
                      <a:lnTo>
                        <a:pt x="187" y="403"/>
                      </a:lnTo>
                      <a:lnTo>
                        <a:pt x="192" y="384"/>
                      </a:lnTo>
                      <a:lnTo>
                        <a:pt x="200" y="359"/>
                      </a:lnTo>
                      <a:lnTo>
                        <a:pt x="210" y="409"/>
                      </a:lnTo>
                      <a:lnTo>
                        <a:pt x="253" y="432"/>
                      </a:lnTo>
                      <a:lnTo>
                        <a:pt x="287" y="422"/>
                      </a:lnTo>
                      <a:lnTo>
                        <a:pt x="253" y="371"/>
                      </a:lnTo>
                      <a:lnTo>
                        <a:pt x="277" y="338"/>
                      </a:lnTo>
                      <a:lnTo>
                        <a:pt x="289" y="282"/>
                      </a:lnTo>
                      <a:lnTo>
                        <a:pt x="353" y="288"/>
                      </a:lnTo>
                      <a:lnTo>
                        <a:pt x="358" y="219"/>
                      </a:lnTo>
                      <a:lnTo>
                        <a:pt x="418" y="144"/>
                      </a:lnTo>
                      <a:lnTo>
                        <a:pt x="400" y="108"/>
                      </a:lnTo>
                      <a:lnTo>
                        <a:pt x="364" y="72"/>
                      </a:lnTo>
                      <a:lnTo>
                        <a:pt x="364" y="72"/>
                      </a:lnTo>
                      <a:lnTo>
                        <a:pt x="360" y="74"/>
                      </a:lnTo>
                      <a:lnTo>
                        <a:pt x="354" y="77"/>
                      </a:lnTo>
                      <a:lnTo>
                        <a:pt x="349" y="78"/>
                      </a:lnTo>
                      <a:lnTo>
                        <a:pt x="346" y="80"/>
                      </a:lnTo>
                      <a:lnTo>
                        <a:pt x="343" y="78"/>
                      </a:lnTo>
                      <a:lnTo>
                        <a:pt x="340" y="76"/>
                      </a:lnTo>
                      <a:lnTo>
                        <a:pt x="340" y="76"/>
                      </a:lnTo>
                      <a:lnTo>
                        <a:pt x="338" y="72"/>
                      </a:lnTo>
                      <a:lnTo>
                        <a:pt x="335" y="66"/>
                      </a:lnTo>
                      <a:lnTo>
                        <a:pt x="326" y="55"/>
                      </a:lnTo>
                      <a:lnTo>
                        <a:pt x="314" y="43"/>
                      </a:lnTo>
                      <a:lnTo>
                        <a:pt x="283" y="83"/>
                      </a:lnTo>
                      <a:lnTo>
                        <a:pt x="315" y="13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27" name="Freeform 40">
                  <a:extLst>
                    <a:ext uri="{FF2B5EF4-FFF2-40B4-BE49-F238E27FC236}">
                      <a16:creationId xmlns:a16="http://schemas.microsoft.com/office/drawing/2014/main" id="{33A8EA96-89D1-48EA-B461-1B5F85ABCF4F}"/>
                    </a:ext>
                  </a:extLst>
                </p:cNvPr>
                <p:cNvSpPr>
                  <a:spLocks/>
                </p:cNvSpPr>
                <p:nvPr/>
              </p:nvSpPr>
              <p:spPr bwMode="auto">
                <a:xfrm>
                  <a:off x="3198813" y="2447925"/>
                  <a:ext cx="25400" cy="31750"/>
                </a:xfrm>
                <a:custGeom>
                  <a:avLst/>
                  <a:gdLst>
                    <a:gd name="T0" fmla="*/ 83 w 83"/>
                    <a:gd name="T1" fmla="*/ 45 h 102"/>
                    <a:gd name="T2" fmla="*/ 47 w 83"/>
                    <a:gd name="T3" fmla="*/ 0 h 102"/>
                    <a:gd name="T4" fmla="*/ 33 w 83"/>
                    <a:gd name="T5" fmla="*/ 30 h 102"/>
                    <a:gd name="T6" fmla="*/ 0 w 83"/>
                    <a:gd name="T7" fmla="*/ 37 h 102"/>
                    <a:gd name="T8" fmla="*/ 8 w 83"/>
                    <a:gd name="T9" fmla="*/ 76 h 102"/>
                    <a:gd name="T10" fmla="*/ 44 w 83"/>
                    <a:gd name="T11" fmla="*/ 102 h 102"/>
                    <a:gd name="T12" fmla="*/ 83 w 83"/>
                    <a:gd name="T13" fmla="*/ 45 h 102"/>
                  </a:gdLst>
                  <a:ahLst/>
                  <a:cxnLst>
                    <a:cxn ang="0">
                      <a:pos x="T0" y="T1"/>
                    </a:cxn>
                    <a:cxn ang="0">
                      <a:pos x="T2" y="T3"/>
                    </a:cxn>
                    <a:cxn ang="0">
                      <a:pos x="T4" y="T5"/>
                    </a:cxn>
                    <a:cxn ang="0">
                      <a:pos x="T6" y="T7"/>
                    </a:cxn>
                    <a:cxn ang="0">
                      <a:pos x="T8" y="T9"/>
                    </a:cxn>
                    <a:cxn ang="0">
                      <a:pos x="T10" y="T11"/>
                    </a:cxn>
                    <a:cxn ang="0">
                      <a:pos x="T12" y="T13"/>
                    </a:cxn>
                  </a:cxnLst>
                  <a:rect l="0" t="0" r="r" b="b"/>
                  <a:pathLst>
                    <a:path w="83" h="102">
                      <a:moveTo>
                        <a:pt x="83" y="45"/>
                      </a:moveTo>
                      <a:lnTo>
                        <a:pt x="47" y="0"/>
                      </a:lnTo>
                      <a:lnTo>
                        <a:pt x="33" y="30"/>
                      </a:lnTo>
                      <a:lnTo>
                        <a:pt x="0" y="37"/>
                      </a:lnTo>
                      <a:lnTo>
                        <a:pt x="8" y="76"/>
                      </a:lnTo>
                      <a:lnTo>
                        <a:pt x="44" y="102"/>
                      </a:lnTo>
                      <a:lnTo>
                        <a:pt x="83" y="4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28" name="Freeform 41">
                  <a:extLst>
                    <a:ext uri="{FF2B5EF4-FFF2-40B4-BE49-F238E27FC236}">
                      <a16:creationId xmlns:a16="http://schemas.microsoft.com/office/drawing/2014/main" id="{C231CB5B-DF5B-4DDF-9CB4-CCB4BE0B7CC4}"/>
                    </a:ext>
                  </a:extLst>
                </p:cNvPr>
                <p:cNvSpPr>
                  <a:spLocks/>
                </p:cNvSpPr>
                <p:nvPr/>
              </p:nvSpPr>
              <p:spPr bwMode="auto">
                <a:xfrm>
                  <a:off x="3232150" y="2593975"/>
                  <a:ext cx="23813" cy="31750"/>
                </a:xfrm>
                <a:custGeom>
                  <a:avLst/>
                  <a:gdLst>
                    <a:gd name="T0" fmla="*/ 50 w 74"/>
                    <a:gd name="T1" fmla="*/ 50 h 99"/>
                    <a:gd name="T2" fmla="*/ 29 w 74"/>
                    <a:gd name="T3" fmla="*/ 0 h 99"/>
                    <a:gd name="T4" fmla="*/ 0 w 74"/>
                    <a:gd name="T5" fmla="*/ 23 h 99"/>
                    <a:gd name="T6" fmla="*/ 10 w 74"/>
                    <a:gd name="T7" fmla="*/ 67 h 99"/>
                    <a:gd name="T8" fmla="*/ 74 w 74"/>
                    <a:gd name="T9" fmla="*/ 99 h 99"/>
                    <a:gd name="T10" fmla="*/ 50 w 74"/>
                    <a:gd name="T11" fmla="*/ 50 h 99"/>
                  </a:gdLst>
                  <a:ahLst/>
                  <a:cxnLst>
                    <a:cxn ang="0">
                      <a:pos x="T0" y="T1"/>
                    </a:cxn>
                    <a:cxn ang="0">
                      <a:pos x="T2" y="T3"/>
                    </a:cxn>
                    <a:cxn ang="0">
                      <a:pos x="T4" y="T5"/>
                    </a:cxn>
                    <a:cxn ang="0">
                      <a:pos x="T6" y="T7"/>
                    </a:cxn>
                    <a:cxn ang="0">
                      <a:pos x="T8" y="T9"/>
                    </a:cxn>
                    <a:cxn ang="0">
                      <a:pos x="T10" y="T11"/>
                    </a:cxn>
                  </a:cxnLst>
                  <a:rect l="0" t="0" r="r" b="b"/>
                  <a:pathLst>
                    <a:path w="74" h="99">
                      <a:moveTo>
                        <a:pt x="50" y="50"/>
                      </a:moveTo>
                      <a:lnTo>
                        <a:pt x="29" y="0"/>
                      </a:lnTo>
                      <a:lnTo>
                        <a:pt x="0" y="23"/>
                      </a:lnTo>
                      <a:lnTo>
                        <a:pt x="10" y="67"/>
                      </a:lnTo>
                      <a:lnTo>
                        <a:pt x="74" y="99"/>
                      </a:lnTo>
                      <a:lnTo>
                        <a:pt x="50" y="5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29" name="Freeform 42">
                  <a:extLst>
                    <a:ext uri="{FF2B5EF4-FFF2-40B4-BE49-F238E27FC236}">
                      <a16:creationId xmlns:a16="http://schemas.microsoft.com/office/drawing/2014/main" id="{E40F972E-58A0-4A52-9D9D-4CB4B2D08A3C}"/>
                    </a:ext>
                  </a:extLst>
                </p:cNvPr>
                <p:cNvSpPr>
                  <a:spLocks/>
                </p:cNvSpPr>
                <p:nvPr/>
              </p:nvSpPr>
              <p:spPr bwMode="auto">
                <a:xfrm>
                  <a:off x="3211513" y="2532063"/>
                  <a:ext cx="20638" cy="34925"/>
                </a:xfrm>
                <a:custGeom>
                  <a:avLst/>
                  <a:gdLst>
                    <a:gd name="T0" fmla="*/ 0 w 62"/>
                    <a:gd name="T1" fmla="*/ 0 h 109"/>
                    <a:gd name="T2" fmla="*/ 11 w 62"/>
                    <a:gd name="T3" fmla="*/ 73 h 109"/>
                    <a:gd name="T4" fmla="*/ 62 w 62"/>
                    <a:gd name="T5" fmla="*/ 109 h 109"/>
                    <a:gd name="T6" fmla="*/ 60 w 62"/>
                    <a:gd name="T7" fmla="*/ 59 h 109"/>
                    <a:gd name="T8" fmla="*/ 0 w 62"/>
                    <a:gd name="T9" fmla="*/ 0 h 109"/>
                  </a:gdLst>
                  <a:ahLst/>
                  <a:cxnLst>
                    <a:cxn ang="0">
                      <a:pos x="T0" y="T1"/>
                    </a:cxn>
                    <a:cxn ang="0">
                      <a:pos x="T2" y="T3"/>
                    </a:cxn>
                    <a:cxn ang="0">
                      <a:pos x="T4" y="T5"/>
                    </a:cxn>
                    <a:cxn ang="0">
                      <a:pos x="T6" y="T7"/>
                    </a:cxn>
                    <a:cxn ang="0">
                      <a:pos x="T8" y="T9"/>
                    </a:cxn>
                  </a:cxnLst>
                  <a:rect l="0" t="0" r="r" b="b"/>
                  <a:pathLst>
                    <a:path w="62" h="109">
                      <a:moveTo>
                        <a:pt x="0" y="0"/>
                      </a:moveTo>
                      <a:lnTo>
                        <a:pt x="11" y="73"/>
                      </a:lnTo>
                      <a:lnTo>
                        <a:pt x="62" y="109"/>
                      </a:lnTo>
                      <a:lnTo>
                        <a:pt x="60" y="59"/>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30" name="Freeform 43">
                  <a:extLst>
                    <a:ext uri="{FF2B5EF4-FFF2-40B4-BE49-F238E27FC236}">
                      <a16:creationId xmlns:a16="http://schemas.microsoft.com/office/drawing/2014/main" id="{11CC3844-7885-4BC8-B44F-C9C41017C741}"/>
                    </a:ext>
                  </a:extLst>
                </p:cNvPr>
                <p:cNvSpPr>
                  <a:spLocks/>
                </p:cNvSpPr>
                <p:nvPr/>
              </p:nvSpPr>
              <p:spPr bwMode="auto">
                <a:xfrm>
                  <a:off x="3224213" y="2301875"/>
                  <a:ext cx="23813" cy="25400"/>
                </a:xfrm>
                <a:custGeom>
                  <a:avLst/>
                  <a:gdLst>
                    <a:gd name="T0" fmla="*/ 77 w 77"/>
                    <a:gd name="T1" fmla="*/ 39 h 80"/>
                    <a:gd name="T2" fmla="*/ 37 w 77"/>
                    <a:gd name="T3" fmla="*/ 0 h 80"/>
                    <a:gd name="T4" fmla="*/ 0 w 77"/>
                    <a:gd name="T5" fmla="*/ 37 h 80"/>
                    <a:gd name="T6" fmla="*/ 8 w 77"/>
                    <a:gd name="T7" fmla="*/ 80 h 80"/>
                    <a:gd name="T8" fmla="*/ 77 w 77"/>
                    <a:gd name="T9" fmla="*/ 39 h 80"/>
                  </a:gdLst>
                  <a:ahLst/>
                  <a:cxnLst>
                    <a:cxn ang="0">
                      <a:pos x="T0" y="T1"/>
                    </a:cxn>
                    <a:cxn ang="0">
                      <a:pos x="T2" y="T3"/>
                    </a:cxn>
                    <a:cxn ang="0">
                      <a:pos x="T4" y="T5"/>
                    </a:cxn>
                    <a:cxn ang="0">
                      <a:pos x="T6" y="T7"/>
                    </a:cxn>
                    <a:cxn ang="0">
                      <a:pos x="T8" y="T9"/>
                    </a:cxn>
                  </a:cxnLst>
                  <a:rect l="0" t="0" r="r" b="b"/>
                  <a:pathLst>
                    <a:path w="77" h="80">
                      <a:moveTo>
                        <a:pt x="77" y="39"/>
                      </a:moveTo>
                      <a:lnTo>
                        <a:pt x="37" y="0"/>
                      </a:lnTo>
                      <a:lnTo>
                        <a:pt x="0" y="37"/>
                      </a:lnTo>
                      <a:lnTo>
                        <a:pt x="8" y="80"/>
                      </a:lnTo>
                      <a:lnTo>
                        <a:pt x="77" y="3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31" name="Freeform 44">
                  <a:extLst>
                    <a:ext uri="{FF2B5EF4-FFF2-40B4-BE49-F238E27FC236}">
                      <a16:creationId xmlns:a16="http://schemas.microsoft.com/office/drawing/2014/main" id="{E7148D3D-0189-4E03-948C-809133CEC107}"/>
                    </a:ext>
                  </a:extLst>
                </p:cNvPr>
                <p:cNvSpPr>
                  <a:spLocks/>
                </p:cNvSpPr>
                <p:nvPr/>
              </p:nvSpPr>
              <p:spPr bwMode="auto">
                <a:xfrm>
                  <a:off x="4092575" y="822325"/>
                  <a:ext cx="11113" cy="25400"/>
                </a:xfrm>
                <a:custGeom>
                  <a:avLst/>
                  <a:gdLst>
                    <a:gd name="T0" fmla="*/ 24 w 34"/>
                    <a:gd name="T1" fmla="*/ 79 h 79"/>
                    <a:gd name="T2" fmla="*/ 34 w 34"/>
                    <a:gd name="T3" fmla="*/ 33 h 79"/>
                    <a:gd name="T4" fmla="*/ 0 w 34"/>
                    <a:gd name="T5" fmla="*/ 0 h 79"/>
                    <a:gd name="T6" fmla="*/ 1 w 34"/>
                    <a:gd name="T7" fmla="*/ 59 h 79"/>
                    <a:gd name="T8" fmla="*/ 24 w 34"/>
                    <a:gd name="T9" fmla="*/ 79 h 79"/>
                  </a:gdLst>
                  <a:ahLst/>
                  <a:cxnLst>
                    <a:cxn ang="0">
                      <a:pos x="T0" y="T1"/>
                    </a:cxn>
                    <a:cxn ang="0">
                      <a:pos x="T2" y="T3"/>
                    </a:cxn>
                    <a:cxn ang="0">
                      <a:pos x="T4" y="T5"/>
                    </a:cxn>
                    <a:cxn ang="0">
                      <a:pos x="T6" y="T7"/>
                    </a:cxn>
                    <a:cxn ang="0">
                      <a:pos x="T8" y="T9"/>
                    </a:cxn>
                  </a:cxnLst>
                  <a:rect l="0" t="0" r="r" b="b"/>
                  <a:pathLst>
                    <a:path w="34" h="79">
                      <a:moveTo>
                        <a:pt x="24" y="79"/>
                      </a:moveTo>
                      <a:lnTo>
                        <a:pt x="34" y="33"/>
                      </a:lnTo>
                      <a:lnTo>
                        <a:pt x="0" y="0"/>
                      </a:lnTo>
                      <a:lnTo>
                        <a:pt x="1" y="59"/>
                      </a:lnTo>
                      <a:lnTo>
                        <a:pt x="24" y="7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32" name="Freeform 45">
                  <a:extLst>
                    <a:ext uri="{FF2B5EF4-FFF2-40B4-BE49-F238E27FC236}">
                      <a16:creationId xmlns:a16="http://schemas.microsoft.com/office/drawing/2014/main" id="{C05EB431-126C-4F8C-8AA7-4AB3D42E2452}"/>
                    </a:ext>
                  </a:extLst>
                </p:cNvPr>
                <p:cNvSpPr>
                  <a:spLocks/>
                </p:cNvSpPr>
                <p:nvPr/>
              </p:nvSpPr>
              <p:spPr bwMode="auto">
                <a:xfrm>
                  <a:off x="3248025" y="2252663"/>
                  <a:ext cx="28575" cy="22225"/>
                </a:xfrm>
                <a:custGeom>
                  <a:avLst/>
                  <a:gdLst>
                    <a:gd name="T0" fmla="*/ 44 w 87"/>
                    <a:gd name="T1" fmla="*/ 73 h 73"/>
                    <a:gd name="T2" fmla="*/ 87 w 87"/>
                    <a:gd name="T3" fmla="*/ 50 h 73"/>
                    <a:gd name="T4" fmla="*/ 59 w 87"/>
                    <a:gd name="T5" fmla="*/ 0 h 73"/>
                    <a:gd name="T6" fmla="*/ 0 w 87"/>
                    <a:gd name="T7" fmla="*/ 1 h 73"/>
                    <a:gd name="T8" fmla="*/ 17 w 87"/>
                    <a:gd name="T9" fmla="*/ 43 h 73"/>
                    <a:gd name="T10" fmla="*/ 44 w 87"/>
                    <a:gd name="T11" fmla="*/ 73 h 73"/>
                  </a:gdLst>
                  <a:ahLst/>
                  <a:cxnLst>
                    <a:cxn ang="0">
                      <a:pos x="T0" y="T1"/>
                    </a:cxn>
                    <a:cxn ang="0">
                      <a:pos x="T2" y="T3"/>
                    </a:cxn>
                    <a:cxn ang="0">
                      <a:pos x="T4" y="T5"/>
                    </a:cxn>
                    <a:cxn ang="0">
                      <a:pos x="T6" y="T7"/>
                    </a:cxn>
                    <a:cxn ang="0">
                      <a:pos x="T8" y="T9"/>
                    </a:cxn>
                    <a:cxn ang="0">
                      <a:pos x="T10" y="T11"/>
                    </a:cxn>
                  </a:cxnLst>
                  <a:rect l="0" t="0" r="r" b="b"/>
                  <a:pathLst>
                    <a:path w="87" h="73">
                      <a:moveTo>
                        <a:pt x="44" y="73"/>
                      </a:moveTo>
                      <a:lnTo>
                        <a:pt x="87" y="50"/>
                      </a:lnTo>
                      <a:lnTo>
                        <a:pt x="59" y="0"/>
                      </a:lnTo>
                      <a:lnTo>
                        <a:pt x="0" y="1"/>
                      </a:lnTo>
                      <a:lnTo>
                        <a:pt x="17" y="43"/>
                      </a:lnTo>
                      <a:lnTo>
                        <a:pt x="44" y="7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33" name="Freeform 46">
                  <a:extLst>
                    <a:ext uri="{FF2B5EF4-FFF2-40B4-BE49-F238E27FC236}">
                      <a16:creationId xmlns:a16="http://schemas.microsoft.com/office/drawing/2014/main" id="{382DD30A-0DFE-41C2-9338-5866B8F00DF4}"/>
                    </a:ext>
                  </a:extLst>
                </p:cNvPr>
                <p:cNvSpPr>
                  <a:spLocks/>
                </p:cNvSpPr>
                <p:nvPr/>
              </p:nvSpPr>
              <p:spPr bwMode="auto">
                <a:xfrm>
                  <a:off x="3228975" y="2382838"/>
                  <a:ext cx="42863" cy="26988"/>
                </a:xfrm>
                <a:custGeom>
                  <a:avLst/>
                  <a:gdLst>
                    <a:gd name="T0" fmla="*/ 116 w 136"/>
                    <a:gd name="T1" fmla="*/ 49 h 87"/>
                    <a:gd name="T2" fmla="*/ 136 w 136"/>
                    <a:gd name="T3" fmla="*/ 19 h 87"/>
                    <a:gd name="T4" fmla="*/ 86 w 136"/>
                    <a:gd name="T5" fmla="*/ 0 h 87"/>
                    <a:gd name="T6" fmla="*/ 0 w 136"/>
                    <a:gd name="T7" fmla="*/ 67 h 87"/>
                    <a:gd name="T8" fmla="*/ 6 w 136"/>
                    <a:gd name="T9" fmla="*/ 87 h 87"/>
                    <a:gd name="T10" fmla="*/ 65 w 136"/>
                    <a:gd name="T11" fmla="*/ 43 h 87"/>
                    <a:gd name="T12" fmla="*/ 116 w 136"/>
                    <a:gd name="T13" fmla="*/ 49 h 87"/>
                  </a:gdLst>
                  <a:ahLst/>
                  <a:cxnLst>
                    <a:cxn ang="0">
                      <a:pos x="T0" y="T1"/>
                    </a:cxn>
                    <a:cxn ang="0">
                      <a:pos x="T2" y="T3"/>
                    </a:cxn>
                    <a:cxn ang="0">
                      <a:pos x="T4" y="T5"/>
                    </a:cxn>
                    <a:cxn ang="0">
                      <a:pos x="T6" y="T7"/>
                    </a:cxn>
                    <a:cxn ang="0">
                      <a:pos x="T8" y="T9"/>
                    </a:cxn>
                    <a:cxn ang="0">
                      <a:pos x="T10" y="T11"/>
                    </a:cxn>
                    <a:cxn ang="0">
                      <a:pos x="T12" y="T13"/>
                    </a:cxn>
                  </a:cxnLst>
                  <a:rect l="0" t="0" r="r" b="b"/>
                  <a:pathLst>
                    <a:path w="136" h="87">
                      <a:moveTo>
                        <a:pt x="116" y="49"/>
                      </a:moveTo>
                      <a:lnTo>
                        <a:pt x="136" y="19"/>
                      </a:lnTo>
                      <a:lnTo>
                        <a:pt x="86" y="0"/>
                      </a:lnTo>
                      <a:lnTo>
                        <a:pt x="0" y="67"/>
                      </a:lnTo>
                      <a:lnTo>
                        <a:pt x="6" y="87"/>
                      </a:lnTo>
                      <a:lnTo>
                        <a:pt x="65" y="43"/>
                      </a:lnTo>
                      <a:lnTo>
                        <a:pt x="116" y="4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34" name="Freeform 47">
                  <a:extLst>
                    <a:ext uri="{FF2B5EF4-FFF2-40B4-BE49-F238E27FC236}">
                      <a16:creationId xmlns:a16="http://schemas.microsoft.com/office/drawing/2014/main" id="{7203BB40-6534-48FA-A08F-9C7A01BD4EBA}"/>
                    </a:ext>
                  </a:extLst>
                </p:cNvPr>
                <p:cNvSpPr>
                  <a:spLocks/>
                </p:cNvSpPr>
                <p:nvPr/>
              </p:nvSpPr>
              <p:spPr bwMode="auto">
                <a:xfrm>
                  <a:off x="3260725" y="2786063"/>
                  <a:ext cx="11113" cy="30163"/>
                </a:xfrm>
                <a:custGeom>
                  <a:avLst/>
                  <a:gdLst>
                    <a:gd name="T0" fmla="*/ 12 w 37"/>
                    <a:gd name="T1" fmla="*/ 17 h 97"/>
                    <a:gd name="T2" fmla="*/ 0 w 37"/>
                    <a:gd name="T3" fmla="*/ 80 h 97"/>
                    <a:gd name="T4" fmla="*/ 20 w 37"/>
                    <a:gd name="T5" fmla="*/ 97 h 97"/>
                    <a:gd name="T6" fmla="*/ 37 w 37"/>
                    <a:gd name="T7" fmla="*/ 40 h 97"/>
                    <a:gd name="T8" fmla="*/ 25 w 37"/>
                    <a:gd name="T9" fmla="*/ 0 h 97"/>
                    <a:gd name="T10" fmla="*/ 12 w 37"/>
                    <a:gd name="T11" fmla="*/ 17 h 97"/>
                  </a:gdLst>
                  <a:ahLst/>
                  <a:cxnLst>
                    <a:cxn ang="0">
                      <a:pos x="T0" y="T1"/>
                    </a:cxn>
                    <a:cxn ang="0">
                      <a:pos x="T2" y="T3"/>
                    </a:cxn>
                    <a:cxn ang="0">
                      <a:pos x="T4" y="T5"/>
                    </a:cxn>
                    <a:cxn ang="0">
                      <a:pos x="T6" y="T7"/>
                    </a:cxn>
                    <a:cxn ang="0">
                      <a:pos x="T8" y="T9"/>
                    </a:cxn>
                    <a:cxn ang="0">
                      <a:pos x="T10" y="T11"/>
                    </a:cxn>
                  </a:cxnLst>
                  <a:rect l="0" t="0" r="r" b="b"/>
                  <a:pathLst>
                    <a:path w="37" h="97">
                      <a:moveTo>
                        <a:pt x="12" y="17"/>
                      </a:moveTo>
                      <a:lnTo>
                        <a:pt x="0" y="80"/>
                      </a:lnTo>
                      <a:lnTo>
                        <a:pt x="20" y="97"/>
                      </a:lnTo>
                      <a:lnTo>
                        <a:pt x="37" y="40"/>
                      </a:lnTo>
                      <a:lnTo>
                        <a:pt x="25" y="0"/>
                      </a:lnTo>
                      <a:lnTo>
                        <a:pt x="12" y="1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35" name="Freeform 48">
                  <a:extLst>
                    <a:ext uri="{FF2B5EF4-FFF2-40B4-BE49-F238E27FC236}">
                      <a16:creationId xmlns:a16="http://schemas.microsoft.com/office/drawing/2014/main" id="{17EE779D-9AF2-43DD-91E9-E1892E3F2AB3}"/>
                    </a:ext>
                  </a:extLst>
                </p:cNvPr>
                <p:cNvSpPr>
                  <a:spLocks/>
                </p:cNvSpPr>
                <p:nvPr/>
              </p:nvSpPr>
              <p:spPr bwMode="auto">
                <a:xfrm>
                  <a:off x="3263900" y="2681288"/>
                  <a:ext cx="19050" cy="34925"/>
                </a:xfrm>
                <a:custGeom>
                  <a:avLst/>
                  <a:gdLst>
                    <a:gd name="T0" fmla="*/ 12 w 57"/>
                    <a:gd name="T1" fmla="*/ 0 h 109"/>
                    <a:gd name="T2" fmla="*/ 0 w 57"/>
                    <a:gd name="T3" fmla="*/ 36 h 109"/>
                    <a:gd name="T4" fmla="*/ 44 w 57"/>
                    <a:gd name="T5" fmla="*/ 109 h 109"/>
                    <a:gd name="T6" fmla="*/ 57 w 57"/>
                    <a:gd name="T7" fmla="*/ 56 h 109"/>
                    <a:gd name="T8" fmla="*/ 29 w 57"/>
                    <a:gd name="T9" fmla="*/ 2 h 109"/>
                    <a:gd name="T10" fmla="*/ 12 w 57"/>
                    <a:gd name="T11" fmla="*/ 0 h 109"/>
                  </a:gdLst>
                  <a:ahLst/>
                  <a:cxnLst>
                    <a:cxn ang="0">
                      <a:pos x="T0" y="T1"/>
                    </a:cxn>
                    <a:cxn ang="0">
                      <a:pos x="T2" y="T3"/>
                    </a:cxn>
                    <a:cxn ang="0">
                      <a:pos x="T4" y="T5"/>
                    </a:cxn>
                    <a:cxn ang="0">
                      <a:pos x="T6" y="T7"/>
                    </a:cxn>
                    <a:cxn ang="0">
                      <a:pos x="T8" y="T9"/>
                    </a:cxn>
                    <a:cxn ang="0">
                      <a:pos x="T10" y="T11"/>
                    </a:cxn>
                  </a:cxnLst>
                  <a:rect l="0" t="0" r="r" b="b"/>
                  <a:pathLst>
                    <a:path w="57" h="109">
                      <a:moveTo>
                        <a:pt x="12" y="0"/>
                      </a:moveTo>
                      <a:lnTo>
                        <a:pt x="0" y="36"/>
                      </a:lnTo>
                      <a:lnTo>
                        <a:pt x="44" y="109"/>
                      </a:lnTo>
                      <a:lnTo>
                        <a:pt x="57" y="56"/>
                      </a:lnTo>
                      <a:lnTo>
                        <a:pt x="29" y="2"/>
                      </a:lnTo>
                      <a:lnTo>
                        <a:pt x="1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36" name="Freeform 49">
                  <a:extLst>
                    <a:ext uri="{FF2B5EF4-FFF2-40B4-BE49-F238E27FC236}">
                      <a16:creationId xmlns:a16="http://schemas.microsoft.com/office/drawing/2014/main" id="{72B7B6E8-BB9A-4F76-8405-3FEF30EE34B6}"/>
                    </a:ext>
                  </a:extLst>
                </p:cNvPr>
                <p:cNvSpPr>
                  <a:spLocks/>
                </p:cNvSpPr>
                <p:nvPr/>
              </p:nvSpPr>
              <p:spPr bwMode="auto">
                <a:xfrm>
                  <a:off x="3249613" y="2647950"/>
                  <a:ext cx="20638" cy="26988"/>
                </a:xfrm>
                <a:custGeom>
                  <a:avLst/>
                  <a:gdLst>
                    <a:gd name="T0" fmla="*/ 67 w 67"/>
                    <a:gd name="T1" fmla="*/ 35 h 85"/>
                    <a:gd name="T2" fmla="*/ 27 w 67"/>
                    <a:gd name="T3" fmla="*/ 5 h 85"/>
                    <a:gd name="T4" fmla="*/ 7 w 67"/>
                    <a:gd name="T5" fmla="*/ 0 h 85"/>
                    <a:gd name="T6" fmla="*/ 0 w 67"/>
                    <a:gd name="T7" fmla="*/ 39 h 85"/>
                    <a:gd name="T8" fmla="*/ 20 w 67"/>
                    <a:gd name="T9" fmla="*/ 85 h 85"/>
                    <a:gd name="T10" fmla="*/ 40 w 67"/>
                    <a:gd name="T11" fmla="*/ 75 h 85"/>
                    <a:gd name="T12" fmla="*/ 67 w 67"/>
                    <a:gd name="T13" fmla="*/ 35 h 85"/>
                  </a:gdLst>
                  <a:ahLst/>
                  <a:cxnLst>
                    <a:cxn ang="0">
                      <a:pos x="T0" y="T1"/>
                    </a:cxn>
                    <a:cxn ang="0">
                      <a:pos x="T2" y="T3"/>
                    </a:cxn>
                    <a:cxn ang="0">
                      <a:pos x="T4" y="T5"/>
                    </a:cxn>
                    <a:cxn ang="0">
                      <a:pos x="T6" y="T7"/>
                    </a:cxn>
                    <a:cxn ang="0">
                      <a:pos x="T8" y="T9"/>
                    </a:cxn>
                    <a:cxn ang="0">
                      <a:pos x="T10" y="T11"/>
                    </a:cxn>
                    <a:cxn ang="0">
                      <a:pos x="T12" y="T13"/>
                    </a:cxn>
                  </a:cxnLst>
                  <a:rect l="0" t="0" r="r" b="b"/>
                  <a:pathLst>
                    <a:path w="67" h="85">
                      <a:moveTo>
                        <a:pt x="67" y="35"/>
                      </a:moveTo>
                      <a:lnTo>
                        <a:pt x="27" y="5"/>
                      </a:lnTo>
                      <a:lnTo>
                        <a:pt x="7" y="0"/>
                      </a:lnTo>
                      <a:lnTo>
                        <a:pt x="0" y="39"/>
                      </a:lnTo>
                      <a:lnTo>
                        <a:pt x="20" y="85"/>
                      </a:lnTo>
                      <a:lnTo>
                        <a:pt x="40" y="75"/>
                      </a:lnTo>
                      <a:lnTo>
                        <a:pt x="67" y="3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37" name="Freeform 50">
                  <a:extLst>
                    <a:ext uri="{FF2B5EF4-FFF2-40B4-BE49-F238E27FC236}">
                      <a16:creationId xmlns:a16="http://schemas.microsoft.com/office/drawing/2014/main" id="{459E0D96-8DE3-4B3F-B34B-2200364E2EFE}"/>
                    </a:ext>
                  </a:extLst>
                </p:cNvPr>
                <p:cNvSpPr>
                  <a:spLocks/>
                </p:cNvSpPr>
                <p:nvPr/>
              </p:nvSpPr>
              <p:spPr bwMode="auto">
                <a:xfrm>
                  <a:off x="3236913" y="58738"/>
                  <a:ext cx="2473325" cy="2968625"/>
                </a:xfrm>
                <a:custGeom>
                  <a:avLst/>
                  <a:gdLst>
                    <a:gd name="T0" fmla="*/ 7282 w 7793"/>
                    <a:gd name="T1" fmla="*/ 1567 h 9350"/>
                    <a:gd name="T2" fmla="*/ 7304 w 7793"/>
                    <a:gd name="T3" fmla="*/ 880 h 9350"/>
                    <a:gd name="T4" fmla="*/ 7476 w 7793"/>
                    <a:gd name="T5" fmla="*/ 360 h 9350"/>
                    <a:gd name="T6" fmla="*/ 7014 w 7793"/>
                    <a:gd name="T7" fmla="*/ 585 h 9350"/>
                    <a:gd name="T8" fmla="*/ 6794 w 7793"/>
                    <a:gd name="T9" fmla="*/ 456 h 9350"/>
                    <a:gd name="T10" fmla="*/ 6784 w 7793"/>
                    <a:gd name="T11" fmla="*/ 115 h 9350"/>
                    <a:gd name="T12" fmla="*/ 6417 w 7793"/>
                    <a:gd name="T13" fmla="*/ 449 h 9350"/>
                    <a:gd name="T14" fmla="*/ 5988 w 7793"/>
                    <a:gd name="T15" fmla="*/ 925 h 9350"/>
                    <a:gd name="T16" fmla="*/ 5876 w 7793"/>
                    <a:gd name="T17" fmla="*/ 262 h 9350"/>
                    <a:gd name="T18" fmla="*/ 5580 w 7793"/>
                    <a:gd name="T19" fmla="*/ 706 h 9350"/>
                    <a:gd name="T20" fmla="*/ 5222 w 7793"/>
                    <a:gd name="T21" fmla="*/ 829 h 9350"/>
                    <a:gd name="T22" fmla="*/ 4944 w 7793"/>
                    <a:gd name="T23" fmla="*/ 838 h 9350"/>
                    <a:gd name="T24" fmla="*/ 4904 w 7793"/>
                    <a:gd name="T25" fmla="*/ 1117 h 9350"/>
                    <a:gd name="T26" fmla="*/ 4512 w 7793"/>
                    <a:gd name="T27" fmla="*/ 1602 h 9350"/>
                    <a:gd name="T28" fmla="*/ 4368 w 7793"/>
                    <a:gd name="T29" fmla="*/ 1214 h 9350"/>
                    <a:gd name="T30" fmla="*/ 4044 w 7793"/>
                    <a:gd name="T31" fmla="*/ 1434 h 9350"/>
                    <a:gd name="T32" fmla="*/ 3914 w 7793"/>
                    <a:gd name="T33" fmla="*/ 1743 h 9350"/>
                    <a:gd name="T34" fmla="*/ 3741 w 7793"/>
                    <a:gd name="T35" fmla="*/ 2233 h 9350"/>
                    <a:gd name="T36" fmla="*/ 3414 w 7793"/>
                    <a:gd name="T37" fmla="*/ 2617 h 9350"/>
                    <a:gd name="T38" fmla="*/ 3171 w 7793"/>
                    <a:gd name="T39" fmla="*/ 2676 h 9350"/>
                    <a:gd name="T40" fmla="*/ 3079 w 7793"/>
                    <a:gd name="T41" fmla="*/ 3078 h 9350"/>
                    <a:gd name="T42" fmla="*/ 2927 w 7793"/>
                    <a:gd name="T43" fmla="*/ 3326 h 9350"/>
                    <a:gd name="T44" fmla="*/ 2567 w 7793"/>
                    <a:gd name="T45" fmla="*/ 3677 h 9350"/>
                    <a:gd name="T46" fmla="*/ 2654 w 7793"/>
                    <a:gd name="T47" fmla="*/ 4041 h 9350"/>
                    <a:gd name="T48" fmla="*/ 2302 w 7793"/>
                    <a:gd name="T49" fmla="*/ 4224 h 9350"/>
                    <a:gd name="T50" fmla="*/ 2215 w 7793"/>
                    <a:gd name="T51" fmla="*/ 4517 h 9350"/>
                    <a:gd name="T52" fmla="*/ 2186 w 7793"/>
                    <a:gd name="T53" fmla="*/ 4627 h 9350"/>
                    <a:gd name="T54" fmla="*/ 2191 w 7793"/>
                    <a:gd name="T55" fmla="*/ 4675 h 9350"/>
                    <a:gd name="T56" fmla="*/ 2003 w 7793"/>
                    <a:gd name="T57" fmla="*/ 4963 h 9350"/>
                    <a:gd name="T58" fmla="*/ 1896 w 7793"/>
                    <a:gd name="T59" fmla="*/ 5286 h 9350"/>
                    <a:gd name="T60" fmla="*/ 1400 w 7793"/>
                    <a:gd name="T61" fmla="*/ 5715 h 9350"/>
                    <a:gd name="T62" fmla="*/ 1940 w 7793"/>
                    <a:gd name="T63" fmla="*/ 5624 h 9350"/>
                    <a:gd name="T64" fmla="*/ 1532 w 7793"/>
                    <a:gd name="T65" fmla="*/ 6026 h 9350"/>
                    <a:gd name="T66" fmla="*/ 961 w 7793"/>
                    <a:gd name="T67" fmla="*/ 6178 h 9350"/>
                    <a:gd name="T68" fmla="*/ 583 w 7793"/>
                    <a:gd name="T69" fmla="*/ 6403 h 9350"/>
                    <a:gd name="T70" fmla="*/ 558 w 7793"/>
                    <a:gd name="T71" fmla="*/ 6622 h 9350"/>
                    <a:gd name="T72" fmla="*/ 466 w 7793"/>
                    <a:gd name="T73" fmla="*/ 6746 h 9350"/>
                    <a:gd name="T74" fmla="*/ 419 w 7793"/>
                    <a:gd name="T75" fmla="*/ 7052 h 9350"/>
                    <a:gd name="T76" fmla="*/ 125 w 7793"/>
                    <a:gd name="T77" fmla="*/ 7337 h 9350"/>
                    <a:gd name="T78" fmla="*/ 566 w 7793"/>
                    <a:gd name="T79" fmla="*/ 7489 h 9350"/>
                    <a:gd name="T80" fmla="*/ 614 w 7793"/>
                    <a:gd name="T81" fmla="*/ 7651 h 9350"/>
                    <a:gd name="T82" fmla="*/ 112 w 7793"/>
                    <a:gd name="T83" fmla="*/ 7739 h 9350"/>
                    <a:gd name="T84" fmla="*/ 229 w 7793"/>
                    <a:gd name="T85" fmla="*/ 8122 h 9350"/>
                    <a:gd name="T86" fmla="*/ 411 w 7793"/>
                    <a:gd name="T87" fmla="*/ 8037 h 9350"/>
                    <a:gd name="T88" fmla="*/ 347 w 7793"/>
                    <a:gd name="T89" fmla="*/ 8334 h 9350"/>
                    <a:gd name="T90" fmla="*/ 200 w 7793"/>
                    <a:gd name="T91" fmla="*/ 8551 h 9350"/>
                    <a:gd name="T92" fmla="*/ 472 w 7793"/>
                    <a:gd name="T93" fmla="*/ 8774 h 9350"/>
                    <a:gd name="T94" fmla="*/ 606 w 7793"/>
                    <a:gd name="T95" fmla="*/ 9321 h 9350"/>
                    <a:gd name="T96" fmla="*/ 1170 w 7793"/>
                    <a:gd name="T97" fmla="*/ 9043 h 9350"/>
                    <a:gd name="T98" fmla="*/ 1545 w 7793"/>
                    <a:gd name="T99" fmla="*/ 8780 h 9350"/>
                    <a:gd name="T100" fmla="*/ 1646 w 7793"/>
                    <a:gd name="T101" fmla="*/ 8266 h 9350"/>
                    <a:gd name="T102" fmla="*/ 1981 w 7793"/>
                    <a:gd name="T103" fmla="*/ 8790 h 9350"/>
                    <a:gd name="T104" fmla="*/ 2132 w 7793"/>
                    <a:gd name="T105" fmla="*/ 7079 h 9350"/>
                    <a:gd name="T106" fmla="*/ 2774 w 7793"/>
                    <a:gd name="T107" fmla="*/ 4704 h 9350"/>
                    <a:gd name="T108" fmla="*/ 3496 w 7793"/>
                    <a:gd name="T109" fmla="*/ 2773 h 9350"/>
                    <a:gd name="T110" fmla="*/ 4559 w 7793"/>
                    <a:gd name="T111" fmla="*/ 2062 h 9350"/>
                    <a:gd name="T112" fmla="*/ 5433 w 7793"/>
                    <a:gd name="T113" fmla="*/ 2227 h 9350"/>
                    <a:gd name="T114" fmla="*/ 6404 w 7793"/>
                    <a:gd name="T115" fmla="*/ 1173 h 9350"/>
                    <a:gd name="T116" fmla="*/ 7003 w 7793"/>
                    <a:gd name="T117" fmla="*/ 1875 h 9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793" h="9350">
                      <a:moveTo>
                        <a:pt x="7701" y="1194"/>
                      </a:moveTo>
                      <a:lnTo>
                        <a:pt x="7631" y="1205"/>
                      </a:lnTo>
                      <a:lnTo>
                        <a:pt x="7564" y="1130"/>
                      </a:lnTo>
                      <a:lnTo>
                        <a:pt x="7560" y="1209"/>
                      </a:lnTo>
                      <a:lnTo>
                        <a:pt x="7587" y="1205"/>
                      </a:lnTo>
                      <a:lnTo>
                        <a:pt x="7621" y="1239"/>
                      </a:lnTo>
                      <a:lnTo>
                        <a:pt x="7612" y="1308"/>
                      </a:lnTo>
                      <a:lnTo>
                        <a:pt x="7548" y="1272"/>
                      </a:lnTo>
                      <a:lnTo>
                        <a:pt x="7533" y="1385"/>
                      </a:lnTo>
                      <a:lnTo>
                        <a:pt x="7478" y="1492"/>
                      </a:lnTo>
                      <a:lnTo>
                        <a:pt x="7284" y="1589"/>
                      </a:lnTo>
                      <a:lnTo>
                        <a:pt x="7254" y="1626"/>
                      </a:lnTo>
                      <a:lnTo>
                        <a:pt x="7271" y="1590"/>
                      </a:lnTo>
                      <a:lnTo>
                        <a:pt x="7244" y="1531"/>
                      </a:lnTo>
                      <a:lnTo>
                        <a:pt x="7282" y="1567"/>
                      </a:lnTo>
                      <a:lnTo>
                        <a:pt x="7464" y="1463"/>
                      </a:lnTo>
                      <a:lnTo>
                        <a:pt x="7499" y="1346"/>
                      </a:lnTo>
                      <a:lnTo>
                        <a:pt x="7491" y="1257"/>
                      </a:lnTo>
                      <a:lnTo>
                        <a:pt x="7428" y="1206"/>
                      </a:lnTo>
                      <a:lnTo>
                        <a:pt x="7480" y="1156"/>
                      </a:lnTo>
                      <a:lnTo>
                        <a:pt x="7452" y="1081"/>
                      </a:lnTo>
                      <a:lnTo>
                        <a:pt x="7330" y="1075"/>
                      </a:lnTo>
                      <a:lnTo>
                        <a:pt x="7345" y="1022"/>
                      </a:lnTo>
                      <a:lnTo>
                        <a:pt x="7252" y="949"/>
                      </a:lnTo>
                      <a:lnTo>
                        <a:pt x="7148" y="915"/>
                      </a:lnTo>
                      <a:lnTo>
                        <a:pt x="7061" y="918"/>
                      </a:lnTo>
                      <a:lnTo>
                        <a:pt x="7088" y="881"/>
                      </a:lnTo>
                      <a:lnTo>
                        <a:pt x="7067" y="829"/>
                      </a:lnTo>
                      <a:lnTo>
                        <a:pt x="7181" y="868"/>
                      </a:lnTo>
                      <a:lnTo>
                        <a:pt x="7304" y="880"/>
                      </a:lnTo>
                      <a:lnTo>
                        <a:pt x="7438" y="915"/>
                      </a:lnTo>
                      <a:lnTo>
                        <a:pt x="7511" y="874"/>
                      </a:lnTo>
                      <a:lnTo>
                        <a:pt x="7570" y="863"/>
                      </a:lnTo>
                      <a:lnTo>
                        <a:pt x="7690" y="746"/>
                      </a:lnTo>
                      <a:lnTo>
                        <a:pt x="7793" y="723"/>
                      </a:lnTo>
                      <a:lnTo>
                        <a:pt x="7772" y="587"/>
                      </a:lnTo>
                      <a:lnTo>
                        <a:pt x="7722" y="597"/>
                      </a:lnTo>
                      <a:lnTo>
                        <a:pt x="7704" y="525"/>
                      </a:lnTo>
                      <a:lnTo>
                        <a:pt x="7617" y="515"/>
                      </a:lnTo>
                      <a:lnTo>
                        <a:pt x="7548" y="556"/>
                      </a:lnTo>
                      <a:lnTo>
                        <a:pt x="7501" y="519"/>
                      </a:lnTo>
                      <a:lnTo>
                        <a:pt x="7581" y="482"/>
                      </a:lnTo>
                      <a:lnTo>
                        <a:pt x="7584" y="449"/>
                      </a:lnTo>
                      <a:lnTo>
                        <a:pt x="7524" y="440"/>
                      </a:lnTo>
                      <a:lnTo>
                        <a:pt x="7476" y="360"/>
                      </a:lnTo>
                      <a:lnTo>
                        <a:pt x="7474" y="413"/>
                      </a:lnTo>
                      <a:lnTo>
                        <a:pt x="7420" y="460"/>
                      </a:lnTo>
                      <a:lnTo>
                        <a:pt x="7400" y="361"/>
                      </a:lnTo>
                      <a:lnTo>
                        <a:pt x="7326" y="388"/>
                      </a:lnTo>
                      <a:lnTo>
                        <a:pt x="7303" y="409"/>
                      </a:lnTo>
                      <a:lnTo>
                        <a:pt x="7260" y="379"/>
                      </a:lnTo>
                      <a:lnTo>
                        <a:pt x="7296" y="325"/>
                      </a:lnTo>
                      <a:lnTo>
                        <a:pt x="7252" y="259"/>
                      </a:lnTo>
                      <a:lnTo>
                        <a:pt x="7202" y="266"/>
                      </a:lnTo>
                      <a:lnTo>
                        <a:pt x="7125" y="207"/>
                      </a:lnTo>
                      <a:lnTo>
                        <a:pt x="7123" y="301"/>
                      </a:lnTo>
                      <a:lnTo>
                        <a:pt x="7076" y="321"/>
                      </a:lnTo>
                      <a:lnTo>
                        <a:pt x="7008" y="507"/>
                      </a:lnTo>
                      <a:lnTo>
                        <a:pt x="7069" y="596"/>
                      </a:lnTo>
                      <a:lnTo>
                        <a:pt x="7014" y="585"/>
                      </a:lnTo>
                      <a:lnTo>
                        <a:pt x="6933" y="802"/>
                      </a:lnTo>
                      <a:lnTo>
                        <a:pt x="6909" y="919"/>
                      </a:lnTo>
                      <a:lnTo>
                        <a:pt x="6840" y="941"/>
                      </a:lnTo>
                      <a:lnTo>
                        <a:pt x="6764" y="968"/>
                      </a:lnTo>
                      <a:lnTo>
                        <a:pt x="6758" y="951"/>
                      </a:lnTo>
                      <a:lnTo>
                        <a:pt x="6885" y="910"/>
                      </a:lnTo>
                      <a:lnTo>
                        <a:pt x="6940" y="701"/>
                      </a:lnTo>
                      <a:lnTo>
                        <a:pt x="6945" y="587"/>
                      </a:lnTo>
                      <a:lnTo>
                        <a:pt x="6925" y="578"/>
                      </a:lnTo>
                      <a:lnTo>
                        <a:pt x="6875" y="615"/>
                      </a:lnTo>
                      <a:lnTo>
                        <a:pt x="6862" y="591"/>
                      </a:lnTo>
                      <a:lnTo>
                        <a:pt x="6934" y="521"/>
                      </a:lnTo>
                      <a:lnTo>
                        <a:pt x="6967" y="378"/>
                      </a:lnTo>
                      <a:lnTo>
                        <a:pt x="6923" y="389"/>
                      </a:lnTo>
                      <a:lnTo>
                        <a:pt x="6794" y="456"/>
                      </a:lnTo>
                      <a:lnTo>
                        <a:pt x="6814" y="415"/>
                      </a:lnTo>
                      <a:lnTo>
                        <a:pt x="6883" y="365"/>
                      </a:lnTo>
                      <a:lnTo>
                        <a:pt x="6896" y="335"/>
                      </a:lnTo>
                      <a:lnTo>
                        <a:pt x="6840" y="276"/>
                      </a:lnTo>
                      <a:lnTo>
                        <a:pt x="6925" y="292"/>
                      </a:lnTo>
                      <a:lnTo>
                        <a:pt x="7035" y="181"/>
                      </a:lnTo>
                      <a:lnTo>
                        <a:pt x="7025" y="102"/>
                      </a:lnTo>
                      <a:lnTo>
                        <a:pt x="6924" y="139"/>
                      </a:lnTo>
                      <a:lnTo>
                        <a:pt x="6968" y="72"/>
                      </a:lnTo>
                      <a:lnTo>
                        <a:pt x="6893" y="0"/>
                      </a:lnTo>
                      <a:lnTo>
                        <a:pt x="6861" y="63"/>
                      </a:lnTo>
                      <a:lnTo>
                        <a:pt x="6851" y="93"/>
                      </a:lnTo>
                      <a:lnTo>
                        <a:pt x="6779" y="4"/>
                      </a:lnTo>
                      <a:lnTo>
                        <a:pt x="6754" y="71"/>
                      </a:lnTo>
                      <a:lnTo>
                        <a:pt x="6784" y="115"/>
                      </a:lnTo>
                      <a:lnTo>
                        <a:pt x="6745" y="135"/>
                      </a:lnTo>
                      <a:lnTo>
                        <a:pt x="6728" y="210"/>
                      </a:lnTo>
                      <a:lnTo>
                        <a:pt x="6756" y="244"/>
                      </a:lnTo>
                      <a:lnTo>
                        <a:pt x="6713" y="304"/>
                      </a:lnTo>
                      <a:lnTo>
                        <a:pt x="6696" y="331"/>
                      </a:lnTo>
                      <a:lnTo>
                        <a:pt x="6640" y="344"/>
                      </a:lnTo>
                      <a:lnTo>
                        <a:pt x="6627" y="408"/>
                      </a:lnTo>
                      <a:lnTo>
                        <a:pt x="6670" y="457"/>
                      </a:lnTo>
                      <a:lnTo>
                        <a:pt x="6658" y="500"/>
                      </a:lnTo>
                      <a:lnTo>
                        <a:pt x="6631" y="461"/>
                      </a:lnTo>
                      <a:lnTo>
                        <a:pt x="6582" y="600"/>
                      </a:lnTo>
                      <a:lnTo>
                        <a:pt x="6512" y="644"/>
                      </a:lnTo>
                      <a:lnTo>
                        <a:pt x="6466" y="642"/>
                      </a:lnTo>
                      <a:lnTo>
                        <a:pt x="6504" y="425"/>
                      </a:lnTo>
                      <a:lnTo>
                        <a:pt x="6417" y="449"/>
                      </a:lnTo>
                      <a:lnTo>
                        <a:pt x="6446" y="376"/>
                      </a:lnTo>
                      <a:lnTo>
                        <a:pt x="6496" y="346"/>
                      </a:lnTo>
                      <a:lnTo>
                        <a:pt x="6503" y="303"/>
                      </a:lnTo>
                      <a:lnTo>
                        <a:pt x="6472" y="249"/>
                      </a:lnTo>
                      <a:lnTo>
                        <a:pt x="6479" y="170"/>
                      </a:lnTo>
                      <a:lnTo>
                        <a:pt x="6422" y="220"/>
                      </a:lnTo>
                      <a:lnTo>
                        <a:pt x="6406" y="294"/>
                      </a:lnTo>
                      <a:lnTo>
                        <a:pt x="6324" y="368"/>
                      </a:lnTo>
                      <a:lnTo>
                        <a:pt x="6278" y="497"/>
                      </a:lnTo>
                      <a:lnTo>
                        <a:pt x="6083" y="741"/>
                      </a:lnTo>
                      <a:lnTo>
                        <a:pt x="6081" y="788"/>
                      </a:lnTo>
                      <a:lnTo>
                        <a:pt x="6138" y="784"/>
                      </a:lnTo>
                      <a:lnTo>
                        <a:pt x="6062" y="878"/>
                      </a:lnTo>
                      <a:lnTo>
                        <a:pt x="6028" y="935"/>
                      </a:lnTo>
                      <a:lnTo>
                        <a:pt x="5988" y="925"/>
                      </a:lnTo>
                      <a:lnTo>
                        <a:pt x="5968" y="835"/>
                      </a:lnTo>
                      <a:lnTo>
                        <a:pt x="6014" y="762"/>
                      </a:lnTo>
                      <a:lnTo>
                        <a:pt x="6067" y="499"/>
                      </a:lnTo>
                      <a:lnTo>
                        <a:pt x="6222" y="278"/>
                      </a:lnTo>
                      <a:lnTo>
                        <a:pt x="6209" y="223"/>
                      </a:lnTo>
                      <a:lnTo>
                        <a:pt x="6132" y="256"/>
                      </a:lnTo>
                      <a:lnTo>
                        <a:pt x="6083" y="310"/>
                      </a:lnTo>
                      <a:lnTo>
                        <a:pt x="6052" y="230"/>
                      </a:lnTo>
                      <a:lnTo>
                        <a:pt x="6012" y="220"/>
                      </a:lnTo>
                      <a:lnTo>
                        <a:pt x="5992" y="138"/>
                      </a:lnTo>
                      <a:lnTo>
                        <a:pt x="5968" y="145"/>
                      </a:lnTo>
                      <a:lnTo>
                        <a:pt x="5949" y="235"/>
                      </a:lnTo>
                      <a:lnTo>
                        <a:pt x="5915" y="165"/>
                      </a:lnTo>
                      <a:lnTo>
                        <a:pt x="5888" y="152"/>
                      </a:lnTo>
                      <a:lnTo>
                        <a:pt x="5876" y="262"/>
                      </a:lnTo>
                      <a:lnTo>
                        <a:pt x="5896" y="315"/>
                      </a:lnTo>
                      <a:lnTo>
                        <a:pt x="5867" y="332"/>
                      </a:lnTo>
                      <a:lnTo>
                        <a:pt x="5779" y="256"/>
                      </a:lnTo>
                      <a:lnTo>
                        <a:pt x="5753" y="276"/>
                      </a:lnTo>
                      <a:lnTo>
                        <a:pt x="5753" y="343"/>
                      </a:lnTo>
                      <a:lnTo>
                        <a:pt x="5843" y="359"/>
                      </a:lnTo>
                      <a:lnTo>
                        <a:pt x="5880" y="418"/>
                      </a:lnTo>
                      <a:lnTo>
                        <a:pt x="5865" y="464"/>
                      </a:lnTo>
                      <a:lnTo>
                        <a:pt x="5794" y="425"/>
                      </a:lnTo>
                      <a:lnTo>
                        <a:pt x="5755" y="551"/>
                      </a:lnTo>
                      <a:lnTo>
                        <a:pt x="5806" y="601"/>
                      </a:lnTo>
                      <a:lnTo>
                        <a:pt x="5772" y="642"/>
                      </a:lnTo>
                      <a:lnTo>
                        <a:pt x="5702" y="595"/>
                      </a:lnTo>
                      <a:lnTo>
                        <a:pt x="5658" y="599"/>
                      </a:lnTo>
                      <a:lnTo>
                        <a:pt x="5580" y="706"/>
                      </a:lnTo>
                      <a:lnTo>
                        <a:pt x="5547" y="720"/>
                      </a:lnTo>
                      <a:lnTo>
                        <a:pt x="5540" y="763"/>
                      </a:lnTo>
                      <a:lnTo>
                        <a:pt x="5521" y="819"/>
                      </a:lnTo>
                      <a:lnTo>
                        <a:pt x="5461" y="806"/>
                      </a:lnTo>
                      <a:lnTo>
                        <a:pt x="5448" y="890"/>
                      </a:lnTo>
                      <a:lnTo>
                        <a:pt x="5501" y="906"/>
                      </a:lnTo>
                      <a:lnTo>
                        <a:pt x="5456" y="959"/>
                      </a:lnTo>
                      <a:lnTo>
                        <a:pt x="5477" y="1068"/>
                      </a:lnTo>
                      <a:lnTo>
                        <a:pt x="5427" y="1086"/>
                      </a:lnTo>
                      <a:lnTo>
                        <a:pt x="5373" y="1000"/>
                      </a:lnTo>
                      <a:lnTo>
                        <a:pt x="5426" y="937"/>
                      </a:lnTo>
                      <a:lnTo>
                        <a:pt x="5342" y="940"/>
                      </a:lnTo>
                      <a:lnTo>
                        <a:pt x="5381" y="873"/>
                      </a:lnTo>
                      <a:lnTo>
                        <a:pt x="5245" y="849"/>
                      </a:lnTo>
                      <a:lnTo>
                        <a:pt x="5222" y="829"/>
                      </a:lnTo>
                      <a:lnTo>
                        <a:pt x="5198" y="859"/>
                      </a:lnTo>
                      <a:lnTo>
                        <a:pt x="5232" y="921"/>
                      </a:lnTo>
                      <a:lnTo>
                        <a:pt x="5155" y="909"/>
                      </a:lnTo>
                      <a:lnTo>
                        <a:pt x="5160" y="773"/>
                      </a:lnTo>
                      <a:lnTo>
                        <a:pt x="5077" y="751"/>
                      </a:lnTo>
                      <a:lnTo>
                        <a:pt x="5031" y="847"/>
                      </a:lnTo>
                      <a:lnTo>
                        <a:pt x="5044" y="877"/>
                      </a:lnTo>
                      <a:lnTo>
                        <a:pt x="4994" y="858"/>
                      </a:lnTo>
                      <a:lnTo>
                        <a:pt x="4988" y="808"/>
                      </a:lnTo>
                      <a:lnTo>
                        <a:pt x="4941" y="752"/>
                      </a:lnTo>
                      <a:lnTo>
                        <a:pt x="4934" y="821"/>
                      </a:lnTo>
                      <a:lnTo>
                        <a:pt x="4894" y="795"/>
                      </a:lnTo>
                      <a:lnTo>
                        <a:pt x="4841" y="812"/>
                      </a:lnTo>
                      <a:lnTo>
                        <a:pt x="4872" y="861"/>
                      </a:lnTo>
                      <a:lnTo>
                        <a:pt x="4944" y="838"/>
                      </a:lnTo>
                      <a:lnTo>
                        <a:pt x="4942" y="911"/>
                      </a:lnTo>
                      <a:lnTo>
                        <a:pt x="5005" y="977"/>
                      </a:lnTo>
                      <a:lnTo>
                        <a:pt x="5039" y="907"/>
                      </a:lnTo>
                      <a:lnTo>
                        <a:pt x="5106" y="952"/>
                      </a:lnTo>
                      <a:lnTo>
                        <a:pt x="5066" y="989"/>
                      </a:lnTo>
                      <a:lnTo>
                        <a:pt x="5110" y="1048"/>
                      </a:lnTo>
                      <a:lnTo>
                        <a:pt x="5070" y="1105"/>
                      </a:lnTo>
                      <a:lnTo>
                        <a:pt x="5085" y="1258"/>
                      </a:lnTo>
                      <a:lnTo>
                        <a:pt x="5024" y="1199"/>
                      </a:lnTo>
                      <a:lnTo>
                        <a:pt x="4994" y="1130"/>
                      </a:lnTo>
                      <a:lnTo>
                        <a:pt x="4948" y="1123"/>
                      </a:lnTo>
                      <a:lnTo>
                        <a:pt x="4913" y="1040"/>
                      </a:lnTo>
                      <a:lnTo>
                        <a:pt x="4863" y="1008"/>
                      </a:lnTo>
                      <a:lnTo>
                        <a:pt x="4839" y="1055"/>
                      </a:lnTo>
                      <a:lnTo>
                        <a:pt x="4904" y="1117"/>
                      </a:lnTo>
                      <a:lnTo>
                        <a:pt x="4837" y="1111"/>
                      </a:lnTo>
                      <a:lnTo>
                        <a:pt x="4818" y="1201"/>
                      </a:lnTo>
                      <a:lnTo>
                        <a:pt x="4751" y="1165"/>
                      </a:lnTo>
                      <a:lnTo>
                        <a:pt x="4787" y="1088"/>
                      </a:lnTo>
                      <a:lnTo>
                        <a:pt x="4754" y="1072"/>
                      </a:lnTo>
                      <a:lnTo>
                        <a:pt x="4714" y="1115"/>
                      </a:lnTo>
                      <a:lnTo>
                        <a:pt x="4705" y="1205"/>
                      </a:lnTo>
                      <a:lnTo>
                        <a:pt x="4639" y="1249"/>
                      </a:lnTo>
                      <a:lnTo>
                        <a:pt x="4652" y="1361"/>
                      </a:lnTo>
                      <a:lnTo>
                        <a:pt x="4707" y="1407"/>
                      </a:lnTo>
                      <a:lnTo>
                        <a:pt x="4683" y="1450"/>
                      </a:lnTo>
                      <a:lnTo>
                        <a:pt x="4643" y="1398"/>
                      </a:lnTo>
                      <a:lnTo>
                        <a:pt x="4613" y="1408"/>
                      </a:lnTo>
                      <a:lnTo>
                        <a:pt x="4591" y="1518"/>
                      </a:lnTo>
                      <a:lnTo>
                        <a:pt x="4512" y="1602"/>
                      </a:lnTo>
                      <a:lnTo>
                        <a:pt x="4512" y="1569"/>
                      </a:lnTo>
                      <a:lnTo>
                        <a:pt x="4573" y="1448"/>
                      </a:lnTo>
                      <a:lnTo>
                        <a:pt x="4573" y="1369"/>
                      </a:lnTo>
                      <a:lnTo>
                        <a:pt x="4535" y="1287"/>
                      </a:lnTo>
                      <a:lnTo>
                        <a:pt x="4568" y="1203"/>
                      </a:lnTo>
                      <a:lnTo>
                        <a:pt x="4573" y="1074"/>
                      </a:lnTo>
                      <a:lnTo>
                        <a:pt x="4548" y="1101"/>
                      </a:lnTo>
                      <a:lnTo>
                        <a:pt x="4497" y="1131"/>
                      </a:lnTo>
                      <a:lnTo>
                        <a:pt x="4494" y="1188"/>
                      </a:lnTo>
                      <a:lnTo>
                        <a:pt x="4448" y="1224"/>
                      </a:lnTo>
                      <a:lnTo>
                        <a:pt x="4429" y="1400"/>
                      </a:lnTo>
                      <a:lnTo>
                        <a:pt x="4374" y="1506"/>
                      </a:lnTo>
                      <a:lnTo>
                        <a:pt x="4373" y="1321"/>
                      </a:lnTo>
                      <a:lnTo>
                        <a:pt x="4349" y="1274"/>
                      </a:lnTo>
                      <a:lnTo>
                        <a:pt x="4368" y="1214"/>
                      </a:lnTo>
                      <a:lnTo>
                        <a:pt x="4321" y="1215"/>
                      </a:lnTo>
                      <a:lnTo>
                        <a:pt x="4305" y="1245"/>
                      </a:lnTo>
                      <a:lnTo>
                        <a:pt x="4239" y="1242"/>
                      </a:lnTo>
                      <a:lnTo>
                        <a:pt x="4166" y="1366"/>
                      </a:lnTo>
                      <a:lnTo>
                        <a:pt x="4210" y="1408"/>
                      </a:lnTo>
                      <a:lnTo>
                        <a:pt x="4194" y="1482"/>
                      </a:lnTo>
                      <a:lnTo>
                        <a:pt x="4234" y="1531"/>
                      </a:lnTo>
                      <a:lnTo>
                        <a:pt x="4268" y="1534"/>
                      </a:lnTo>
                      <a:lnTo>
                        <a:pt x="4363" y="1663"/>
                      </a:lnTo>
                      <a:lnTo>
                        <a:pt x="4356" y="1706"/>
                      </a:lnTo>
                      <a:lnTo>
                        <a:pt x="4279" y="1673"/>
                      </a:lnTo>
                      <a:lnTo>
                        <a:pt x="4269" y="1611"/>
                      </a:lnTo>
                      <a:lnTo>
                        <a:pt x="4185" y="1579"/>
                      </a:lnTo>
                      <a:lnTo>
                        <a:pt x="4123" y="1433"/>
                      </a:lnTo>
                      <a:lnTo>
                        <a:pt x="4044" y="1434"/>
                      </a:lnTo>
                      <a:lnTo>
                        <a:pt x="4061" y="1476"/>
                      </a:lnTo>
                      <a:lnTo>
                        <a:pt x="4064" y="1533"/>
                      </a:lnTo>
                      <a:lnTo>
                        <a:pt x="4145" y="1582"/>
                      </a:lnTo>
                      <a:lnTo>
                        <a:pt x="4109" y="1625"/>
                      </a:lnTo>
                      <a:lnTo>
                        <a:pt x="4055" y="1586"/>
                      </a:lnTo>
                      <a:lnTo>
                        <a:pt x="4038" y="1642"/>
                      </a:lnTo>
                      <a:lnTo>
                        <a:pt x="4015" y="1583"/>
                      </a:lnTo>
                      <a:lnTo>
                        <a:pt x="3978" y="1573"/>
                      </a:lnTo>
                      <a:lnTo>
                        <a:pt x="3968" y="1606"/>
                      </a:lnTo>
                      <a:lnTo>
                        <a:pt x="3935" y="1587"/>
                      </a:lnTo>
                      <a:lnTo>
                        <a:pt x="3984" y="1507"/>
                      </a:lnTo>
                      <a:lnTo>
                        <a:pt x="3937" y="1457"/>
                      </a:lnTo>
                      <a:lnTo>
                        <a:pt x="3882" y="1614"/>
                      </a:lnTo>
                      <a:lnTo>
                        <a:pt x="3892" y="1707"/>
                      </a:lnTo>
                      <a:lnTo>
                        <a:pt x="3914" y="1743"/>
                      </a:lnTo>
                      <a:lnTo>
                        <a:pt x="3747" y="1835"/>
                      </a:lnTo>
                      <a:lnTo>
                        <a:pt x="3721" y="1894"/>
                      </a:lnTo>
                      <a:lnTo>
                        <a:pt x="3618" y="1948"/>
                      </a:lnTo>
                      <a:lnTo>
                        <a:pt x="3625" y="1989"/>
                      </a:lnTo>
                      <a:lnTo>
                        <a:pt x="3556" y="2009"/>
                      </a:lnTo>
                      <a:lnTo>
                        <a:pt x="3524" y="2109"/>
                      </a:lnTo>
                      <a:lnTo>
                        <a:pt x="3421" y="2236"/>
                      </a:lnTo>
                      <a:lnTo>
                        <a:pt x="3424" y="2278"/>
                      </a:lnTo>
                      <a:lnTo>
                        <a:pt x="3501" y="2305"/>
                      </a:lnTo>
                      <a:lnTo>
                        <a:pt x="3515" y="2245"/>
                      </a:lnTo>
                      <a:lnTo>
                        <a:pt x="3561" y="2247"/>
                      </a:lnTo>
                      <a:lnTo>
                        <a:pt x="3578" y="2304"/>
                      </a:lnTo>
                      <a:lnTo>
                        <a:pt x="3618" y="2317"/>
                      </a:lnTo>
                      <a:lnTo>
                        <a:pt x="3707" y="2226"/>
                      </a:lnTo>
                      <a:lnTo>
                        <a:pt x="3741" y="2233"/>
                      </a:lnTo>
                      <a:lnTo>
                        <a:pt x="3715" y="2289"/>
                      </a:lnTo>
                      <a:lnTo>
                        <a:pt x="3759" y="2308"/>
                      </a:lnTo>
                      <a:lnTo>
                        <a:pt x="3725" y="2355"/>
                      </a:lnTo>
                      <a:lnTo>
                        <a:pt x="3659" y="2396"/>
                      </a:lnTo>
                      <a:lnTo>
                        <a:pt x="3693" y="2455"/>
                      </a:lnTo>
                      <a:lnTo>
                        <a:pt x="3636" y="2455"/>
                      </a:lnTo>
                      <a:lnTo>
                        <a:pt x="3593" y="2356"/>
                      </a:lnTo>
                      <a:lnTo>
                        <a:pt x="3539" y="2397"/>
                      </a:lnTo>
                      <a:lnTo>
                        <a:pt x="3479" y="2361"/>
                      </a:lnTo>
                      <a:lnTo>
                        <a:pt x="3375" y="2405"/>
                      </a:lnTo>
                      <a:lnTo>
                        <a:pt x="3330" y="2459"/>
                      </a:lnTo>
                      <a:lnTo>
                        <a:pt x="3386" y="2488"/>
                      </a:lnTo>
                      <a:lnTo>
                        <a:pt x="3417" y="2541"/>
                      </a:lnTo>
                      <a:lnTo>
                        <a:pt x="3374" y="2561"/>
                      </a:lnTo>
                      <a:lnTo>
                        <a:pt x="3414" y="2617"/>
                      </a:lnTo>
                      <a:lnTo>
                        <a:pt x="3391" y="2640"/>
                      </a:lnTo>
                      <a:lnTo>
                        <a:pt x="3345" y="2641"/>
                      </a:lnTo>
                      <a:lnTo>
                        <a:pt x="3332" y="2682"/>
                      </a:lnTo>
                      <a:lnTo>
                        <a:pt x="3421" y="2657"/>
                      </a:lnTo>
                      <a:lnTo>
                        <a:pt x="3439" y="2687"/>
                      </a:lnTo>
                      <a:lnTo>
                        <a:pt x="3419" y="2714"/>
                      </a:lnTo>
                      <a:lnTo>
                        <a:pt x="3362" y="2694"/>
                      </a:lnTo>
                      <a:lnTo>
                        <a:pt x="3335" y="2747"/>
                      </a:lnTo>
                      <a:lnTo>
                        <a:pt x="3329" y="2701"/>
                      </a:lnTo>
                      <a:lnTo>
                        <a:pt x="3298" y="2655"/>
                      </a:lnTo>
                      <a:lnTo>
                        <a:pt x="3281" y="2582"/>
                      </a:lnTo>
                      <a:lnTo>
                        <a:pt x="3294" y="2549"/>
                      </a:lnTo>
                      <a:lnTo>
                        <a:pt x="3264" y="2549"/>
                      </a:lnTo>
                      <a:lnTo>
                        <a:pt x="3228" y="2653"/>
                      </a:lnTo>
                      <a:lnTo>
                        <a:pt x="3171" y="2676"/>
                      </a:lnTo>
                      <a:lnTo>
                        <a:pt x="3142" y="2736"/>
                      </a:lnTo>
                      <a:lnTo>
                        <a:pt x="3100" y="2803"/>
                      </a:lnTo>
                      <a:lnTo>
                        <a:pt x="3127" y="2832"/>
                      </a:lnTo>
                      <a:lnTo>
                        <a:pt x="3164" y="2855"/>
                      </a:lnTo>
                      <a:lnTo>
                        <a:pt x="3124" y="2889"/>
                      </a:lnTo>
                      <a:lnTo>
                        <a:pt x="3160" y="2911"/>
                      </a:lnTo>
                      <a:lnTo>
                        <a:pt x="3111" y="2972"/>
                      </a:lnTo>
                      <a:lnTo>
                        <a:pt x="3048" y="3009"/>
                      </a:lnTo>
                      <a:lnTo>
                        <a:pt x="3069" y="3038"/>
                      </a:lnTo>
                      <a:lnTo>
                        <a:pt x="3135" y="3031"/>
                      </a:lnTo>
                      <a:lnTo>
                        <a:pt x="3205" y="2998"/>
                      </a:lnTo>
                      <a:lnTo>
                        <a:pt x="3151" y="3058"/>
                      </a:lnTo>
                      <a:lnTo>
                        <a:pt x="3173" y="3094"/>
                      </a:lnTo>
                      <a:lnTo>
                        <a:pt x="3126" y="3114"/>
                      </a:lnTo>
                      <a:lnTo>
                        <a:pt x="3079" y="3078"/>
                      </a:lnTo>
                      <a:lnTo>
                        <a:pt x="3042" y="3098"/>
                      </a:lnTo>
                      <a:lnTo>
                        <a:pt x="3025" y="3073"/>
                      </a:lnTo>
                      <a:lnTo>
                        <a:pt x="2982" y="3063"/>
                      </a:lnTo>
                      <a:lnTo>
                        <a:pt x="2957" y="2997"/>
                      </a:lnTo>
                      <a:lnTo>
                        <a:pt x="2885" y="3077"/>
                      </a:lnTo>
                      <a:lnTo>
                        <a:pt x="2866" y="3176"/>
                      </a:lnTo>
                      <a:lnTo>
                        <a:pt x="2896" y="3193"/>
                      </a:lnTo>
                      <a:lnTo>
                        <a:pt x="2914" y="3249"/>
                      </a:lnTo>
                      <a:lnTo>
                        <a:pt x="2966" y="3215"/>
                      </a:lnTo>
                      <a:lnTo>
                        <a:pt x="2994" y="3255"/>
                      </a:lnTo>
                      <a:lnTo>
                        <a:pt x="3053" y="3251"/>
                      </a:lnTo>
                      <a:lnTo>
                        <a:pt x="3108" y="3303"/>
                      </a:lnTo>
                      <a:lnTo>
                        <a:pt x="3058" y="3363"/>
                      </a:lnTo>
                      <a:lnTo>
                        <a:pt x="2991" y="3301"/>
                      </a:lnTo>
                      <a:lnTo>
                        <a:pt x="2927" y="3326"/>
                      </a:lnTo>
                      <a:lnTo>
                        <a:pt x="2838" y="3332"/>
                      </a:lnTo>
                      <a:lnTo>
                        <a:pt x="2818" y="3356"/>
                      </a:lnTo>
                      <a:lnTo>
                        <a:pt x="2775" y="3370"/>
                      </a:lnTo>
                      <a:lnTo>
                        <a:pt x="2762" y="3456"/>
                      </a:lnTo>
                      <a:lnTo>
                        <a:pt x="2719" y="3454"/>
                      </a:lnTo>
                      <a:lnTo>
                        <a:pt x="2682" y="3494"/>
                      </a:lnTo>
                      <a:lnTo>
                        <a:pt x="2635" y="3477"/>
                      </a:lnTo>
                      <a:lnTo>
                        <a:pt x="2620" y="3517"/>
                      </a:lnTo>
                      <a:lnTo>
                        <a:pt x="2560" y="3505"/>
                      </a:lnTo>
                      <a:lnTo>
                        <a:pt x="2550" y="3535"/>
                      </a:lnTo>
                      <a:lnTo>
                        <a:pt x="2583" y="3574"/>
                      </a:lnTo>
                      <a:lnTo>
                        <a:pt x="2630" y="3600"/>
                      </a:lnTo>
                      <a:lnTo>
                        <a:pt x="2551" y="3611"/>
                      </a:lnTo>
                      <a:lnTo>
                        <a:pt x="2544" y="3648"/>
                      </a:lnTo>
                      <a:lnTo>
                        <a:pt x="2567" y="3677"/>
                      </a:lnTo>
                      <a:lnTo>
                        <a:pt x="2551" y="3707"/>
                      </a:lnTo>
                      <a:lnTo>
                        <a:pt x="2497" y="3684"/>
                      </a:lnTo>
                      <a:lnTo>
                        <a:pt x="2475" y="3711"/>
                      </a:lnTo>
                      <a:lnTo>
                        <a:pt x="2539" y="3737"/>
                      </a:lnTo>
                      <a:lnTo>
                        <a:pt x="2442" y="3741"/>
                      </a:lnTo>
                      <a:lnTo>
                        <a:pt x="2438" y="3785"/>
                      </a:lnTo>
                      <a:lnTo>
                        <a:pt x="2545" y="3797"/>
                      </a:lnTo>
                      <a:lnTo>
                        <a:pt x="2526" y="3857"/>
                      </a:lnTo>
                      <a:lnTo>
                        <a:pt x="2479" y="3850"/>
                      </a:lnTo>
                      <a:lnTo>
                        <a:pt x="2473" y="3910"/>
                      </a:lnTo>
                      <a:lnTo>
                        <a:pt x="2496" y="3923"/>
                      </a:lnTo>
                      <a:lnTo>
                        <a:pt x="2561" y="4029"/>
                      </a:lnTo>
                      <a:lnTo>
                        <a:pt x="2588" y="4002"/>
                      </a:lnTo>
                      <a:lnTo>
                        <a:pt x="2680" y="3992"/>
                      </a:lnTo>
                      <a:lnTo>
                        <a:pt x="2654" y="4041"/>
                      </a:lnTo>
                      <a:lnTo>
                        <a:pt x="2584" y="4075"/>
                      </a:lnTo>
                      <a:lnTo>
                        <a:pt x="2559" y="4126"/>
                      </a:lnTo>
                      <a:lnTo>
                        <a:pt x="2531" y="4062"/>
                      </a:lnTo>
                      <a:lnTo>
                        <a:pt x="2494" y="4016"/>
                      </a:lnTo>
                      <a:lnTo>
                        <a:pt x="2411" y="4036"/>
                      </a:lnTo>
                      <a:lnTo>
                        <a:pt x="2385" y="4038"/>
                      </a:lnTo>
                      <a:lnTo>
                        <a:pt x="2378" y="4130"/>
                      </a:lnTo>
                      <a:lnTo>
                        <a:pt x="2259" y="4178"/>
                      </a:lnTo>
                      <a:lnTo>
                        <a:pt x="2209" y="4132"/>
                      </a:lnTo>
                      <a:lnTo>
                        <a:pt x="2185" y="4191"/>
                      </a:lnTo>
                      <a:lnTo>
                        <a:pt x="2259" y="4205"/>
                      </a:lnTo>
                      <a:lnTo>
                        <a:pt x="2273" y="4247"/>
                      </a:lnTo>
                      <a:lnTo>
                        <a:pt x="2210" y="4282"/>
                      </a:lnTo>
                      <a:lnTo>
                        <a:pt x="2240" y="4314"/>
                      </a:lnTo>
                      <a:lnTo>
                        <a:pt x="2302" y="4224"/>
                      </a:lnTo>
                      <a:lnTo>
                        <a:pt x="2376" y="4173"/>
                      </a:lnTo>
                      <a:lnTo>
                        <a:pt x="2372" y="4224"/>
                      </a:lnTo>
                      <a:lnTo>
                        <a:pt x="2429" y="4279"/>
                      </a:lnTo>
                      <a:lnTo>
                        <a:pt x="2414" y="4299"/>
                      </a:lnTo>
                      <a:lnTo>
                        <a:pt x="2329" y="4250"/>
                      </a:lnTo>
                      <a:lnTo>
                        <a:pt x="2307" y="4294"/>
                      </a:lnTo>
                      <a:lnTo>
                        <a:pt x="2333" y="4343"/>
                      </a:lnTo>
                      <a:lnTo>
                        <a:pt x="2273" y="4351"/>
                      </a:lnTo>
                      <a:lnTo>
                        <a:pt x="2254" y="4396"/>
                      </a:lnTo>
                      <a:lnTo>
                        <a:pt x="2315" y="4430"/>
                      </a:lnTo>
                      <a:lnTo>
                        <a:pt x="2302" y="4495"/>
                      </a:lnTo>
                      <a:lnTo>
                        <a:pt x="2266" y="4503"/>
                      </a:lnTo>
                      <a:lnTo>
                        <a:pt x="2248" y="4436"/>
                      </a:lnTo>
                      <a:lnTo>
                        <a:pt x="2204" y="4451"/>
                      </a:lnTo>
                      <a:lnTo>
                        <a:pt x="2215" y="4517"/>
                      </a:lnTo>
                      <a:lnTo>
                        <a:pt x="2272" y="4549"/>
                      </a:lnTo>
                      <a:lnTo>
                        <a:pt x="2290" y="4653"/>
                      </a:lnTo>
                      <a:lnTo>
                        <a:pt x="2290" y="4653"/>
                      </a:lnTo>
                      <a:lnTo>
                        <a:pt x="2296" y="4675"/>
                      </a:lnTo>
                      <a:lnTo>
                        <a:pt x="2296" y="4675"/>
                      </a:lnTo>
                      <a:lnTo>
                        <a:pt x="2297" y="4681"/>
                      </a:lnTo>
                      <a:lnTo>
                        <a:pt x="2297" y="4681"/>
                      </a:lnTo>
                      <a:lnTo>
                        <a:pt x="2287" y="4675"/>
                      </a:lnTo>
                      <a:lnTo>
                        <a:pt x="2287" y="4675"/>
                      </a:lnTo>
                      <a:lnTo>
                        <a:pt x="2227" y="4632"/>
                      </a:lnTo>
                      <a:lnTo>
                        <a:pt x="2206" y="4612"/>
                      </a:lnTo>
                      <a:lnTo>
                        <a:pt x="2202" y="4550"/>
                      </a:lnTo>
                      <a:lnTo>
                        <a:pt x="2179" y="4540"/>
                      </a:lnTo>
                      <a:lnTo>
                        <a:pt x="2166" y="4590"/>
                      </a:lnTo>
                      <a:lnTo>
                        <a:pt x="2186" y="4627"/>
                      </a:lnTo>
                      <a:lnTo>
                        <a:pt x="2150" y="4640"/>
                      </a:lnTo>
                      <a:lnTo>
                        <a:pt x="2150" y="4640"/>
                      </a:lnTo>
                      <a:lnTo>
                        <a:pt x="2122" y="4675"/>
                      </a:lnTo>
                      <a:lnTo>
                        <a:pt x="2122" y="4675"/>
                      </a:lnTo>
                      <a:lnTo>
                        <a:pt x="2104" y="4697"/>
                      </a:lnTo>
                      <a:lnTo>
                        <a:pt x="2084" y="4747"/>
                      </a:lnTo>
                      <a:lnTo>
                        <a:pt x="2121" y="4763"/>
                      </a:lnTo>
                      <a:lnTo>
                        <a:pt x="2161" y="4686"/>
                      </a:lnTo>
                      <a:lnTo>
                        <a:pt x="2161" y="4686"/>
                      </a:lnTo>
                      <a:lnTo>
                        <a:pt x="2181" y="4675"/>
                      </a:lnTo>
                      <a:lnTo>
                        <a:pt x="2181" y="4675"/>
                      </a:lnTo>
                      <a:lnTo>
                        <a:pt x="2190" y="4669"/>
                      </a:lnTo>
                      <a:lnTo>
                        <a:pt x="2190" y="4669"/>
                      </a:lnTo>
                      <a:lnTo>
                        <a:pt x="2191" y="4675"/>
                      </a:lnTo>
                      <a:lnTo>
                        <a:pt x="2191" y="4675"/>
                      </a:lnTo>
                      <a:lnTo>
                        <a:pt x="2201" y="4776"/>
                      </a:lnTo>
                      <a:lnTo>
                        <a:pt x="2244" y="4748"/>
                      </a:lnTo>
                      <a:lnTo>
                        <a:pt x="2287" y="4692"/>
                      </a:lnTo>
                      <a:lnTo>
                        <a:pt x="2300" y="4715"/>
                      </a:lnTo>
                      <a:lnTo>
                        <a:pt x="2274" y="4752"/>
                      </a:lnTo>
                      <a:lnTo>
                        <a:pt x="2218" y="4782"/>
                      </a:lnTo>
                      <a:lnTo>
                        <a:pt x="2234" y="4798"/>
                      </a:lnTo>
                      <a:lnTo>
                        <a:pt x="2195" y="4865"/>
                      </a:lnTo>
                      <a:lnTo>
                        <a:pt x="2159" y="4835"/>
                      </a:lnTo>
                      <a:lnTo>
                        <a:pt x="2141" y="4763"/>
                      </a:lnTo>
                      <a:lnTo>
                        <a:pt x="2115" y="4790"/>
                      </a:lnTo>
                      <a:lnTo>
                        <a:pt x="2098" y="4823"/>
                      </a:lnTo>
                      <a:lnTo>
                        <a:pt x="2035" y="4840"/>
                      </a:lnTo>
                      <a:lnTo>
                        <a:pt x="1993" y="4890"/>
                      </a:lnTo>
                      <a:lnTo>
                        <a:pt x="2003" y="4963"/>
                      </a:lnTo>
                      <a:lnTo>
                        <a:pt x="1950" y="4987"/>
                      </a:lnTo>
                      <a:lnTo>
                        <a:pt x="1917" y="4985"/>
                      </a:lnTo>
                      <a:lnTo>
                        <a:pt x="1880" y="5060"/>
                      </a:lnTo>
                      <a:lnTo>
                        <a:pt x="1891" y="5080"/>
                      </a:lnTo>
                      <a:lnTo>
                        <a:pt x="1920" y="5077"/>
                      </a:lnTo>
                      <a:lnTo>
                        <a:pt x="1984" y="5024"/>
                      </a:lnTo>
                      <a:lnTo>
                        <a:pt x="2010" y="5052"/>
                      </a:lnTo>
                      <a:lnTo>
                        <a:pt x="1945" y="5113"/>
                      </a:lnTo>
                      <a:lnTo>
                        <a:pt x="1915" y="5127"/>
                      </a:lnTo>
                      <a:lnTo>
                        <a:pt x="1921" y="5183"/>
                      </a:lnTo>
                      <a:lnTo>
                        <a:pt x="1942" y="5226"/>
                      </a:lnTo>
                      <a:lnTo>
                        <a:pt x="1929" y="5236"/>
                      </a:lnTo>
                      <a:lnTo>
                        <a:pt x="1852" y="5211"/>
                      </a:lnTo>
                      <a:lnTo>
                        <a:pt x="1845" y="5236"/>
                      </a:lnTo>
                      <a:lnTo>
                        <a:pt x="1896" y="5286"/>
                      </a:lnTo>
                      <a:lnTo>
                        <a:pt x="1852" y="5290"/>
                      </a:lnTo>
                      <a:lnTo>
                        <a:pt x="1795" y="5234"/>
                      </a:lnTo>
                      <a:lnTo>
                        <a:pt x="1769" y="5214"/>
                      </a:lnTo>
                      <a:lnTo>
                        <a:pt x="1713" y="5278"/>
                      </a:lnTo>
                      <a:lnTo>
                        <a:pt x="1699" y="5321"/>
                      </a:lnTo>
                      <a:lnTo>
                        <a:pt x="1649" y="5319"/>
                      </a:lnTo>
                      <a:lnTo>
                        <a:pt x="1610" y="5448"/>
                      </a:lnTo>
                      <a:lnTo>
                        <a:pt x="1551" y="5471"/>
                      </a:lnTo>
                      <a:lnTo>
                        <a:pt x="1531" y="5528"/>
                      </a:lnTo>
                      <a:lnTo>
                        <a:pt x="1555" y="5555"/>
                      </a:lnTo>
                      <a:lnTo>
                        <a:pt x="1459" y="5578"/>
                      </a:lnTo>
                      <a:lnTo>
                        <a:pt x="1465" y="5618"/>
                      </a:lnTo>
                      <a:lnTo>
                        <a:pt x="1542" y="5634"/>
                      </a:lnTo>
                      <a:lnTo>
                        <a:pt x="1467" y="5702"/>
                      </a:lnTo>
                      <a:lnTo>
                        <a:pt x="1400" y="5715"/>
                      </a:lnTo>
                      <a:lnTo>
                        <a:pt x="1401" y="5815"/>
                      </a:lnTo>
                      <a:lnTo>
                        <a:pt x="1431" y="5825"/>
                      </a:lnTo>
                      <a:lnTo>
                        <a:pt x="1493" y="5784"/>
                      </a:lnTo>
                      <a:lnTo>
                        <a:pt x="1461" y="5858"/>
                      </a:lnTo>
                      <a:lnTo>
                        <a:pt x="1519" y="5951"/>
                      </a:lnTo>
                      <a:lnTo>
                        <a:pt x="1621" y="5906"/>
                      </a:lnTo>
                      <a:lnTo>
                        <a:pt x="1701" y="5792"/>
                      </a:lnTo>
                      <a:lnTo>
                        <a:pt x="1867" y="5734"/>
                      </a:lnTo>
                      <a:lnTo>
                        <a:pt x="1867" y="5734"/>
                      </a:lnTo>
                      <a:lnTo>
                        <a:pt x="1861" y="5701"/>
                      </a:lnTo>
                      <a:lnTo>
                        <a:pt x="1634" y="5749"/>
                      </a:lnTo>
                      <a:lnTo>
                        <a:pt x="1644" y="5735"/>
                      </a:lnTo>
                      <a:lnTo>
                        <a:pt x="1859" y="5684"/>
                      </a:lnTo>
                      <a:lnTo>
                        <a:pt x="1887" y="5635"/>
                      </a:lnTo>
                      <a:lnTo>
                        <a:pt x="1940" y="5624"/>
                      </a:lnTo>
                      <a:lnTo>
                        <a:pt x="1944" y="5637"/>
                      </a:lnTo>
                      <a:lnTo>
                        <a:pt x="1897" y="5652"/>
                      </a:lnTo>
                      <a:lnTo>
                        <a:pt x="1922" y="5666"/>
                      </a:lnTo>
                      <a:lnTo>
                        <a:pt x="1921" y="5696"/>
                      </a:lnTo>
                      <a:lnTo>
                        <a:pt x="1891" y="5732"/>
                      </a:lnTo>
                      <a:lnTo>
                        <a:pt x="1967" y="5734"/>
                      </a:lnTo>
                      <a:lnTo>
                        <a:pt x="1959" y="5783"/>
                      </a:lnTo>
                      <a:lnTo>
                        <a:pt x="1872" y="5815"/>
                      </a:lnTo>
                      <a:lnTo>
                        <a:pt x="1910" y="5758"/>
                      </a:lnTo>
                      <a:lnTo>
                        <a:pt x="1737" y="5842"/>
                      </a:lnTo>
                      <a:lnTo>
                        <a:pt x="1675" y="5906"/>
                      </a:lnTo>
                      <a:lnTo>
                        <a:pt x="1718" y="5962"/>
                      </a:lnTo>
                      <a:lnTo>
                        <a:pt x="1676" y="5998"/>
                      </a:lnTo>
                      <a:lnTo>
                        <a:pt x="1552" y="5996"/>
                      </a:lnTo>
                      <a:lnTo>
                        <a:pt x="1532" y="6026"/>
                      </a:lnTo>
                      <a:lnTo>
                        <a:pt x="1567" y="6069"/>
                      </a:lnTo>
                      <a:lnTo>
                        <a:pt x="1493" y="6076"/>
                      </a:lnTo>
                      <a:lnTo>
                        <a:pt x="1482" y="6036"/>
                      </a:lnTo>
                      <a:lnTo>
                        <a:pt x="1499" y="5967"/>
                      </a:lnTo>
                      <a:lnTo>
                        <a:pt x="1424" y="5885"/>
                      </a:lnTo>
                      <a:lnTo>
                        <a:pt x="1275" y="5953"/>
                      </a:lnTo>
                      <a:lnTo>
                        <a:pt x="1293" y="6002"/>
                      </a:lnTo>
                      <a:lnTo>
                        <a:pt x="1323" y="6055"/>
                      </a:lnTo>
                      <a:lnTo>
                        <a:pt x="1247" y="6085"/>
                      </a:lnTo>
                      <a:lnTo>
                        <a:pt x="1219" y="6016"/>
                      </a:lnTo>
                      <a:lnTo>
                        <a:pt x="1162" y="6036"/>
                      </a:lnTo>
                      <a:lnTo>
                        <a:pt x="1093" y="6041"/>
                      </a:lnTo>
                      <a:lnTo>
                        <a:pt x="1031" y="6133"/>
                      </a:lnTo>
                      <a:lnTo>
                        <a:pt x="984" y="6200"/>
                      </a:lnTo>
                      <a:lnTo>
                        <a:pt x="961" y="6178"/>
                      </a:lnTo>
                      <a:lnTo>
                        <a:pt x="917" y="6168"/>
                      </a:lnTo>
                      <a:lnTo>
                        <a:pt x="914" y="6208"/>
                      </a:lnTo>
                      <a:lnTo>
                        <a:pt x="868" y="6205"/>
                      </a:lnTo>
                      <a:lnTo>
                        <a:pt x="821" y="6239"/>
                      </a:lnTo>
                      <a:lnTo>
                        <a:pt x="755" y="6259"/>
                      </a:lnTo>
                      <a:lnTo>
                        <a:pt x="746" y="6323"/>
                      </a:lnTo>
                      <a:lnTo>
                        <a:pt x="792" y="6345"/>
                      </a:lnTo>
                      <a:lnTo>
                        <a:pt x="845" y="6305"/>
                      </a:lnTo>
                      <a:lnTo>
                        <a:pt x="909" y="6361"/>
                      </a:lnTo>
                      <a:lnTo>
                        <a:pt x="826" y="6394"/>
                      </a:lnTo>
                      <a:lnTo>
                        <a:pt x="809" y="6372"/>
                      </a:lnTo>
                      <a:lnTo>
                        <a:pt x="770" y="6415"/>
                      </a:lnTo>
                      <a:lnTo>
                        <a:pt x="726" y="6388"/>
                      </a:lnTo>
                      <a:lnTo>
                        <a:pt x="672" y="6343"/>
                      </a:lnTo>
                      <a:lnTo>
                        <a:pt x="583" y="6403"/>
                      </a:lnTo>
                      <a:lnTo>
                        <a:pt x="590" y="6453"/>
                      </a:lnTo>
                      <a:lnTo>
                        <a:pt x="647" y="6469"/>
                      </a:lnTo>
                      <a:lnTo>
                        <a:pt x="591" y="6527"/>
                      </a:lnTo>
                      <a:lnTo>
                        <a:pt x="664" y="6522"/>
                      </a:lnTo>
                      <a:lnTo>
                        <a:pt x="717" y="6509"/>
                      </a:lnTo>
                      <a:lnTo>
                        <a:pt x="817" y="6541"/>
                      </a:lnTo>
                      <a:lnTo>
                        <a:pt x="728" y="6584"/>
                      </a:lnTo>
                      <a:lnTo>
                        <a:pt x="728" y="6615"/>
                      </a:lnTo>
                      <a:lnTo>
                        <a:pt x="811" y="6627"/>
                      </a:lnTo>
                      <a:lnTo>
                        <a:pt x="803" y="6667"/>
                      </a:lnTo>
                      <a:lnTo>
                        <a:pt x="756" y="6680"/>
                      </a:lnTo>
                      <a:lnTo>
                        <a:pt x="691" y="6618"/>
                      </a:lnTo>
                      <a:lnTo>
                        <a:pt x="665" y="6635"/>
                      </a:lnTo>
                      <a:lnTo>
                        <a:pt x="609" y="6602"/>
                      </a:lnTo>
                      <a:lnTo>
                        <a:pt x="558" y="6622"/>
                      </a:lnTo>
                      <a:lnTo>
                        <a:pt x="518" y="6627"/>
                      </a:lnTo>
                      <a:lnTo>
                        <a:pt x="472" y="6654"/>
                      </a:lnTo>
                      <a:lnTo>
                        <a:pt x="456" y="6684"/>
                      </a:lnTo>
                      <a:lnTo>
                        <a:pt x="479" y="6703"/>
                      </a:lnTo>
                      <a:lnTo>
                        <a:pt x="515" y="6666"/>
                      </a:lnTo>
                      <a:lnTo>
                        <a:pt x="585" y="6703"/>
                      </a:lnTo>
                      <a:lnTo>
                        <a:pt x="593" y="6758"/>
                      </a:lnTo>
                      <a:lnTo>
                        <a:pt x="717" y="6771"/>
                      </a:lnTo>
                      <a:lnTo>
                        <a:pt x="703" y="6807"/>
                      </a:lnTo>
                      <a:lnTo>
                        <a:pt x="616" y="6808"/>
                      </a:lnTo>
                      <a:lnTo>
                        <a:pt x="584" y="6924"/>
                      </a:lnTo>
                      <a:lnTo>
                        <a:pt x="547" y="6924"/>
                      </a:lnTo>
                      <a:lnTo>
                        <a:pt x="570" y="6785"/>
                      </a:lnTo>
                      <a:lnTo>
                        <a:pt x="526" y="6736"/>
                      </a:lnTo>
                      <a:lnTo>
                        <a:pt x="466" y="6746"/>
                      </a:lnTo>
                      <a:lnTo>
                        <a:pt x="460" y="6833"/>
                      </a:lnTo>
                      <a:lnTo>
                        <a:pt x="480" y="6872"/>
                      </a:lnTo>
                      <a:lnTo>
                        <a:pt x="457" y="6889"/>
                      </a:lnTo>
                      <a:lnTo>
                        <a:pt x="404" y="6783"/>
                      </a:lnTo>
                      <a:lnTo>
                        <a:pt x="330" y="6831"/>
                      </a:lnTo>
                      <a:lnTo>
                        <a:pt x="304" y="6901"/>
                      </a:lnTo>
                      <a:lnTo>
                        <a:pt x="351" y="6923"/>
                      </a:lnTo>
                      <a:lnTo>
                        <a:pt x="365" y="6950"/>
                      </a:lnTo>
                      <a:lnTo>
                        <a:pt x="324" y="6977"/>
                      </a:lnTo>
                      <a:lnTo>
                        <a:pt x="381" y="7009"/>
                      </a:lnTo>
                      <a:lnTo>
                        <a:pt x="316" y="7027"/>
                      </a:lnTo>
                      <a:lnTo>
                        <a:pt x="222" y="7037"/>
                      </a:lnTo>
                      <a:lnTo>
                        <a:pt x="202" y="7064"/>
                      </a:lnTo>
                      <a:lnTo>
                        <a:pt x="252" y="7077"/>
                      </a:lnTo>
                      <a:lnTo>
                        <a:pt x="419" y="7052"/>
                      </a:lnTo>
                      <a:lnTo>
                        <a:pt x="419" y="7078"/>
                      </a:lnTo>
                      <a:lnTo>
                        <a:pt x="376" y="7123"/>
                      </a:lnTo>
                      <a:lnTo>
                        <a:pt x="292" y="7082"/>
                      </a:lnTo>
                      <a:lnTo>
                        <a:pt x="220" y="7107"/>
                      </a:lnTo>
                      <a:lnTo>
                        <a:pt x="210" y="7147"/>
                      </a:lnTo>
                      <a:lnTo>
                        <a:pt x="170" y="7124"/>
                      </a:lnTo>
                      <a:lnTo>
                        <a:pt x="126" y="7078"/>
                      </a:lnTo>
                      <a:lnTo>
                        <a:pt x="86" y="7118"/>
                      </a:lnTo>
                      <a:lnTo>
                        <a:pt x="66" y="7118"/>
                      </a:lnTo>
                      <a:lnTo>
                        <a:pt x="74" y="7165"/>
                      </a:lnTo>
                      <a:lnTo>
                        <a:pt x="0" y="7175"/>
                      </a:lnTo>
                      <a:lnTo>
                        <a:pt x="104" y="7237"/>
                      </a:lnTo>
                      <a:lnTo>
                        <a:pt x="77" y="7264"/>
                      </a:lnTo>
                      <a:lnTo>
                        <a:pt x="172" y="7326"/>
                      </a:lnTo>
                      <a:lnTo>
                        <a:pt x="125" y="7337"/>
                      </a:lnTo>
                      <a:lnTo>
                        <a:pt x="108" y="7380"/>
                      </a:lnTo>
                      <a:lnTo>
                        <a:pt x="142" y="7387"/>
                      </a:lnTo>
                      <a:lnTo>
                        <a:pt x="9" y="7450"/>
                      </a:lnTo>
                      <a:lnTo>
                        <a:pt x="86" y="7480"/>
                      </a:lnTo>
                      <a:lnTo>
                        <a:pt x="39" y="7504"/>
                      </a:lnTo>
                      <a:lnTo>
                        <a:pt x="64" y="7543"/>
                      </a:lnTo>
                      <a:lnTo>
                        <a:pt x="134" y="7569"/>
                      </a:lnTo>
                      <a:lnTo>
                        <a:pt x="243" y="7498"/>
                      </a:lnTo>
                      <a:lnTo>
                        <a:pt x="353" y="7504"/>
                      </a:lnTo>
                      <a:lnTo>
                        <a:pt x="409" y="7494"/>
                      </a:lnTo>
                      <a:lnTo>
                        <a:pt x="409" y="7440"/>
                      </a:lnTo>
                      <a:lnTo>
                        <a:pt x="485" y="7380"/>
                      </a:lnTo>
                      <a:lnTo>
                        <a:pt x="436" y="7453"/>
                      </a:lnTo>
                      <a:lnTo>
                        <a:pt x="436" y="7490"/>
                      </a:lnTo>
                      <a:lnTo>
                        <a:pt x="566" y="7489"/>
                      </a:lnTo>
                      <a:lnTo>
                        <a:pt x="590" y="7466"/>
                      </a:lnTo>
                      <a:lnTo>
                        <a:pt x="620" y="7501"/>
                      </a:lnTo>
                      <a:lnTo>
                        <a:pt x="669" y="7471"/>
                      </a:lnTo>
                      <a:lnTo>
                        <a:pt x="669" y="7355"/>
                      </a:lnTo>
                      <a:lnTo>
                        <a:pt x="787" y="7251"/>
                      </a:lnTo>
                      <a:lnTo>
                        <a:pt x="718" y="7354"/>
                      </a:lnTo>
                      <a:lnTo>
                        <a:pt x="719" y="7431"/>
                      </a:lnTo>
                      <a:lnTo>
                        <a:pt x="692" y="7478"/>
                      </a:lnTo>
                      <a:lnTo>
                        <a:pt x="792" y="7440"/>
                      </a:lnTo>
                      <a:lnTo>
                        <a:pt x="796" y="7494"/>
                      </a:lnTo>
                      <a:lnTo>
                        <a:pt x="606" y="7565"/>
                      </a:lnTo>
                      <a:lnTo>
                        <a:pt x="618" y="7607"/>
                      </a:lnTo>
                      <a:lnTo>
                        <a:pt x="674" y="7651"/>
                      </a:lnTo>
                      <a:lnTo>
                        <a:pt x="654" y="7697"/>
                      </a:lnTo>
                      <a:lnTo>
                        <a:pt x="614" y="7651"/>
                      </a:lnTo>
                      <a:lnTo>
                        <a:pt x="565" y="7691"/>
                      </a:lnTo>
                      <a:lnTo>
                        <a:pt x="581" y="7622"/>
                      </a:lnTo>
                      <a:lnTo>
                        <a:pt x="444" y="7536"/>
                      </a:lnTo>
                      <a:lnTo>
                        <a:pt x="377" y="7574"/>
                      </a:lnTo>
                      <a:lnTo>
                        <a:pt x="240" y="7545"/>
                      </a:lnTo>
                      <a:lnTo>
                        <a:pt x="161" y="7595"/>
                      </a:lnTo>
                      <a:lnTo>
                        <a:pt x="80" y="7576"/>
                      </a:lnTo>
                      <a:lnTo>
                        <a:pt x="30" y="7579"/>
                      </a:lnTo>
                      <a:lnTo>
                        <a:pt x="15" y="7636"/>
                      </a:lnTo>
                      <a:lnTo>
                        <a:pt x="51" y="7640"/>
                      </a:lnTo>
                      <a:lnTo>
                        <a:pt x="25" y="7673"/>
                      </a:lnTo>
                      <a:lnTo>
                        <a:pt x="82" y="7709"/>
                      </a:lnTo>
                      <a:lnTo>
                        <a:pt x="122" y="7689"/>
                      </a:lnTo>
                      <a:lnTo>
                        <a:pt x="148" y="7692"/>
                      </a:lnTo>
                      <a:lnTo>
                        <a:pt x="112" y="7739"/>
                      </a:lnTo>
                      <a:lnTo>
                        <a:pt x="152" y="7774"/>
                      </a:lnTo>
                      <a:lnTo>
                        <a:pt x="150" y="7814"/>
                      </a:lnTo>
                      <a:lnTo>
                        <a:pt x="219" y="7807"/>
                      </a:lnTo>
                      <a:lnTo>
                        <a:pt x="136" y="7851"/>
                      </a:lnTo>
                      <a:lnTo>
                        <a:pt x="143" y="7904"/>
                      </a:lnTo>
                      <a:lnTo>
                        <a:pt x="171" y="7920"/>
                      </a:lnTo>
                      <a:lnTo>
                        <a:pt x="260" y="7913"/>
                      </a:lnTo>
                      <a:lnTo>
                        <a:pt x="157" y="7980"/>
                      </a:lnTo>
                      <a:lnTo>
                        <a:pt x="111" y="7935"/>
                      </a:lnTo>
                      <a:lnTo>
                        <a:pt x="104" y="8001"/>
                      </a:lnTo>
                      <a:lnTo>
                        <a:pt x="50" y="7995"/>
                      </a:lnTo>
                      <a:lnTo>
                        <a:pt x="51" y="8024"/>
                      </a:lnTo>
                      <a:lnTo>
                        <a:pt x="112" y="8116"/>
                      </a:lnTo>
                      <a:lnTo>
                        <a:pt x="158" y="8083"/>
                      </a:lnTo>
                      <a:lnTo>
                        <a:pt x="229" y="8122"/>
                      </a:lnTo>
                      <a:lnTo>
                        <a:pt x="252" y="8092"/>
                      </a:lnTo>
                      <a:lnTo>
                        <a:pt x="341" y="8032"/>
                      </a:lnTo>
                      <a:lnTo>
                        <a:pt x="367" y="7938"/>
                      </a:lnTo>
                      <a:lnTo>
                        <a:pt x="457" y="7895"/>
                      </a:lnTo>
                      <a:lnTo>
                        <a:pt x="503" y="7845"/>
                      </a:lnTo>
                      <a:lnTo>
                        <a:pt x="493" y="7895"/>
                      </a:lnTo>
                      <a:lnTo>
                        <a:pt x="573" y="7867"/>
                      </a:lnTo>
                      <a:lnTo>
                        <a:pt x="613" y="7880"/>
                      </a:lnTo>
                      <a:lnTo>
                        <a:pt x="517" y="7924"/>
                      </a:lnTo>
                      <a:lnTo>
                        <a:pt x="502" y="8106"/>
                      </a:lnTo>
                      <a:lnTo>
                        <a:pt x="478" y="8074"/>
                      </a:lnTo>
                      <a:lnTo>
                        <a:pt x="487" y="7940"/>
                      </a:lnTo>
                      <a:lnTo>
                        <a:pt x="450" y="7952"/>
                      </a:lnTo>
                      <a:lnTo>
                        <a:pt x="444" y="7962"/>
                      </a:lnTo>
                      <a:lnTo>
                        <a:pt x="411" y="8037"/>
                      </a:lnTo>
                      <a:lnTo>
                        <a:pt x="352" y="8102"/>
                      </a:lnTo>
                      <a:lnTo>
                        <a:pt x="408" y="8101"/>
                      </a:lnTo>
                      <a:lnTo>
                        <a:pt x="399" y="8148"/>
                      </a:lnTo>
                      <a:lnTo>
                        <a:pt x="326" y="8174"/>
                      </a:lnTo>
                      <a:lnTo>
                        <a:pt x="290" y="8245"/>
                      </a:lnTo>
                      <a:lnTo>
                        <a:pt x="246" y="8305"/>
                      </a:lnTo>
                      <a:lnTo>
                        <a:pt x="261" y="8341"/>
                      </a:lnTo>
                      <a:lnTo>
                        <a:pt x="313" y="8301"/>
                      </a:lnTo>
                      <a:lnTo>
                        <a:pt x="343" y="8324"/>
                      </a:lnTo>
                      <a:lnTo>
                        <a:pt x="397" y="8284"/>
                      </a:lnTo>
                      <a:lnTo>
                        <a:pt x="414" y="8300"/>
                      </a:lnTo>
                      <a:lnTo>
                        <a:pt x="388" y="8360"/>
                      </a:lnTo>
                      <a:lnTo>
                        <a:pt x="388" y="8360"/>
                      </a:lnTo>
                      <a:lnTo>
                        <a:pt x="362" y="8344"/>
                      </a:lnTo>
                      <a:lnTo>
                        <a:pt x="347" y="8334"/>
                      </a:lnTo>
                      <a:lnTo>
                        <a:pt x="341" y="8333"/>
                      </a:lnTo>
                      <a:lnTo>
                        <a:pt x="340" y="8333"/>
                      </a:lnTo>
                      <a:lnTo>
                        <a:pt x="340" y="8334"/>
                      </a:lnTo>
                      <a:lnTo>
                        <a:pt x="340" y="8334"/>
                      </a:lnTo>
                      <a:lnTo>
                        <a:pt x="340" y="8336"/>
                      </a:lnTo>
                      <a:lnTo>
                        <a:pt x="339" y="8339"/>
                      </a:lnTo>
                      <a:lnTo>
                        <a:pt x="333" y="8346"/>
                      </a:lnTo>
                      <a:lnTo>
                        <a:pt x="326" y="8355"/>
                      </a:lnTo>
                      <a:lnTo>
                        <a:pt x="316" y="8365"/>
                      </a:lnTo>
                      <a:lnTo>
                        <a:pt x="297" y="8380"/>
                      </a:lnTo>
                      <a:lnTo>
                        <a:pt x="288" y="8387"/>
                      </a:lnTo>
                      <a:lnTo>
                        <a:pt x="282" y="8467"/>
                      </a:lnTo>
                      <a:lnTo>
                        <a:pt x="225" y="8441"/>
                      </a:lnTo>
                      <a:lnTo>
                        <a:pt x="182" y="8524"/>
                      </a:lnTo>
                      <a:lnTo>
                        <a:pt x="200" y="8551"/>
                      </a:lnTo>
                      <a:lnTo>
                        <a:pt x="203" y="8594"/>
                      </a:lnTo>
                      <a:lnTo>
                        <a:pt x="246" y="8620"/>
                      </a:lnTo>
                      <a:lnTo>
                        <a:pt x="255" y="8538"/>
                      </a:lnTo>
                      <a:lnTo>
                        <a:pt x="313" y="8577"/>
                      </a:lnTo>
                      <a:lnTo>
                        <a:pt x="352" y="8496"/>
                      </a:lnTo>
                      <a:lnTo>
                        <a:pt x="402" y="8525"/>
                      </a:lnTo>
                      <a:lnTo>
                        <a:pt x="402" y="8539"/>
                      </a:lnTo>
                      <a:lnTo>
                        <a:pt x="352" y="8579"/>
                      </a:lnTo>
                      <a:lnTo>
                        <a:pt x="343" y="8609"/>
                      </a:lnTo>
                      <a:lnTo>
                        <a:pt x="394" y="8632"/>
                      </a:lnTo>
                      <a:lnTo>
                        <a:pt x="370" y="8666"/>
                      </a:lnTo>
                      <a:lnTo>
                        <a:pt x="320" y="8679"/>
                      </a:lnTo>
                      <a:lnTo>
                        <a:pt x="288" y="8746"/>
                      </a:lnTo>
                      <a:lnTo>
                        <a:pt x="321" y="8808"/>
                      </a:lnTo>
                      <a:lnTo>
                        <a:pt x="472" y="8774"/>
                      </a:lnTo>
                      <a:lnTo>
                        <a:pt x="345" y="8828"/>
                      </a:lnTo>
                      <a:lnTo>
                        <a:pt x="349" y="8865"/>
                      </a:lnTo>
                      <a:lnTo>
                        <a:pt x="379" y="8901"/>
                      </a:lnTo>
                      <a:lnTo>
                        <a:pt x="285" y="8858"/>
                      </a:lnTo>
                      <a:lnTo>
                        <a:pt x="262" y="8892"/>
                      </a:lnTo>
                      <a:lnTo>
                        <a:pt x="202" y="8850"/>
                      </a:lnTo>
                      <a:lnTo>
                        <a:pt x="173" y="8943"/>
                      </a:lnTo>
                      <a:lnTo>
                        <a:pt x="143" y="8997"/>
                      </a:lnTo>
                      <a:lnTo>
                        <a:pt x="181" y="9026"/>
                      </a:lnTo>
                      <a:lnTo>
                        <a:pt x="201" y="9091"/>
                      </a:lnTo>
                      <a:lnTo>
                        <a:pt x="294" y="9101"/>
                      </a:lnTo>
                      <a:lnTo>
                        <a:pt x="423" y="9236"/>
                      </a:lnTo>
                      <a:lnTo>
                        <a:pt x="515" y="9222"/>
                      </a:lnTo>
                      <a:lnTo>
                        <a:pt x="499" y="9302"/>
                      </a:lnTo>
                      <a:lnTo>
                        <a:pt x="606" y="9321"/>
                      </a:lnTo>
                      <a:lnTo>
                        <a:pt x="710" y="9350"/>
                      </a:lnTo>
                      <a:lnTo>
                        <a:pt x="859" y="9339"/>
                      </a:lnTo>
                      <a:lnTo>
                        <a:pt x="879" y="9282"/>
                      </a:lnTo>
                      <a:lnTo>
                        <a:pt x="948" y="9274"/>
                      </a:lnTo>
                      <a:lnTo>
                        <a:pt x="1005" y="9224"/>
                      </a:lnTo>
                      <a:lnTo>
                        <a:pt x="1089" y="9204"/>
                      </a:lnTo>
                      <a:lnTo>
                        <a:pt x="1151" y="9107"/>
                      </a:lnTo>
                      <a:lnTo>
                        <a:pt x="1151" y="9107"/>
                      </a:lnTo>
                      <a:lnTo>
                        <a:pt x="1152" y="9098"/>
                      </a:lnTo>
                      <a:lnTo>
                        <a:pt x="1157" y="9078"/>
                      </a:lnTo>
                      <a:lnTo>
                        <a:pt x="1160" y="9066"/>
                      </a:lnTo>
                      <a:lnTo>
                        <a:pt x="1164" y="9056"/>
                      </a:lnTo>
                      <a:lnTo>
                        <a:pt x="1167" y="9048"/>
                      </a:lnTo>
                      <a:lnTo>
                        <a:pt x="1168" y="9046"/>
                      </a:lnTo>
                      <a:lnTo>
                        <a:pt x="1170" y="9043"/>
                      </a:lnTo>
                      <a:lnTo>
                        <a:pt x="1170" y="9043"/>
                      </a:lnTo>
                      <a:lnTo>
                        <a:pt x="1176" y="9040"/>
                      </a:lnTo>
                      <a:lnTo>
                        <a:pt x="1186" y="9038"/>
                      </a:lnTo>
                      <a:lnTo>
                        <a:pt x="1210" y="9032"/>
                      </a:lnTo>
                      <a:lnTo>
                        <a:pt x="1244" y="9026"/>
                      </a:lnTo>
                      <a:lnTo>
                        <a:pt x="1269" y="8995"/>
                      </a:lnTo>
                      <a:lnTo>
                        <a:pt x="1233" y="8967"/>
                      </a:lnTo>
                      <a:lnTo>
                        <a:pt x="1246" y="8946"/>
                      </a:lnTo>
                      <a:lnTo>
                        <a:pt x="1296" y="8952"/>
                      </a:lnTo>
                      <a:lnTo>
                        <a:pt x="1312" y="8886"/>
                      </a:lnTo>
                      <a:lnTo>
                        <a:pt x="1399" y="8828"/>
                      </a:lnTo>
                      <a:lnTo>
                        <a:pt x="1381" y="8749"/>
                      </a:lnTo>
                      <a:lnTo>
                        <a:pt x="1428" y="8795"/>
                      </a:lnTo>
                      <a:lnTo>
                        <a:pt x="1471" y="8772"/>
                      </a:lnTo>
                      <a:lnTo>
                        <a:pt x="1545" y="8780"/>
                      </a:lnTo>
                      <a:lnTo>
                        <a:pt x="1574" y="8747"/>
                      </a:lnTo>
                      <a:lnTo>
                        <a:pt x="1584" y="8665"/>
                      </a:lnTo>
                      <a:lnTo>
                        <a:pt x="1620" y="8661"/>
                      </a:lnTo>
                      <a:lnTo>
                        <a:pt x="1629" y="8578"/>
                      </a:lnTo>
                      <a:lnTo>
                        <a:pt x="1572" y="8532"/>
                      </a:lnTo>
                      <a:lnTo>
                        <a:pt x="1588" y="8448"/>
                      </a:lnTo>
                      <a:lnTo>
                        <a:pt x="1570" y="8383"/>
                      </a:lnTo>
                      <a:lnTo>
                        <a:pt x="1607" y="8379"/>
                      </a:lnTo>
                      <a:lnTo>
                        <a:pt x="1605" y="8405"/>
                      </a:lnTo>
                      <a:lnTo>
                        <a:pt x="1615" y="8428"/>
                      </a:lnTo>
                      <a:lnTo>
                        <a:pt x="1625" y="8492"/>
                      </a:lnTo>
                      <a:lnTo>
                        <a:pt x="1652" y="8472"/>
                      </a:lnTo>
                      <a:lnTo>
                        <a:pt x="1658" y="8435"/>
                      </a:lnTo>
                      <a:lnTo>
                        <a:pt x="1617" y="8312"/>
                      </a:lnTo>
                      <a:lnTo>
                        <a:pt x="1646" y="8266"/>
                      </a:lnTo>
                      <a:lnTo>
                        <a:pt x="1710" y="8255"/>
                      </a:lnTo>
                      <a:lnTo>
                        <a:pt x="1717" y="8328"/>
                      </a:lnTo>
                      <a:lnTo>
                        <a:pt x="1707" y="8395"/>
                      </a:lnTo>
                      <a:lnTo>
                        <a:pt x="1687" y="8345"/>
                      </a:lnTo>
                      <a:lnTo>
                        <a:pt x="1685" y="8438"/>
                      </a:lnTo>
                      <a:lnTo>
                        <a:pt x="1715" y="8504"/>
                      </a:lnTo>
                      <a:lnTo>
                        <a:pt x="1679" y="8627"/>
                      </a:lnTo>
                      <a:lnTo>
                        <a:pt x="1723" y="8653"/>
                      </a:lnTo>
                      <a:lnTo>
                        <a:pt x="1726" y="8677"/>
                      </a:lnTo>
                      <a:lnTo>
                        <a:pt x="1803" y="8689"/>
                      </a:lnTo>
                      <a:lnTo>
                        <a:pt x="1843" y="8735"/>
                      </a:lnTo>
                      <a:lnTo>
                        <a:pt x="1888" y="8745"/>
                      </a:lnTo>
                      <a:lnTo>
                        <a:pt x="1945" y="8844"/>
                      </a:lnTo>
                      <a:lnTo>
                        <a:pt x="1985" y="8817"/>
                      </a:lnTo>
                      <a:lnTo>
                        <a:pt x="1981" y="8790"/>
                      </a:lnTo>
                      <a:lnTo>
                        <a:pt x="2014" y="8760"/>
                      </a:lnTo>
                      <a:lnTo>
                        <a:pt x="1996" y="8648"/>
                      </a:lnTo>
                      <a:lnTo>
                        <a:pt x="1991" y="8515"/>
                      </a:lnTo>
                      <a:lnTo>
                        <a:pt x="2067" y="8395"/>
                      </a:lnTo>
                      <a:lnTo>
                        <a:pt x="2079" y="8308"/>
                      </a:lnTo>
                      <a:lnTo>
                        <a:pt x="2116" y="8288"/>
                      </a:lnTo>
                      <a:lnTo>
                        <a:pt x="2183" y="8248"/>
                      </a:lnTo>
                      <a:lnTo>
                        <a:pt x="2239" y="8171"/>
                      </a:lnTo>
                      <a:lnTo>
                        <a:pt x="2290" y="7921"/>
                      </a:lnTo>
                      <a:lnTo>
                        <a:pt x="2230" y="7557"/>
                      </a:lnTo>
                      <a:lnTo>
                        <a:pt x="2322" y="7503"/>
                      </a:lnTo>
                      <a:lnTo>
                        <a:pt x="2351" y="7383"/>
                      </a:lnTo>
                      <a:lnTo>
                        <a:pt x="2317" y="7281"/>
                      </a:lnTo>
                      <a:lnTo>
                        <a:pt x="2263" y="7247"/>
                      </a:lnTo>
                      <a:lnTo>
                        <a:pt x="2132" y="7079"/>
                      </a:lnTo>
                      <a:lnTo>
                        <a:pt x="2137" y="6953"/>
                      </a:lnTo>
                      <a:lnTo>
                        <a:pt x="2186" y="6801"/>
                      </a:lnTo>
                      <a:lnTo>
                        <a:pt x="2110" y="6460"/>
                      </a:lnTo>
                      <a:lnTo>
                        <a:pt x="2122" y="6366"/>
                      </a:lnTo>
                      <a:lnTo>
                        <a:pt x="2055" y="6277"/>
                      </a:lnTo>
                      <a:lnTo>
                        <a:pt x="2089" y="6094"/>
                      </a:lnTo>
                      <a:lnTo>
                        <a:pt x="2249" y="5639"/>
                      </a:lnTo>
                      <a:lnTo>
                        <a:pt x="2368" y="5581"/>
                      </a:lnTo>
                      <a:lnTo>
                        <a:pt x="2629" y="5642"/>
                      </a:lnTo>
                      <a:lnTo>
                        <a:pt x="2689" y="5611"/>
                      </a:lnTo>
                      <a:lnTo>
                        <a:pt x="2713" y="5448"/>
                      </a:lnTo>
                      <a:lnTo>
                        <a:pt x="2653" y="5376"/>
                      </a:lnTo>
                      <a:lnTo>
                        <a:pt x="2576" y="5313"/>
                      </a:lnTo>
                      <a:lnTo>
                        <a:pt x="2774" y="4704"/>
                      </a:lnTo>
                      <a:lnTo>
                        <a:pt x="2774" y="4704"/>
                      </a:lnTo>
                      <a:lnTo>
                        <a:pt x="2778" y="4675"/>
                      </a:lnTo>
                      <a:lnTo>
                        <a:pt x="2778" y="4675"/>
                      </a:lnTo>
                      <a:lnTo>
                        <a:pt x="2808" y="4452"/>
                      </a:lnTo>
                      <a:lnTo>
                        <a:pt x="2867" y="4338"/>
                      </a:lnTo>
                      <a:lnTo>
                        <a:pt x="2806" y="4186"/>
                      </a:lnTo>
                      <a:lnTo>
                        <a:pt x="2825" y="4110"/>
                      </a:lnTo>
                      <a:lnTo>
                        <a:pt x="2995" y="4128"/>
                      </a:lnTo>
                      <a:lnTo>
                        <a:pt x="3085" y="4104"/>
                      </a:lnTo>
                      <a:lnTo>
                        <a:pt x="3092" y="3885"/>
                      </a:lnTo>
                      <a:lnTo>
                        <a:pt x="3355" y="3467"/>
                      </a:lnTo>
                      <a:lnTo>
                        <a:pt x="3361" y="3324"/>
                      </a:lnTo>
                      <a:lnTo>
                        <a:pt x="3271" y="3262"/>
                      </a:lnTo>
                      <a:lnTo>
                        <a:pt x="3283" y="3160"/>
                      </a:lnTo>
                      <a:lnTo>
                        <a:pt x="3425" y="3082"/>
                      </a:lnTo>
                      <a:lnTo>
                        <a:pt x="3496" y="2773"/>
                      </a:lnTo>
                      <a:lnTo>
                        <a:pt x="3593" y="2728"/>
                      </a:lnTo>
                      <a:lnTo>
                        <a:pt x="3622" y="2678"/>
                      </a:lnTo>
                      <a:lnTo>
                        <a:pt x="3685" y="2631"/>
                      </a:lnTo>
                      <a:lnTo>
                        <a:pt x="3784" y="2657"/>
                      </a:lnTo>
                      <a:lnTo>
                        <a:pt x="3815" y="2687"/>
                      </a:lnTo>
                      <a:lnTo>
                        <a:pt x="3878" y="2646"/>
                      </a:lnTo>
                      <a:lnTo>
                        <a:pt x="3941" y="2250"/>
                      </a:lnTo>
                      <a:lnTo>
                        <a:pt x="4057" y="2204"/>
                      </a:lnTo>
                      <a:lnTo>
                        <a:pt x="4131" y="2276"/>
                      </a:lnTo>
                      <a:lnTo>
                        <a:pt x="4278" y="2277"/>
                      </a:lnTo>
                      <a:lnTo>
                        <a:pt x="4422" y="2373"/>
                      </a:lnTo>
                      <a:lnTo>
                        <a:pt x="4488" y="2348"/>
                      </a:lnTo>
                      <a:lnTo>
                        <a:pt x="4498" y="2308"/>
                      </a:lnTo>
                      <a:lnTo>
                        <a:pt x="4405" y="2269"/>
                      </a:lnTo>
                      <a:lnTo>
                        <a:pt x="4559" y="2062"/>
                      </a:lnTo>
                      <a:lnTo>
                        <a:pt x="4471" y="1897"/>
                      </a:lnTo>
                      <a:lnTo>
                        <a:pt x="4571" y="1893"/>
                      </a:lnTo>
                      <a:lnTo>
                        <a:pt x="4660" y="1833"/>
                      </a:lnTo>
                      <a:lnTo>
                        <a:pt x="4747" y="1888"/>
                      </a:lnTo>
                      <a:lnTo>
                        <a:pt x="4754" y="1865"/>
                      </a:lnTo>
                      <a:lnTo>
                        <a:pt x="4784" y="1878"/>
                      </a:lnTo>
                      <a:lnTo>
                        <a:pt x="4824" y="1835"/>
                      </a:lnTo>
                      <a:lnTo>
                        <a:pt x="4783" y="1756"/>
                      </a:lnTo>
                      <a:lnTo>
                        <a:pt x="4789" y="1682"/>
                      </a:lnTo>
                      <a:lnTo>
                        <a:pt x="4895" y="1654"/>
                      </a:lnTo>
                      <a:lnTo>
                        <a:pt x="4993" y="1747"/>
                      </a:lnTo>
                      <a:lnTo>
                        <a:pt x="5023" y="1843"/>
                      </a:lnTo>
                      <a:lnTo>
                        <a:pt x="5131" y="1998"/>
                      </a:lnTo>
                      <a:lnTo>
                        <a:pt x="5163" y="2120"/>
                      </a:lnTo>
                      <a:lnTo>
                        <a:pt x="5433" y="2227"/>
                      </a:lnTo>
                      <a:lnTo>
                        <a:pt x="5580" y="2216"/>
                      </a:lnTo>
                      <a:lnTo>
                        <a:pt x="5633" y="2102"/>
                      </a:lnTo>
                      <a:lnTo>
                        <a:pt x="5702" y="2072"/>
                      </a:lnTo>
                      <a:lnTo>
                        <a:pt x="5726" y="2161"/>
                      </a:lnTo>
                      <a:lnTo>
                        <a:pt x="5810" y="2155"/>
                      </a:lnTo>
                      <a:lnTo>
                        <a:pt x="5904" y="2263"/>
                      </a:lnTo>
                      <a:lnTo>
                        <a:pt x="5994" y="2253"/>
                      </a:lnTo>
                      <a:lnTo>
                        <a:pt x="6040" y="2082"/>
                      </a:lnTo>
                      <a:lnTo>
                        <a:pt x="6129" y="2035"/>
                      </a:lnTo>
                      <a:lnTo>
                        <a:pt x="6227" y="1835"/>
                      </a:lnTo>
                      <a:lnTo>
                        <a:pt x="6206" y="1657"/>
                      </a:lnTo>
                      <a:lnTo>
                        <a:pt x="6297" y="1552"/>
                      </a:lnTo>
                      <a:lnTo>
                        <a:pt x="6257" y="1420"/>
                      </a:lnTo>
                      <a:lnTo>
                        <a:pt x="6298" y="1260"/>
                      </a:lnTo>
                      <a:lnTo>
                        <a:pt x="6404" y="1173"/>
                      </a:lnTo>
                      <a:lnTo>
                        <a:pt x="6429" y="1057"/>
                      </a:lnTo>
                      <a:lnTo>
                        <a:pt x="6480" y="1046"/>
                      </a:lnTo>
                      <a:lnTo>
                        <a:pt x="6540" y="1095"/>
                      </a:lnTo>
                      <a:lnTo>
                        <a:pt x="6567" y="1068"/>
                      </a:lnTo>
                      <a:lnTo>
                        <a:pt x="6607" y="1085"/>
                      </a:lnTo>
                      <a:lnTo>
                        <a:pt x="6642" y="1005"/>
                      </a:lnTo>
                      <a:lnTo>
                        <a:pt x="6702" y="1015"/>
                      </a:lnTo>
                      <a:lnTo>
                        <a:pt x="6750" y="980"/>
                      </a:lnTo>
                      <a:lnTo>
                        <a:pt x="6863" y="1049"/>
                      </a:lnTo>
                      <a:lnTo>
                        <a:pt x="7011" y="1181"/>
                      </a:lnTo>
                      <a:lnTo>
                        <a:pt x="7177" y="1225"/>
                      </a:lnTo>
                      <a:lnTo>
                        <a:pt x="7220" y="1405"/>
                      </a:lnTo>
                      <a:lnTo>
                        <a:pt x="7088" y="1625"/>
                      </a:lnTo>
                      <a:lnTo>
                        <a:pt x="7076" y="1771"/>
                      </a:lnTo>
                      <a:lnTo>
                        <a:pt x="7003" y="1875"/>
                      </a:lnTo>
                      <a:lnTo>
                        <a:pt x="7021" y="1941"/>
                      </a:lnTo>
                      <a:lnTo>
                        <a:pt x="7064" y="1917"/>
                      </a:lnTo>
                      <a:lnTo>
                        <a:pt x="7169" y="1817"/>
                      </a:lnTo>
                      <a:lnTo>
                        <a:pt x="7253" y="1752"/>
                      </a:lnTo>
                      <a:lnTo>
                        <a:pt x="7291" y="1633"/>
                      </a:lnTo>
                      <a:lnTo>
                        <a:pt x="7287" y="1596"/>
                      </a:lnTo>
                      <a:lnTo>
                        <a:pt x="7467" y="1525"/>
                      </a:lnTo>
                      <a:lnTo>
                        <a:pt x="7546" y="1398"/>
                      </a:lnTo>
                      <a:lnTo>
                        <a:pt x="7690" y="1467"/>
                      </a:lnTo>
                      <a:lnTo>
                        <a:pt x="7730" y="1424"/>
                      </a:lnTo>
                      <a:lnTo>
                        <a:pt x="7724" y="1234"/>
                      </a:lnTo>
                      <a:lnTo>
                        <a:pt x="7701" y="1194"/>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38" name="Freeform 51">
                  <a:extLst>
                    <a:ext uri="{FF2B5EF4-FFF2-40B4-BE49-F238E27FC236}">
                      <a16:creationId xmlns:a16="http://schemas.microsoft.com/office/drawing/2014/main" id="{4573443E-2954-4636-BBE9-B4EE874F4070}"/>
                    </a:ext>
                  </a:extLst>
                </p:cNvPr>
                <p:cNvSpPr>
                  <a:spLocks/>
                </p:cNvSpPr>
                <p:nvPr/>
              </p:nvSpPr>
              <p:spPr bwMode="auto">
                <a:xfrm>
                  <a:off x="3267075" y="2740025"/>
                  <a:ext cx="26988" cy="57150"/>
                </a:xfrm>
                <a:custGeom>
                  <a:avLst/>
                  <a:gdLst>
                    <a:gd name="T0" fmla="*/ 70 w 85"/>
                    <a:gd name="T1" fmla="*/ 70 h 176"/>
                    <a:gd name="T2" fmla="*/ 33 w 85"/>
                    <a:gd name="T3" fmla="*/ 51 h 176"/>
                    <a:gd name="T4" fmla="*/ 57 w 85"/>
                    <a:gd name="T5" fmla="*/ 0 h 176"/>
                    <a:gd name="T6" fmla="*/ 23 w 85"/>
                    <a:gd name="T7" fmla="*/ 0 h 176"/>
                    <a:gd name="T8" fmla="*/ 0 w 85"/>
                    <a:gd name="T9" fmla="*/ 44 h 176"/>
                    <a:gd name="T10" fmla="*/ 8 w 85"/>
                    <a:gd name="T11" fmla="*/ 114 h 176"/>
                    <a:gd name="T12" fmla="*/ 55 w 85"/>
                    <a:gd name="T13" fmla="*/ 166 h 176"/>
                    <a:gd name="T14" fmla="*/ 78 w 85"/>
                    <a:gd name="T15" fmla="*/ 176 h 176"/>
                    <a:gd name="T16" fmla="*/ 58 w 85"/>
                    <a:gd name="T17" fmla="*/ 116 h 176"/>
                    <a:gd name="T18" fmla="*/ 85 w 85"/>
                    <a:gd name="T19" fmla="*/ 93 h 176"/>
                    <a:gd name="T20" fmla="*/ 70 w 85"/>
                    <a:gd name="T21" fmla="*/ 7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76">
                      <a:moveTo>
                        <a:pt x="70" y="70"/>
                      </a:moveTo>
                      <a:lnTo>
                        <a:pt x="33" y="51"/>
                      </a:lnTo>
                      <a:lnTo>
                        <a:pt x="57" y="0"/>
                      </a:lnTo>
                      <a:lnTo>
                        <a:pt x="23" y="0"/>
                      </a:lnTo>
                      <a:lnTo>
                        <a:pt x="0" y="44"/>
                      </a:lnTo>
                      <a:lnTo>
                        <a:pt x="8" y="114"/>
                      </a:lnTo>
                      <a:lnTo>
                        <a:pt x="55" y="166"/>
                      </a:lnTo>
                      <a:lnTo>
                        <a:pt x="78" y="176"/>
                      </a:lnTo>
                      <a:lnTo>
                        <a:pt x="58" y="116"/>
                      </a:lnTo>
                      <a:lnTo>
                        <a:pt x="85" y="93"/>
                      </a:lnTo>
                      <a:lnTo>
                        <a:pt x="70" y="7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39" name="Freeform 52">
                  <a:extLst>
                    <a:ext uri="{FF2B5EF4-FFF2-40B4-BE49-F238E27FC236}">
                      <a16:creationId xmlns:a16="http://schemas.microsoft.com/office/drawing/2014/main" id="{03A0E56C-9E5C-4B90-8CAC-3315B28EA4E7}"/>
                    </a:ext>
                  </a:extLst>
                </p:cNvPr>
                <p:cNvSpPr>
                  <a:spLocks/>
                </p:cNvSpPr>
                <p:nvPr/>
              </p:nvSpPr>
              <p:spPr bwMode="auto">
                <a:xfrm>
                  <a:off x="3278188" y="2647950"/>
                  <a:ext cx="34925" cy="42863"/>
                </a:xfrm>
                <a:custGeom>
                  <a:avLst/>
                  <a:gdLst>
                    <a:gd name="T0" fmla="*/ 113 w 113"/>
                    <a:gd name="T1" fmla="*/ 0 h 134"/>
                    <a:gd name="T2" fmla="*/ 86 w 113"/>
                    <a:gd name="T3" fmla="*/ 0 h 134"/>
                    <a:gd name="T4" fmla="*/ 17 w 113"/>
                    <a:gd name="T5" fmla="*/ 32 h 134"/>
                    <a:gd name="T6" fmla="*/ 0 w 113"/>
                    <a:gd name="T7" fmla="*/ 81 h 134"/>
                    <a:gd name="T8" fmla="*/ 22 w 113"/>
                    <a:gd name="T9" fmla="*/ 134 h 134"/>
                    <a:gd name="T10" fmla="*/ 107 w 113"/>
                    <a:gd name="T11" fmla="*/ 61 h 134"/>
                    <a:gd name="T12" fmla="*/ 113 w 113"/>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13" h="134">
                      <a:moveTo>
                        <a:pt x="113" y="0"/>
                      </a:moveTo>
                      <a:lnTo>
                        <a:pt x="86" y="0"/>
                      </a:lnTo>
                      <a:lnTo>
                        <a:pt x="17" y="32"/>
                      </a:lnTo>
                      <a:lnTo>
                        <a:pt x="0" y="81"/>
                      </a:lnTo>
                      <a:lnTo>
                        <a:pt x="22" y="134"/>
                      </a:lnTo>
                      <a:lnTo>
                        <a:pt x="107" y="61"/>
                      </a:lnTo>
                      <a:lnTo>
                        <a:pt x="11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40" name="Freeform 53">
                  <a:extLst>
                    <a:ext uri="{FF2B5EF4-FFF2-40B4-BE49-F238E27FC236}">
                      <a16:creationId xmlns:a16="http://schemas.microsoft.com/office/drawing/2014/main" id="{986B64FB-115F-4E54-8328-B12A2D8C04EC}"/>
                    </a:ext>
                  </a:extLst>
                </p:cNvPr>
                <p:cNvSpPr>
                  <a:spLocks/>
                </p:cNvSpPr>
                <p:nvPr/>
              </p:nvSpPr>
              <p:spPr bwMode="auto">
                <a:xfrm>
                  <a:off x="3225800" y="2519363"/>
                  <a:ext cx="55563" cy="34925"/>
                </a:xfrm>
                <a:custGeom>
                  <a:avLst/>
                  <a:gdLst>
                    <a:gd name="T0" fmla="*/ 16 w 177"/>
                    <a:gd name="T1" fmla="*/ 59 h 112"/>
                    <a:gd name="T2" fmla="*/ 83 w 177"/>
                    <a:gd name="T3" fmla="*/ 112 h 112"/>
                    <a:gd name="T4" fmla="*/ 177 w 177"/>
                    <a:gd name="T5" fmla="*/ 78 h 112"/>
                    <a:gd name="T6" fmla="*/ 150 w 177"/>
                    <a:gd name="T7" fmla="*/ 54 h 112"/>
                    <a:gd name="T8" fmla="*/ 103 w 177"/>
                    <a:gd name="T9" fmla="*/ 49 h 112"/>
                    <a:gd name="T10" fmla="*/ 63 w 177"/>
                    <a:gd name="T11" fmla="*/ 5 h 112"/>
                    <a:gd name="T12" fmla="*/ 50 w 177"/>
                    <a:gd name="T13" fmla="*/ 25 h 112"/>
                    <a:gd name="T14" fmla="*/ 0 w 177"/>
                    <a:gd name="T15" fmla="*/ 0 h 112"/>
                    <a:gd name="T16" fmla="*/ 16 w 177"/>
                    <a:gd name="T17" fmla="*/ 5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112">
                      <a:moveTo>
                        <a:pt x="16" y="59"/>
                      </a:moveTo>
                      <a:lnTo>
                        <a:pt x="83" y="112"/>
                      </a:lnTo>
                      <a:lnTo>
                        <a:pt x="177" y="78"/>
                      </a:lnTo>
                      <a:lnTo>
                        <a:pt x="150" y="54"/>
                      </a:lnTo>
                      <a:lnTo>
                        <a:pt x="103" y="49"/>
                      </a:lnTo>
                      <a:lnTo>
                        <a:pt x="63" y="5"/>
                      </a:lnTo>
                      <a:lnTo>
                        <a:pt x="50" y="25"/>
                      </a:lnTo>
                      <a:lnTo>
                        <a:pt x="0" y="0"/>
                      </a:lnTo>
                      <a:lnTo>
                        <a:pt x="16" y="5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41" name="Freeform 54">
                  <a:extLst>
                    <a:ext uri="{FF2B5EF4-FFF2-40B4-BE49-F238E27FC236}">
                      <a16:creationId xmlns:a16="http://schemas.microsoft.com/office/drawing/2014/main" id="{F985EF58-3FD2-408D-816E-29F3A38DA5C1}"/>
                    </a:ext>
                  </a:extLst>
                </p:cNvPr>
                <p:cNvSpPr>
                  <a:spLocks/>
                </p:cNvSpPr>
                <p:nvPr/>
              </p:nvSpPr>
              <p:spPr bwMode="auto">
                <a:xfrm>
                  <a:off x="3997325" y="1274763"/>
                  <a:ext cx="25400" cy="47625"/>
                </a:xfrm>
                <a:custGeom>
                  <a:avLst/>
                  <a:gdLst>
                    <a:gd name="T0" fmla="*/ 81 w 81"/>
                    <a:gd name="T1" fmla="*/ 149 h 150"/>
                    <a:gd name="T2" fmla="*/ 60 w 81"/>
                    <a:gd name="T3" fmla="*/ 69 h 150"/>
                    <a:gd name="T4" fmla="*/ 0 w 81"/>
                    <a:gd name="T5" fmla="*/ 0 h 150"/>
                    <a:gd name="T6" fmla="*/ 3 w 81"/>
                    <a:gd name="T7" fmla="*/ 59 h 150"/>
                    <a:gd name="T8" fmla="*/ 34 w 81"/>
                    <a:gd name="T9" fmla="*/ 106 h 150"/>
                    <a:gd name="T10" fmla="*/ 28 w 81"/>
                    <a:gd name="T11" fmla="*/ 150 h 150"/>
                    <a:gd name="T12" fmla="*/ 81 w 81"/>
                    <a:gd name="T13" fmla="*/ 149 h 150"/>
                  </a:gdLst>
                  <a:ahLst/>
                  <a:cxnLst>
                    <a:cxn ang="0">
                      <a:pos x="T0" y="T1"/>
                    </a:cxn>
                    <a:cxn ang="0">
                      <a:pos x="T2" y="T3"/>
                    </a:cxn>
                    <a:cxn ang="0">
                      <a:pos x="T4" y="T5"/>
                    </a:cxn>
                    <a:cxn ang="0">
                      <a:pos x="T6" y="T7"/>
                    </a:cxn>
                    <a:cxn ang="0">
                      <a:pos x="T8" y="T9"/>
                    </a:cxn>
                    <a:cxn ang="0">
                      <a:pos x="T10" y="T11"/>
                    </a:cxn>
                    <a:cxn ang="0">
                      <a:pos x="T12" y="T13"/>
                    </a:cxn>
                  </a:cxnLst>
                  <a:rect l="0" t="0" r="r" b="b"/>
                  <a:pathLst>
                    <a:path w="81" h="150">
                      <a:moveTo>
                        <a:pt x="81" y="149"/>
                      </a:moveTo>
                      <a:lnTo>
                        <a:pt x="60" y="69"/>
                      </a:lnTo>
                      <a:lnTo>
                        <a:pt x="0" y="0"/>
                      </a:lnTo>
                      <a:lnTo>
                        <a:pt x="3" y="59"/>
                      </a:lnTo>
                      <a:lnTo>
                        <a:pt x="34" y="106"/>
                      </a:lnTo>
                      <a:lnTo>
                        <a:pt x="28" y="150"/>
                      </a:lnTo>
                      <a:lnTo>
                        <a:pt x="81" y="14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42" name="Freeform 55">
                  <a:extLst>
                    <a:ext uri="{FF2B5EF4-FFF2-40B4-BE49-F238E27FC236}">
                      <a16:creationId xmlns:a16="http://schemas.microsoft.com/office/drawing/2014/main" id="{98819441-FA4C-4A83-ADAE-8BB8AB300CA0}"/>
                    </a:ext>
                  </a:extLst>
                </p:cNvPr>
                <p:cNvSpPr>
                  <a:spLocks/>
                </p:cNvSpPr>
                <p:nvPr/>
              </p:nvSpPr>
              <p:spPr bwMode="auto">
                <a:xfrm>
                  <a:off x="3560763" y="1892300"/>
                  <a:ext cx="80963" cy="71438"/>
                </a:xfrm>
                <a:custGeom>
                  <a:avLst/>
                  <a:gdLst>
                    <a:gd name="T0" fmla="*/ 0 w 256"/>
                    <a:gd name="T1" fmla="*/ 174 h 223"/>
                    <a:gd name="T2" fmla="*/ 30 w 256"/>
                    <a:gd name="T3" fmla="*/ 223 h 223"/>
                    <a:gd name="T4" fmla="*/ 77 w 256"/>
                    <a:gd name="T5" fmla="*/ 216 h 223"/>
                    <a:gd name="T6" fmla="*/ 117 w 256"/>
                    <a:gd name="T7" fmla="*/ 169 h 223"/>
                    <a:gd name="T8" fmla="*/ 184 w 256"/>
                    <a:gd name="T9" fmla="*/ 175 h 223"/>
                    <a:gd name="T10" fmla="*/ 219 w 256"/>
                    <a:gd name="T11" fmla="*/ 131 h 223"/>
                    <a:gd name="T12" fmla="*/ 256 w 256"/>
                    <a:gd name="T13" fmla="*/ 128 h 223"/>
                    <a:gd name="T14" fmla="*/ 196 w 256"/>
                    <a:gd name="T15" fmla="*/ 99 h 223"/>
                    <a:gd name="T16" fmla="*/ 196 w 256"/>
                    <a:gd name="T17" fmla="*/ 76 h 223"/>
                    <a:gd name="T18" fmla="*/ 126 w 256"/>
                    <a:gd name="T19" fmla="*/ 79 h 223"/>
                    <a:gd name="T20" fmla="*/ 91 w 256"/>
                    <a:gd name="T21" fmla="*/ 0 h 223"/>
                    <a:gd name="T22" fmla="*/ 79 w 256"/>
                    <a:gd name="T23" fmla="*/ 40 h 223"/>
                    <a:gd name="T24" fmla="*/ 5 w 256"/>
                    <a:gd name="T25" fmla="*/ 53 h 223"/>
                    <a:gd name="T26" fmla="*/ 112 w 256"/>
                    <a:gd name="T27" fmla="*/ 86 h 223"/>
                    <a:gd name="T28" fmla="*/ 72 w 256"/>
                    <a:gd name="T29" fmla="*/ 97 h 223"/>
                    <a:gd name="T30" fmla="*/ 103 w 256"/>
                    <a:gd name="T31" fmla="*/ 149 h 223"/>
                    <a:gd name="T32" fmla="*/ 26 w 256"/>
                    <a:gd name="T33" fmla="*/ 134 h 223"/>
                    <a:gd name="T34" fmla="*/ 0 w 256"/>
                    <a:gd name="T35" fmla="*/ 17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 h="223">
                      <a:moveTo>
                        <a:pt x="0" y="174"/>
                      </a:moveTo>
                      <a:lnTo>
                        <a:pt x="30" y="223"/>
                      </a:lnTo>
                      <a:lnTo>
                        <a:pt x="77" y="216"/>
                      </a:lnTo>
                      <a:lnTo>
                        <a:pt x="117" y="169"/>
                      </a:lnTo>
                      <a:lnTo>
                        <a:pt x="184" y="175"/>
                      </a:lnTo>
                      <a:lnTo>
                        <a:pt x="219" y="131"/>
                      </a:lnTo>
                      <a:lnTo>
                        <a:pt x="256" y="128"/>
                      </a:lnTo>
                      <a:lnTo>
                        <a:pt x="196" y="99"/>
                      </a:lnTo>
                      <a:lnTo>
                        <a:pt x="196" y="76"/>
                      </a:lnTo>
                      <a:lnTo>
                        <a:pt x="126" y="79"/>
                      </a:lnTo>
                      <a:lnTo>
                        <a:pt x="91" y="0"/>
                      </a:lnTo>
                      <a:lnTo>
                        <a:pt x="79" y="40"/>
                      </a:lnTo>
                      <a:lnTo>
                        <a:pt x="5" y="53"/>
                      </a:lnTo>
                      <a:lnTo>
                        <a:pt x="112" y="86"/>
                      </a:lnTo>
                      <a:lnTo>
                        <a:pt x="72" y="97"/>
                      </a:lnTo>
                      <a:lnTo>
                        <a:pt x="103" y="149"/>
                      </a:lnTo>
                      <a:lnTo>
                        <a:pt x="26" y="134"/>
                      </a:lnTo>
                      <a:lnTo>
                        <a:pt x="0" y="17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43" name="Freeform 56">
                  <a:extLst>
                    <a:ext uri="{FF2B5EF4-FFF2-40B4-BE49-F238E27FC236}">
                      <a16:creationId xmlns:a16="http://schemas.microsoft.com/office/drawing/2014/main" id="{5D99C34F-6E2C-4A25-B9B1-F2100EA36091}"/>
                    </a:ext>
                  </a:extLst>
                </p:cNvPr>
                <p:cNvSpPr>
                  <a:spLocks/>
                </p:cNvSpPr>
                <p:nvPr/>
              </p:nvSpPr>
              <p:spPr bwMode="auto">
                <a:xfrm>
                  <a:off x="3881438" y="1465263"/>
                  <a:ext cx="30163" cy="28575"/>
                </a:xfrm>
                <a:custGeom>
                  <a:avLst/>
                  <a:gdLst>
                    <a:gd name="T0" fmla="*/ 95 w 95"/>
                    <a:gd name="T1" fmla="*/ 52 h 87"/>
                    <a:gd name="T2" fmla="*/ 49 w 95"/>
                    <a:gd name="T3" fmla="*/ 0 h 87"/>
                    <a:gd name="T4" fmla="*/ 15 w 95"/>
                    <a:gd name="T5" fmla="*/ 20 h 87"/>
                    <a:gd name="T6" fmla="*/ 0 w 95"/>
                    <a:gd name="T7" fmla="*/ 87 h 87"/>
                    <a:gd name="T8" fmla="*/ 59 w 95"/>
                    <a:gd name="T9" fmla="*/ 86 h 87"/>
                    <a:gd name="T10" fmla="*/ 95 w 95"/>
                    <a:gd name="T11" fmla="*/ 52 h 87"/>
                  </a:gdLst>
                  <a:ahLst/>
                  <a:cxnLst>
                    <a:cxn ang="0">
                      <a:pos x="T0" y="T1"/>
                    </a:cxn>
                    <a:cxn ang="0">
                      <a:pos x="T2" y="T3"/>
                    </a:cxn>
                    <a:cxn ang="0">
                      <a:pos x="T4" y="T5"/>
                    </a:cxn>
                    <a:cxn ang="0">
                      <a:pos x="T6" y="T7"/>
                    </a:cxn>
                    <a:cxn ang="0">
                      <a:pos x="T8" y="T9"/>
                    </a:cxn>
                    <a:cxn ang="0">
                      <a:pos x="T10" y="T11"/>
                    </a:cxn>
                  </a:cxnLst>
                  <a:rect l="0" t="0" r="r" b="b"/>
                  <a:pathLst>
                    <a:path w="95" h="87">
                      <a:moveTo>
                        <a:pt x="95" y="52"/>
                      </a:moveTo>
                      <a:lnTo>
                        <a:pt x="49" y="0"/>
                      </a:lnTo>
                      <a:lnTo>
                        <a:pt x="15" y="20"/>
                      </a:lnTo>
                      <a:lnTo>
                        <a:pt x="0" y="87"/>
                      </a:lnTo>
                      <a:lnTo>
                        <a:pt x="59" y="86"/>
                      </a:lnTo>
                      <a:lnTo>
                        <a:pt x="95" y="5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44" name="Freeform 57">
                  <a:extLst>
                    <a:ext uri="{FF2B5EF4-FFF2-40B4-BE49-F238E27FC236}">
                      <a16:creationId xmlns:a16="http://schemas.microsoft.com/office/drawing/2014/main" id="{673E9091-94E1-46FF-AB96-EB32ACAB6052}"/>
                    </a:ext>
                  </a:extLst>
                </p:cNvPr>
                <p:cNvSpPr>
                  <a:spLocks/>
                </p:cNvSpPr>
                <p:nvPr/>
              </p:nvSpPr>
              <p:spPr bwMode="auto">
                <a:xfrm>
                  <a:off x="3976688" y="896938"/>
                  <a:ext cx="33338" cy="58738"/>
                </a:xfrm>
                <a:custGeom>
                  <a:avLst/>
                  <a:gdLst>
                    <a:gd name="T0" fmla="*/ 34 w 106"/>
                    <a:gd name="T1" fmla="*/ 160 h 183"/>
                    <a:gd name="T2" fmla="*/ 63 w 106"/>
                    <a:gd name="T3" fmla="*/ 90 h 183"/>
                    <a:gd name="T4" fmla="*/ 106 w 106"/>
                    <a:gd name="T5" fmla="*/ 80 h 183"/>
                    <a:gd name="T6" fmla="*/ 105 w 106"/>
                    <a:gd name="T7" fmla="*/ 53 h 183"/>
                    <a:gd name="T8" fmla="*/ 83 w 106"/>
                    <a:gd name="T9" fmla="*/ 63 h 183"/>
                    <a:gd name="T10" fmla="*/ 85 w 106"/>
                    <a:gd name="T11" fmla="*/ 26 h 183"/>
                    <a:gd name="T12" fmla="*/ 71 w 106"/>
                    <a:gd name="T13" fmla="*/ 0 h 183"/>
                    <a:gd name="T14" fmla="*/ 56 w 106"/>
                    <a:gd name="T15" fmla="*/ 60 h 183"/>
                    <a:gd name="T16" fmla="*/ 12 w 106"/>
                    <a:gd name="T17" fmla="*/ 70 h 183"/>
                    <a:gd name="T18" fmla="*/ 19 w 106"/>
                    <a:gd name="T19" fmla="*/ 130 h 183"/>
                    <a:gd name="T20" fmla="*/ 0 w 106"/>
                    <a:gd name="T21" fmla="*/ 183 h 183"/>
                    <a:gd name="T22" fmla="*/ 34 w 106"/>
                    <a:gd name="T23" fmla="*/ 16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83">
                      <a:moveTo>
                        <a:pt x="34" y="160"/>
                      </a:moveTo>
                      <a:lnTo>
                        <a:pt x="63" y="90"/>
                      </a:lnTo>
                      <a:lnTo>
                        <a:pt x="106" y="80"/>
                      </a:lnTo>
                      <a:lnTo>
                        <a:pt x="105" y="53"/>
                      </a:lnTo>
                      <a:lnTo>
                        <a:pt x="83" y="63"/>
                      </a:lnTo>
                      <a:lnTo>
                        <a:pt x="85" y="26"/>
                      </a:lnTo>
                      <a:lnTo>
                        <a:pt x="71" y="0"/>
                      </a:lnTo>
                      <a:lnTo>
                        <a:pt x="56" y="60"/>
                      </a:lnTo>
                      <a:lnTo>
                        <a:pt x="12" y="70"/>
                      </a:lnTo>
                      <a:lnTo>
                        <a:pt x="19" y="130"/>
                      </a:lnTo>
                      <a:lnTo>
                        <a:pt x="0" y="183"/>
                      </a:lnTo>
                      <a:lnTo>
                        <a:pt x="34" y="16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45" name="Freeform 58">
                  <a:extLst>
                    <a:ext uri="{FF2B5EF4-FFF2-40B4-BE49-F238E27FC236}">
                      <a16:creationId xmlns:a16="http://schemas.microsoft.com/office/drawing/2014/main" id="{9D158FA2-3F3F-4986-A13D-DC5BD9D1C877}"/>
                    </a:ext>
                  </a:extLst>
                </p:cNvPr>
                <p:cNvSpPr>
                  <a:spLocks/>
                </p:cNvSpPr>
                <p:nvPr/>
              </p:nvSpPr>
              <p:spPr bwMode="auto">
                <a:xfrm>
                  <a:off x="4003675" y="884238"/>
                  <a:ext cx="25400" cy="26988"/>
                </a:xfrm>
                <a:custGeom>
                  <a:avLst/>
                  <a:gdLst>
                    <a:gd name="T0" fmla="*/ 13 w 83"/>
                    <a:gd name="T1" fmla="*/ 61 h 86"/>
                    <a:gd name="T2" fmla="*/ 40 w 83"/>
                    <a:gd name="T3" fmla="*/ 84 h 86"/>
                    <a:gd name="T4" fmla="*/ 73 w 83"/>
                    <a:gd name="T5" fmla="*/ 86 h 86"/>
                    <a:gd name="T6" fmla="*/ 83 w 83"/>
                    <a:gd name="T7" fmla="*/ 44 h 86"/>
                    <a:gd name="T8" fmla="*/ 77 w 83"/>
                    <a:gd name="T9" fmla="*/ 24 h 86"/>
                    <a:gd name="T10" fmla="*/ 40 w 83"/>
                    <a:gd name="T11" fmla="*/ 0 h 86"/>
                    <a:gd name="T12" fmla="*/ 50 w 83"/>
                    <a:gd name="T13" fmla="*/ 31 h 86"/>
                    <a:gd name="T14" fmla="*/ 0 w 83"/>
                    <a:gd name="T15" fmla="*/ 27 h 86"/>
                    <a:gd name="T16" fmla="*/ 13 w 83"/>
                    <a:gd name="T17" fmla="*/ 6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6">
                      <a:moveTo>
                        <a:pt x="13" y="61"/>
                      </a:moveTo>
                      <a:lnTo>
                        <a:pt x="40" y="84"/>
                      </a:lnTo>
                      <a:lnTo>
                        <a:pt x="73" y="86"/>
                      </a:lnTo>
                      <a:lnTo>
                        <a:pt x="83" y="44"/>
                      </a:lnTo>
                      <a:lnTo>
                        <a:pt x="77" y="24"/>
                      </a:lnTo>
                      <a:lnTo>
                        <a:pt x="40" y="0"/>
                      </a:lnTo>
                      <a:lnTo>
                        <a:pt x="50" y="31"/>
                      </a:lnTo>
                      <a:lnTo>
                        <a:pt x="0" y="27"/>
                      </a:lnTo>
                      <a:lnTo>
                        <a:pt x="13" y="6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46" name="Freeform 59">
                  <a:extLst>
                    <a:ext uri="{FF2B5EF4-FFF2-40B4-BE49-F238E27FC236}">
                      <a16:creationId xmlns:a16="http://schemas.microsoft.com/office/drawing/2014/main" id="{F45A7211-1E03-4023-B9E4-6A4EFDAF6A7C}"/>
                    </a:ext>
                  </a:extLst>
                </p:cNvPr>
                <p:cNvSpPr>
                  <a:spLocks/>
                </p:cNvSpPr>
                <p:nvPr/>
              </p:nvSpPr>
              <p:spPr bwMode="auto">
                <a:xfrm>
                  <a:off x="4040188" y="846138"/>
                  <a:ext cx="52388" cy="50800"/>
                </a:xfrm>
                <a:custGeom>
                  <a:avLst/>
                  <a:gdLst>
                    <a:gd name="T0" fmla="*/ 44 w 166"/>
                    <a:gd name="T1" fmla="*/ 160 h 160"/>
                    <a:gd name="T2" fmla="*/ 166 w 166"/>
                    <a:gd name="T3" fmla="*/ 27 h 160"/>
                    <a:gd name="T4" fmla="*/ 156 w 166"/>
                    <a:gd name="T5" fmla="*/ 0 h 160"/>
                    <a:gd name="T6" fmla="*/ 102 w 166"/>
                    <a:gd name="T7" fmla="*/ 1 h 160"/>
                    <a:gd name="T8" fmla="*/ 83 w 166"/>
                    <a:gd name="T9" fmla="*/ 40 h 160"/>
                    <a:gd name="T10" fmla="*/ 63 w 166"/>
                    <a:gd name="T11" fmla="*/ 67 h 160"/>
                    <a:gd name="T12" fmla="*/ 23 w 166"/>
                    <a:gd name="T13" fmla="*/ 61 h 160"/>
                    <a:gd name="T14" fmla="*/ 0 w 166"/>
                    <a:gd name="T15" fmla="*/ 98 h 160"/>
                    <a:gd name="T16" fmla="*/ 4 w 166"/>
                    <a:gd name="T17" fmla="*/ 144 h 160"/>
                    <a:gd name="T18" fmla="*/ 44 w 166"/>
                    <a:gd name="T19"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0">
                      <a:moveTo>
                        <a:pt x="44" y="160"/>
                      </a:moveTo>
                      <a:lnTo>
                        <a:pt x="166" y="27"/>
                      </a:lnTo>
                      <a:lnTo>
                        <a:pt x="156" y="0"/>
                      </a:lnTo>
                      <a:lnTo>
                        <a:pt x="102" y="1"/>
                      </a:lnTo>
                      <a:lnTo>
                        <a:pt x="83" y="40"/>
                      </a:lnTo>
                      <a:lnTo>
                        <a:pt x="63" y="67"/>
                      </a:lnTo>
                      <a:lnTo>
                        <a:pt x="23" y="61"/>
                      </a:lnTo>
                      <a:lnTo>
                        <a:pt x="0" y="98"/>
                      </a:lnTo>
                      <a:lnTo>
                        <a:pt x="4" y="144"/>
                      </a:lnTo>
                      <a:lnTo>
                        <a:pt x="44" y="16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47" name="Freeform 60">
                  <a:extLst>
                    <a:ext uri="{FF2B5EF4-FFF2-40B4-BE49-F238E27FC236}">
                      <a16:creationId xmlns:a16="http://schemas.microsoft.com/office/drawing/2014/main" id="{CD3E9532-3A99-41BA-8A8D-282A8B4B47D9}"/>
                    </a:ext>
                  </a:extLst>
                </p:cNvPr>
                <p:cNvSpPr>
                  <a:spLocks/>
                </p:cNvSpPr>
                <p:nvPr/>
              </p:nvSpPr>
              <p:spPr bwMode="auto">
                <a:xfrm>
                  <a:off x="3362325" y="2157413"/>
                  <a:ext cx="28575" cy="17463"/>
                </a:xfrm>
                <a:custGeom>
                  <a:avLst/>
                  <a:gdLst>
                    <a:gd name="T0" fmla="*/ 90 w 90"/>
                    <a:gd name="T1" fmla="*/ 7 h 54"/>
                    <a:gd name="T2" fmla="*/ 67 w 90"/>
                    <a:gd name="T3" fmla="*/ 0 h 54"/>
                    <a:gd name="T4" fmla="*/ 7 w 90"/>
                    <a:gd name="T5" fmla="*/ 5 h 54"/>
                    <a:gd name="T6" fmla="*/ 0 w 90"/>
                    <a:gd name="T7" fmla="*/ 41 h 54"/>
                    <a:gd name="T8" fmla="*/ 50 w 90"/>
                    <a:gd name="T9" fmla="*/ 54 h 54"/>
                    <a:gd name="T10" fmla="*/ 90 w 90"/>
                    <a:gd name="T11" fmla="*/ 7 h 54"/>
                  </a:gdLst>
                  <a:ahLst/>
                  <a:cxnLst>
                    <a:cxn ang="0">
                      <a:pos x="T0" y="T1"/>
                    </a:cxn>
                    <a:cxn ang="0">
                      <a:pos x="T2" y="T3"/>
                    </a:cxn>
                    <a:cxn ang="0">
                      <a:pos x="T4" y="T5"/>
                    </a:cxn>
                    <a:cxn ang="0">
                      <a:pos x="T6" y="T7"/>
                    </a:cxn>
                    <a:cxn ang="0">
                      <a:pos x="T8" y="T9"/>
                    </a:cxn>
                    <a:cxn ang="0">
                      <a:pos x="T10" y="T11"/>
                    </a:cxn>
                  </a:cxnLst>
                  <a:rect l="0" t="0" r="r" b="b"/>
                  <a:pathLst>
                    <a:path w="90" h="54">
                      <a:moveTo>
                        <a:pt x="90" y="7"/>
                      </a:moveTo>
                      <a:lnTo>
                        <a:pt x="67" y="0"/>
                      </a:lnTo>
                      <a:lnTo>
                        <a:pt x="7" y="5"/>
                      </a:lnTo>
                      <a:lnTo>
                        <a:pt x="0" y="41"/>
                      </a:lnTo>
                      <a:lnTo>
                        <a:pt x="50" y="54"/>
                      </a:lnTo>
                      <a:lnTo>
                        <a:pt x="90"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48" name="Freeform 61">
                  <a:extLst>
                    <a:ext uri="{FF2B5EF4-FFF2-40B4-BE49-F238E27FC236}">
                      <a16:creationId xmlns:a16="http://schemas.microsoft.com/office/drawing/2014/main" id="{A14DD420-DF92-4DB5-AE3C-8B677642E075}"/>
                    </a:ext>
                  </a:extLst>
                </p:cNvPr>
                <p:cNvSpPr>
                  <a:spLocks/>
                </p:cNvSpPr>
                <p:nvPr/>
              </p:nvSpPr>
              <p:spPr bwMode="auto">
                <a:xfrm>
                  <a:off x="3313113" y="2187575"/>
                  <a:ext cx="39688" cy="41275"/>
                </a:xfrm>
                <a:custGeom>
                  <a:avLst/>
                  <a:gdLst>
                    <a:gd name="T0" fmla="*/ 27 w 126"/>
                    <a:gd name="T1" fmla="*/ 133 h 133"/>
                    <a:gd name="T2" fmla="*/ 57 w 126"/>
                    <a:gd name="T3" fmla="*/ 100 h 133"/>
                    <a:gd name="T4" fmla="*/ 60 w 126"/>
                    <a:gd name="T5" fmla="*/ 67 h 133"/>
                    <a:gd name="T6" fmla="*/ 126 w 126"/>
                    <a:gd name="T7" fmla="*/ 16 h 133"/>
                    <a:gd name="T8" fmla="*/ 126 w 126"/>
                    <a:gd name="T9" fmla="*/ 0 h 133"/>
                    <a:gd name="T10" fmla="*/ 40 w 126"/>
                    <a:gd name="T11" fmla="*/ 34 h 133"/>
                    <a:gd name="T12" fmla="*/ 0 w 126"/>
                    <a:gd name="T13" fmla="*/ 31 h 133"/>
                    <a:gd name="T14" fmla="*/ 3 w 126"/>
                    <a:gd name="T15" fmla="*/ 91 h 133"/>
                    <a:gd name="T16" fmla="*/ 27 w 126"/>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33">
                      <a:moveTo>
                        <a:pt x="27" y="133"/>
                      </a:moveTo>
                      <a:lnTo>
                        <a:pt x="57" y="100"/>
                      </a:lnTo>
                      <a:lnTo>
                        <a:pt x="60" y="67"/>
                      </a:lnTo>
                      <a:lnTo>
                        <a:pt x="126" y="16"/>
                      </a:lnTo>
                      <a:lnTo>
                        <a:pt x="126" y="0"/>
                      </a:lnTo>
                      <a:lnTo>
                        <a:pt x="40" y="34"/>
                      </a:lnTo>
                      <a:lnTo>
                        <a:pt x="0" y="31"/>
                      </a:lnTo>
                      <a:lnTo>
                        <a:pt x="3" y="91"/>
                      </a:lnTo>
                      <a:lnTo>
                        <a:pt x="27" y="13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49" name="Freeform 62">
                  <a:extLst>
                    <a:ext uri="{FF2B5EF4-FFF2-40B4-BE49-F238E27FC236}">
                      <a16:creationId xmlns:a16="http://schemas.microsoft.com/office/drawing/2014/main" id="{81E3396E-F524-4CDA-A5EA-3B3F579BA94F}"/>
                    </a:ext>
                  </a:extLst>
                </p:cNvPr>
                <p:cNvSpPr>
                  <a:spLocks/>
                </p:cNvSpPr>
                <p:nvPr/>
              </p:nvSpPr>
              <p:spPr bwMode="auto">
                <a:xfrm>
                  <a:off x="3362325" y="2181225"/>
                  <a:ext cx="22225" cy="12700"/>
                </a:xfrm>
                <a:custGeom>
                  <a:avLst/>
                  <a:gdLst>
                    <a:gd name="T0" fmla="*/ 70 w 70"/>
                    <a:gd name="T1" fmla="*/ 35 h 43"/>
                    <a:gd name="T2" fmla="*/ 47 w 70"/>
                    <a:gd name="T3" fmla="*/ 0 h 43"/>
                    <a:gd name="T4" fmla="*/ 0 w 70"/>
                    <a:gd name="T5" fmla="*/ 6 h 43"/>
                    <a:gd name="T6" fmla="*/ 13 w 70"/>
                    <a:gd name="T7" fmla="*/ 43 h 43"/>
                    <a:gd name="T8" fmla="*/ 70 w 70"/>
                    <a:gd name="T9" fmla="*/ 35 h 43"/>
                  </a:gdLst>
                  <a:ahLst/>
                  <a:cxnLst>
                    <a:cxn ang="0">
                      <a:pos x="T0" y="T1"/>
                    </a:cxn>
                    <a:cxn ang="0">
                      <a:pos x="T2" y="T3"/>
                    </a:cxn>
                    <a:cxn ang="0">
                      <a:pos x="T4" y="T5"/>
                    </a:cxn>
                    <a:cxn ang="0">
                      <a:pos x="T6" y="T7"/>
                    </a:cxn>
                    <a:cxn ang="0">
                      <a:pos x="T8" y="T9"/>
                    </a:cxn>
                  </a:cxnLst>
                  <a:rect l="0" t="0" r="r" b="b"/>
                  <a:pathLst>
                    <a:path w="70" h="43">
                      <a:moveTo>
                        <a:pt x="70" y="35"/>
                      </a:moveTo>
                      <a:lnTo>
                        <a:pt x="47" y="0"/>
                      </a:lnTo>
                      <a:lnTo>
                        <a:pt x="0" y="6"/>
                      </a:lnTo>
                      <a:lnTo>
                        <a:pt x="13" y="43"/>
                      </a:lnTo>
                      <a:lnTo>
                        <a:pt x="70" y="3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50" name="Freeform 63">
                  <a:extLst>
                    <a:ext uri="{FF2B5EF4-FFF2-40B4-BE49-F238E27FC236}">
                      <a16:creationId xmlns:a16="http://schemas.microsoft.com/office/drawing/2014/main" id="{5BC347FC-9611-4832-9D1B-3945CBF5251F}"/>
                    </a:ext>
                  </a:extLst>
                </p:cNvPr>
                <p:cNvSpPr>
                  <a:spLocks/>
                </p:cNvSpPr>
                <p:nvPr/>
              </p:nvSpPr>
              <p:spPr bwMode="auto">
                <a:xfrm>
                  <a:off x="3289300" y="2219325"/>
                  <a:ext cx="15875" cy="22225"/>
                </a:xfrm>
                <a:custGeom>
                  <a:avLst/>
                  <a:gdLst>
                    <a:gd name="T0" fmla="*/ 39 w 50"/>
                    <a:gd name="T1" fmla="*/ 0 h 67"/>
                    <a:gd name="T2" fmla="*/ 9 w 50"/>
                    <a:gd name="T3" fmla="*/ 10 h 67"/>
                    <a:gd name="T4" fmla="*/ 0 w 50"/>
                    <a:gd name="T5" fmla="*/ 67 h 67"/>
                    <a:gd name="T6" fmla="*/ 50 w 50"/>
                    <a:gd name="T7" fmla="*/ 41 h 67"/>
                    <a:gd name="T8" fmla="*/ 39 w 50"/>
                    <a:gd name="T9" fmla="*/ 0 h 67"/>
                  </a:gdLst>
                  <a:ahLst/>
                  <a:cxnLst>
                    <a:cxn ang="0">
                      <a:pos x="T0" y="T1"/>
                    </a:cxn>
                    <a:cxn ang="0">
                      <a:pos x="T2" y="T3"/>
                    </a:cxn>
                    <a:cxn ang="0">
                      <a:pos x="T4" y="T5"/>
                    </a:cxn>
                    <a:cxn ang="0">
                      <a:pos x="T6" y="T7"/>
                    </a:cxn>
                    <a:cxn ang="0">
                      <a:pos x="T8" y="T9"/>
                    </a:cxn>
                  </a:cxnLst>
                  <a:rect l="0" t="0" r="r" b="b"/>
                  <a:pathLst>
                    <a:path w="50" h="67">
                      <a:moveTo>
                        <a:pt x="39" y="0"/>
                      </a:moveTo>
                      <a:lnTo>
                        <a:pt x="9" y="10"/>
                      </a:lnTo>
                      <a:lnTo>
                        <a:pt x="0" y="67"/>
                      </a:lnTo>
                      <a:lnTo>
                        <a:pt x="50" y="41"/>
                      </a:lnTo>
                      <a:lnTo>
                        <a:pt x="3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51" name="Freeform 64">
                  <a:extLst>
                    <a:ext uri="{FF2B5EF4-FFF2-40B4-BE49-F238E27FC236}">
                      <a16:creationId xmlns:a16="http://schemas.microsoft.com/office/drawing/2014/main" id="{BC10A576-8950-4919-BAE5-D3ED14AC27C5}"/>
                    </a:ext>
                  </a:extLst>
                </p:cNvPr>
                <p:cNvSpPr>
                  <a:spLocks/>
                </p:cNvSpPr>
                <p:nvPr/>
              </p:nvSpPr>
              <p:spPr bwMode="auto">
                <a:xfrm>
                  <a:off x="3389313" y="2127250"/>
                  <a:ext cx="26988" cy="26988"/>
                </a:xfrm>
                <a:custGeom>
                  <a:avLst/>
                  <a:gdLst>
                    <a:gd name="T0" fmla="*/ 85 w 85"/>
                    <a:gd name="T1" fmla="*/ 37 h 87"/>
                    <a:gd name="T2" fmla="*/ 19 w 85"/>
                    <a:gd name="T3" fmla="*/ 0 h 87"/>
                    <a:gd name="T4" fmla="*/ 0 w 85"/>
                    <a:gd name="T5" fmla="*/ 57 h 87"/>
                    <a:gd name="T6" fmla="*/ 53 w 85"/>
                    <a:gd name="T7" fmla="*/ 87 h 87"/>
                    <a:gd name="T8" fmla="*/ 85 w 85"/>
                    <a:gd name="T9" fmla="*/ 37 h 87"/>
                  </a:gdLst>
                  <a:ahLst/>
                  <a:cxnLst>
                    <a:cxn ang="0">
                      <a:pos x="T0" y="T1"/>
                    </a:cxn>
                    <a:cxn ang="0">
                      <a:pos x="T2" y="T3"/>
                    </a:cxn>
                    <a:cxn ang="0">
                      <a:pos x="T4" y="T5"/>
                    </a:cxn>
                    <a:cxn ang="0">
                      <a:pos x="T6" y="T7"/>
                    </a:cxn>
                    <a:cxn ang="0">
                      <a:pos x="T8" y="T9"/>
                    </a:cxn>
                  </a:cxnLst>
                  <a:rect l="0" t="0" r="r" b="b"/>
                  <a:pathLst>
                    <a:path w="85" h="87">
                      <a:moveTo>
                        <a:pt x="85" y="37"/>
                      </a:moveTo>
                      <a:lnTo>
                        <a:pt x="19" y="0"/>
                      </a:lnTo>
                      <a:lnTo>
                        <a:pt x="0" y="57"/>
                      </a:lnTo>
                      <a:lnTo>
                        <a:pt x="53" y="87"/>
                      </a:lnTo>
                      <a:lnTo>
                        <a:pt x="85" y="3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52" name="Freeform 65">
                  <a:extLst>
                    <a:ext uri="{FF2B5EF4-FFF2-40B4-BE49-F238E27FC236}">
                      <a16:creationId xmlns:a16="http://schemas.microsoft.com/office/drawing/2014/main" id="{3FAEEBA1-B7B6-473C-A7A9-50030C63C32F}"/>
                    </a:ext>
                  </a:extLst>
                </p:cNvPr>
                <p:cNvSpPr>
                  <a:spLocks/>
                </p:cNvSpPr>
                <p:nvPr/>
              </p:nvSpPr>
              <p:spPr bwMode="auto">
                <a:xfrm>
                  <a:off x="3254375" y="2247900"/>
                  <a:ext cx="84138" cy="49213"/>
                </a:xfrm>
                <a:custGeom>
                  <a:avLst/>
                  <a:gdLst>
                    <a:gd name="T0" fmla="*/ 47 w 263"/>
                    <a:gd name="T1" fmla="*/ 101 h 156"/>
                    <a:gd name="T2" fmla="*/ 0 w 263"/>
                    <a:gd name="T3" fmla="*/ 107 h 156"/>
                    <a:gd name="T4" fmla="*/ 35 w 263"/>
                    <a:gd name="T5" fmla="*/ 156 h 156"/>
                    <a:gd name="T6" fmla="*/ 97 w 263"/>
                    <a:gd name="T7" fmla="*/ 123 h 156"/>
                    <a:gd name="T8" fmla="*/ 248 w 263"/>
                    <a:gd name="T9" fmla="*/ 108 h 156"/>
                    <a:gd name="T10" fmla="*/ 256 w 263"/>
                    <a:gd name="T11" fmla="*/ 85 h 156"/>
                    <a:gd name="T12" fmla="*/ 213 w 263"/>
                    <a:gd name="T13" fmla="*/ 65 h 156"/>
                    <a:gd name="T14" fmla="*/ 263 w 263"/>
                    <a:gd name="T15" fmla="*/ 52 h 156"/>
                    <a:gd name="T16" fmla="*/ 253 w 263"/>
                    <a:gd name="T17" fmla="*/ 31 h 156"/>
                    <a:gd name="T18" fmla="*/ 203 w 263"/>
                    <a:gd name="T19" fmla="*/ 13 h 156"/>
                    <a:gd name="T20" fmla="*/ 141 w 263"/>
                    <a:gd name="T21" fmla="*/ 63 h 156"/>
                    <a:gd name="T22" fmla="*/ 133 w 263"/>
                    <a:gd name="T23" fmla="*/ 29 h 156"/>
                    <a:gd name="T24" fmla="*/ 93 w 263"/>
                    <a:gd name="T25" fmla="*/ 0 h 156"/>
                    <a:gd name="T26" fmla="*/ 110 w 263"/>
                    <a:gd name="T27" fmla="*/ 69 h 156"/>
                    <a:gd name="T28" fmla="*/ 80 w 263"/>
                    <a:gd name="T29" fmla="*/ 67 h 156"/>
                    <a:gd name="T30" fmla="*/ 47 w 263"/>
                    <a:gd name="T31" fmla="*/ 10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3" h="156">
                      <a:moveTo>
                        <a:pt x="47" y="101"/>
                      </a:moveTo>
                      <a:lnTo>
                        <a:pt x="0" y="107"/>
                      </a:lnTo>
                      <a:lnTo>
                        <a:pt x="35" y="156"/>
                      </a:lnTo>
                      <a:lnTo>
                        <a:pt x="97" y="123"/>
                      </a:lnTo>
                      <a:lnTo>
                        <a:pt x="248" y="108"/>
                      </a:lnTo>
                      <a:lnTo>
                        <a:pt x="256" y="85"/>
                      </a:lnTo>
                      <a:lnTo>
                        <a:pt x="213" y="65"/>
                      </a:lnTo>
                      <a:lnTo>
                        <a:pt x="263" y="52"/>
                      </a:lnTo>
                      <a:lnTo>
                        <a:pt x="253" y="31"/>
                      </a:lnTo>
                      <a:lnTo>
                        <a:pt x="203" y="13"/>
                      </a:lnTo>
                      <a:lnTo>
                        <a:pt x="141" y="63"/>
                      </a:lnTo>
                      <a:lnTo>
                        <a:pt x="133" y="29"/>
                      </a:lnTo>
                      <a:lnTo>
                        <a:pt x="93" y="0"/>
                      </a:lnTo>
                      <a:lnTo>
                        <a:pt x="110" y="69"/>
                      </a:lnTo>
                      <a:lnTo>
                        <a:pt x="80" y="67"/>
                      </a:lnTo>
                      <a:lnTo>
                        <a:pt x="47" y="10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1053" name="Freeform 66">
                  <a:extLst>
                    <a:ext uri="{FF2B5EF4-FFF2-40B4-BE49-F238E27FC236}">
                      <a16:creationId xmlns:a16="http://schemas.microsoft.com/office/drawing/2014/main" id="{ABE89DA6-4804-49BA-9FC6-E1D87C51E1BF}"/>
                    </a:ext>
                  </a:extLst>
                </p:cNvPr>
                <p:cNvSpPr>
                  <a:spLocks/>
                </p:cNvSpPr>
                <p:nvPr/>
              </p:nvSpPr>
              <p:spPr bwMode="auto">
                <a:xfrm>
                  <a:off x="3509963" y="1955800"/>
                  <a:ext cx="36513" cy="34925"/>
                </a:xfrm>
                <a:custGeom>
                  <a:avLst/>
                  <a:gdLst>
                    <a:gd name="T0" fmla="*/ 54 w 117"/>
                    <a:gd name="T1" fmla="*/ 64 h 110"/>
                    <a:gd name="T2" fmla="*/ 84 w 117"/>
                    <a:gd name="T3" fmla="*/ 110 h 110"/>
                    <a:gd name="T4" fmla="*/ 117 w 117"/>
                    <a:gd name="T5" fmla="*/ 96 h 110"/>
                    <a:gd name="T6" fmla="*/ 117 w 117"/>
                    <a:gd name="T7" fmla="*/ 69 h 110"/>
                    <a:gd name="T8" fmla="*/ 54 w 117"/>
                    <a:gd name="T9" fmla="*/ 0 h 110"/>
                    <a:gd name="T10" fmla="*/ 57 w 117"/>
                    <a:gd name="T11" fmla="*/ 34 h 110"/>
                    <a:gd name="T12" fmla="*/ 0 w 117"/>
                    <a:gd name="T13" fmla="*/ 35 h 110"/>
                    <a:gd name="T14" fmla="*/ 54 w 117"/>
                    <a:gd name="T15" fmla="*/ 64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10">
                      <a:moveTo>
                        <a:pt x="54" y="64"/>
                      </a:moveTo>
                      <a:lnTo>
                        <a:pt x="84" y="110"/>
                      </a:lnTo>
                      <a:lnTo>
                        <a:pt x="117" y="96"/>
                      </a:lnTo>
                      <a:lnTo>
                        <a:pt x="117" y="69"/>
                      </a:lnTo>
                      <a:lnTo>
                        <a:pt x="54" y="0"/>
                      </a:lnTo>
                      <a:lnTo>
                        <a:pt x="57" y="34"/>
                      </a:lnTo>
                      <a:lnTo>
                        <a:pt x="0" y="35"/>
                      </a:lnTo>
                      <a:lnTo>
                        <a:pt x="54" y="6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grpSp>
        </p:grpSp>
        <p:grpSp>
          <p:nvGrpSpPr>
            <p:cNvPr id="727" name="Group 726">
              <a:extLst>
                <a:ext uri="{FF2B5EF4-FFF2-40B4-BE49-F238E27FC236}">
                  <a16:creationId xmlns:a16="http://schemas.microsoft.com/office/drawing/2014/main" id="{4C77048A-26C8-4D44-9105-F7D5BB7F867F}"/>
                </a:ext>
              </a:extLst>
            </p:cNvPr>
            <p:cNvGrpSpPr/>
            <p:nvPr/>
          </p:nvGrpSpPr>
          <p:grpSpPr>
            <a:xfrm>
              <a:off x="3835280" y="829515"/>
              <a:ext cx="1217965" cy="2800385"/>
              <a:chOff x="3821113" y="639762"/>
              <a:chExt cx="1241425" cy="2854325"/>
            </a:xfrm>
            <a:solidFill>
              <a:srgbClr val="A6C94C"/>
            </a:solidFill>
          </p:grpSpPr>
          <p:sp>
            <p:nvSpPr>
              <p:cNvPr id="986" name="Freeform 75">
                <a:extLst>
                  <a:ext uri="{FF2B5EF4-FFF2-40B4-BE49-F238E27FC236}">
                    <a16:creationId xmlns:a16="http://schemas.microsoft.com/office/drawing/2014/main" id="{41B6956F-5AE5-4D60-BFC4-29986F0523B1}"/>
                  </a:ext>
                </a:extLst>
              </p:cNvPr>
              <p:cNvSpPr>
                <a:spLocks/>
              </p:cNvSpPr>
              <p:nvPr/>
            </p:nvSpPr>
            <p:spPr bwMode="auto">
              <a:xfrm>
                <a:off x="4873625" y="1458913"/>
                <a:ext cx="11113" cy="28575"/>
              </a:xfrm>
              <a:custGeom>
                <a:avLst/>
                <a:gdLst>
                  <a:gd name="T0" fmla="*/ 0 w 35"/>
                  <a:gd name="T1" fmla="*/ 50 h 87"/>
                  <a:gd name="T2" fmla="*/ 17 w 35"/>
                  <a:gd name="T3" fmla="*/ 87 h 87"/>
                  <a:gd name="T4" fmla="*/ 33 w 35"/>
                  <a:gd name="T5" fmla="*/ 70 h 87"/>
                  <a:gd name="T6" fmla="*/ 35 w 35"/>
                  <a:gd name="T7" fmla="*/ 0 h 87"/>
                  <a:gd name="T8" fmla="*/ 19 w 35"/>
                  <a:gd name="T9" fmla="*/ 20 h 87"/>
                  <a:gd name="T10" fmla="*/ 0 w 35"/>
                  <a:gd name="T11" fmla="*/ 50 h 87"/>
                </a:gdLst>
                <a:ahLst/>
                <a:cxnLst>
                  <a:cxn ang="0">
                    <a:pos x="T0" y="T1"/>
                  </a:cxn>
                  <a:cxn ang="0">
                    <a:pos x="T2" y="T3"/>
                  </a:cxn>
                  <a:cxn ang="0">
                    <a:pos x="T4" y="T5"/>
                  </a:cxn>
                  <a:cxn ang="0">
                    <a:pos x="T6" y="T7"/>
                  </a:cxn>
                  <a:cxn ang="0">
                    <a:pos x="T8" y="T9"/>
                  </a:cxn>
                  <a:cxn ang="0">
                    <a:pos x="T10" y="T11"/>
                  </a:cxn>
                </a:cxnLst>
                <a:rect l="0" t="0" r="r" b="b"/>
                <a:pathLst>
                  <a:path w="35" h="87">
                    <a:moveTo>
                      <a:pt x="0" y="50"/>
                    </a:moveTo>
                    <a:lnTo>
                      <a:pt x="17" y="87"/>
                    </a:lnTo>
                    <a:lnTo>
                      <a:pt x="33" y="70"/>
                    </a:lnTo>
                    <a:lnTo>
                      <a:pt x="35" y="0"/>
                    </a:lnTo>
                    <a:lnTo>
                      <a:pt x="19" y="20"/>
                    </a:lnTo>
                    <a:lnTo>
                      <a:pt x="0" y="5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87" name="Freeform 67">
                <a:extLst>
                  <a:ext uri="{FF2B5EF4-FFF2-40B4-BE49-F238E27FC236}">
                    <a16:creationId xmlns:a16="http://schemas.microsoft.com/office/drawing/2014/main" id="{DF54B464-6A7D-4628-9757-4FB9C30D118A}"/>
                  </a:ext>
                </a:extLst>
              </p:cNvPr>
              <p:cNvSpPr>
                <a:spLocks/>
              </p:cNvSpPr>
              <p:nvPr/>
            </p:nvSpPr>
            <p:spPr bwMode="auto">
              <a:xfrm>
                <a:off x="4484688" y="3041650"/>
                <a:ext cx="90488" cy="176213"/>
              </a:xfrm>
              <a:custGeom>
                <a:avLst/>
                <a:gdLst>
                  <a:gd name="T0" fmla="*/ 229 w 286"/>
                  <a:gd name="T1" fmla="*/ 34 h 557"/>
                  <a:gd name="T2" fmla="*/ 212 w 286"/>
                  <a:gd name="T3" fmla="*/ 0 h 557"/>
                  <a:gd name="T4" fmla="*/ 192 w 286"/>
                  <a:gd name="T5" fmla="*/ 37 h 557"/>
                  <a:gd name="T6" fmla="*/ 105 w 286"/>
                  <a:gd name="T7" fmla="*/ 48 h 557"/>
                  <a:gd name="T8" fmla="*/ 100 w 286"/>
                  <a:gd name="T9" fmla="*/ 102 h 557"/>
                  <a:gd name="T10" fmla="*/ 10 w 286"/>
                  <a:gd name="T11" fmla="*/ 225 h 557"/>
                  <a:gd name="T12" fmla="*/ 42 w 286"/>
                  <a:gd name="T13" fmla="*/ 311 h 557"/>
                  <a:gd name="T14" fmla="*/ 11 w 286"/>
                  <a:gd name="T15" fmla="*/ 355 h 557"/>
                  <a:gd name="T16" fmla="*/ 28 w 286"/>
                  <a:gd name="T17" fmla="*/ 400 h 557"/>
                  <a:gd name="T18" fmla="*/ 23 w 286"/>
                  <a:gd name="T19" fmla="*/ 474 h 557"/>
                  <a:gd name="T20" fmla="*/ 76 w 286"/>
                  <a:gd name="T21" fmla="*/ 447 h 557"/>
                  <a:gd name="T22" fmla="*/ 56 w 286"/>
                  <a:gd name="T23" fmla="*/ 481 h 557"/>
                  <a:gd name="T24" fmla="*/ 0 w 286"/>
                  <a:gd name="T25" fmla="*/ 557 h 557"/>
                  <a:gd name="T26" fmla="*/ 86 w 286"/>
                  <a:gd name="T27" fmla="*/ 536 h 557"/>
                  <a:gd name="T28" fmla="*/ 83 w 286"/>
                  <a:gd name="T29" fmla="*/ 486 h 557"/>
                  <a:gd name="T30" fmla="*/ 155 w 286"/>
                  <a:gd name="T31" fmla="*/ 379 h 557"/>
                  <a:gd name="T32" fmla="*/ 192 w 286"/>
                  <a:gd name="T33" fmla="*/ 372 h 557"/>
                  <a:gd name="T34" fmla="*/ 191 w 286"/>
                  <a:gd name="T35" fmla="*/ 317 h 557"/>
                  <a:gd name="T36" fmla="*/ 244 w 286"/>
                  <a:gd name="T37" fmla="*/ 299 h 557"/>
                  <a:gd name="T38" fmla="*/ 218 w 286"/>
                  <a:gd name="T39" fmla="*/ 257 h 557"/>
                  <a:gd name="T40" fmla="*/ 227 w 286"/>
                  <a:gd name="T41" fmla="*/ 107 h 557"/>
                  <a:gd name="T42" fmla="*/ 272 w 286"/>
                  <a:gd name="T43" fmla="*/ 96 h 557"/>
                  <a:gd name="T44" fmla="*/ 286 w 286"/>
                  <a:gd name="T45" fmla="*/ 37 h 557"/>
                  <a:gd name="T46" fmla="*/ 266 w 286"/>
                  <a:gd name="T47" fmla="*/ 0 h 557"/>
                  <a:gd name="T48" fmla="*/ 229 w 286"/>
                  <a:gd name="T49" fmla="*/ 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6" h="557">
                    <a:moveTo>
                      <a:pt x="229" y="34"/>
                    </a:moveTo>
                    <a:lnTo>
                      <a:pt x="212" y="0"/>
                    </a:lnTo>
                    <a:lnTo>
                      <a:pt x="192" y="37"/>
                    </a:lnTo>
                    <a:lnTo>
                      <a:pt x="105" y="48"/>
                    </a:lnTo>
                    <a:lnTo>
                      <a:pt x="100" y="102"/>
                    </a:lnTo>
                    <a:lnTo>
                      <a:pt x="10" y="225"/>
                    </a:lnTo>
                    <a:lnTo>
                      <a:pt x="42" y="311"/>
                    </a:lnTo>
                    <a:lnTo>
                      <a:pt x="11" y="355"/>
                    </a:lnTo>
                    <a:lnTo>
                      <a:pt x="28" y="400"/>
                    </a:lnTo>
                    <a:lnTo>
                      <a:pt x="23" y="474"/>
                    </a:lnTo>
                    <a:lnTo>
                      <a:pt x="76" y="447"/>
                    </a:lnTo>
                    <a:lnTo>
                      <a:pt x="56" y="481"/>
                    </a:lnTo>
                    <a:lnTo>
                      <a:pt x="0" y="557"/>
                    </a:lnTo>
                    <a:lnTo>
                      <a:pt x="86" y="536"/>
                    </a:lnTo>
                    <a:lnTo>
                      <a:pt x="83" y="486"/>
                    </a:lnTo>
                    <a:lnTo>
                      <a:pt x="155" y="379"/>
                    </a:lnTo>
                    <a:lnTo>
                      <a:pt x="192" y="372"/>
                    </a:lnTo>
                    <a:lnTo>
                      <a:pt x="191" y="317"/>
                    </a:lnTo>
                    <a:lnTo>
                      <a:pt x="244" y="299"/>
                    </a:lnTo>
                    <a:lnTo>
                      <a:pt x="218" y="257"/>
                    </a:lnTo>
                    <a:lnTo>
                      <a:pt x="227" y="107"/>
                    </a:lnTo>
                    <a:lnTo>
                      <a:pt x="272" y="96"/>
                    </a:lnTo>
                    <a:lnTo>
                      <a:pt x="286" y="37"/>
                    </a:lnTo>
                    <a:lnTo>
                      <a:pt x="266" y="0"/>
                    </a:lnTo>
                    <a:lnTo>
                      <a:pt x="229" y="34"/>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88" name="Freeform 68">
                <a:extLst>
                  <a:ext uri="{FF2B5EF4-FFF2-40B4-BE49-F238E27FC236}">
                    <a16:creationId xmlns:a16="http://schemas.microsoft.com/office/drawing/2014/main" id="{A11C4FA1-2B0B-4511-827E-F0EA2C02121F}"/>
                  </a:ext>
                </a:extLst>
              </p:cNvPr>
              <p:cNvSpPr>
                <a:spLocks/>
              </p:cNvSpPr>
              <p:nvPr/>
            </p:nvSpPr>
            <p:spPr bwMode="auto">
              <a:xfrm>
                <a:off x="4494213" y="2779713"/>
                <a:ext cx="30163" cy="28575"/>
              </a:xfrm>
              <a:custGeom>
                <a:avLst/>
                <a:gdLst>
                  <a:gd name="T0" fmla="*/ 0 w 99"/>
                  <a:gd name="T1" fmla="*/ 15 h 87"/>
                  <a:gd name="T2" fmla="*/ 17 w 99"/>
                  <a:gd name="T3" fmla="*/ 55 h 87"/>
                  <a:gd name="T4" fmla="*/ 40 w 99"/>
                  <a:gd name="T5" fmla="*/ 50 h 87"/>
                  <a:gd name="T6" fmla="*/ 70 w 99"/>
                  <a:gd name="T7" fmla="*/ 87 h 87"/>
                  <a:gd name="T8" fmla="*/ 94 w 99"/>
                  <a:gd name="T9" fmla="*/ 47 h 87"/>
                  <a:gd name="T10" fmla="*/ 99 w 99"/>
                  <a:gd name="T11" fmla="*/ 0 h 87"/>
                  <a:gd name="T12" fmla="*/ 40 w 99"/>
                  <a:gd name="T13" fmla="*/ 21 h 87"/>
                  <a:gd name="T14" fmla="*/ 0 w 99"/>
                  <a:gd name="T15" fmla="*/ 15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87">
                    <a:moveTo>
                      <a:pt x="0" y="15"/>
                    </a:moveTo>
                    <a:lnTo>
                      <a:pt x="17" y="55"/>
                    </a:lnTo>
                    <a:lnTo>
                      <a:pt x="40" y="50"/>
                    </a:lnTo>
                    <a:lnTo>
                      <a:pt x="70" y="87"/>
                    </a:lnTo>
                    <a:lnTo>
                      <a:pt x="94" y="47"/>
                    </a:lnTo>
                    <a:lnTo>
                      <a:pt x="99" y="0"/>
                    </a:lnTo>
                    <a:lnTo>
                      <a:pt x="40" y="21"/>
                    </a:lnTo>
                    <a:lnTo>
                      <a:pt x="0" y="15"/>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89" name="Freeform 69">
                <a:extLst>
                  <a:ext uri="{FF2B5EF4-FFF2-40B4-BE49-F238E27FC236}">
                    <a16:creationId xmlns:a16="http://schemas.microsoft.com/office/drawing/2014/main" id="{5BDC21D1-A295-4191-8884-E3E59958FE21}"/>
                  </a:ext>
                </a:extLst>
              </p:cNvPr>
              <p:cNvSpPr>
                <a:spLocks/>
              </p:cNvSpPr>
              <p:nvPr/>
            </p:nvSpPr>
            <p:spPr bwMode="auto">
              <a:xfrm>
                <a:off x="3854450" y="3022600"/>
                <a:ext cx="19050" cy="33338"/>
              </a:xfrm>
              <a:custGeom>
                <a:avLst/>
                <a:gdLst>
                  <a:gd name="T0" fmla="*/ 12 w 63"/>
                  <a:gd name="T1" fmla="*/ 4 h 103"/>
                  <a:gd name="T2" fmla="*/ 0 w 63"/>
                  <a:gd name="T3" fmla="*/ 33 h 103"/>
                  <a:gd name="T4" fmla="*/ 36 w 63"/>
                  <a:gd name="T5" fmla="*/ 103 h 103"/>
                  <a:gd name="T6" fmla="*/ 63 w 63"/>
                  <a:gd name="T7" fmla="*/ 56 h 103"/>
                  <a:gd name="T8" fmla="*/ 62 w 63"/>
                  <a:gd name="T9" fmla="*/ 0 h 103"/>
                  <a:gd name="T10" fmla="*/ 12 w 63"/>
                  <a:gd name="T11" fmla="*/ 4 h 103"/>
                </a:gdLst>
                <a:ahLst/>
                <a:cxnLst>
                  <a:cxn ang="0">
                    <a:pos x="T0" y="T1"/>
                  </a:cxn>
                  <a:cxn ang="0">
                    <a:pos x="T2" y="T3"/>
                  </a:cxn>
                  <a:cxn ang="0">
                    <a:pos x="T4" y="T5"/>
                  </a:cxn>
                  <a:cxn ang="0">
                    <a:pos x="T6" y="T7"/>
                  </a:cxn>
                  <a:cxn ang="0">
                    <a:pos x="T8" y="T9"/>
                  </a:cxn>
                  <a:cxn ang="0">
                    <a:pos x="T10" y="T11"/>
                  </a:cxn>
                </a:cxnLst>
                <a:rect l="0" t="0" r="r" b="b"/>
                <a:pathLst>
                  <a:path w="63" h="103">
                    <a:moveTo>
                      <a:pt x="12" y="4"/>
                    </a:moveTo>
                    <a:lnTo>
                      <a:pt x="0" y="33"/>
                    </a:lnTo>
                    <a:lnTo>
                      <a:pt x="36" y="103"/>
                    </a:lnTo>
                    <a:lnTo>
                      <a:pt x="63" y="56"/>
                    </a:lnTo>
                    <a:lnTo>
                      <a:pt x="62" y="0"/>
                    </a:lnTo>
                    <a:lnTo>
                      <a:pt x="12" y="4"/>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90" name="Freeform 70">
                <a:extLst>
                  <a:ext uri="{FF2B5EF4-FFF2-40B4-BE49-F238E27FC236}">
                    <a16:creationId xmlns:a16="http://schemas.microsoft.com/office/drawing/2014/main" id="{5140084E-681A-4810-B1EC-D01A344C41D2}"/>
                  </a:ext>
                </a:extLst>
              </p:cNvPr>
              <p:cNvSpPr>
                <a:spLocks/>
              </p:cNvSpPr>
              <p:nvPr/>
            </p:nvSpPr>
            <p:spPr bwMode="auto">
              <a:xfrm>
                <a:off x="4322763" y="3143250"/>
                <a:ext cx="61913" cy="187325"/>
              </a:xfrm>
              <a:custGeom>
                <a:avLst/>
                <a:gdLst>
                  <a:gd name="T0" fmla="*/ 142 w 195"/>
                  <a:gd name="T1" fmla="*/ 70 h 592"/>
                  <a:gd name="T2" fmla="*/ 146 w 195"/>
                  <a:gd name="T3" fmla="*/ 116 h 592"/>
                  <a:gd name="T4" fmla="*/ 126 w 195"/>
                  <a:gd name="T5" fmla="*/ 166 h 592"/>
                  <a:gd name="T6" fmla="*/ 94 w 195"/>
                  <a:gd name="T7" fmla="*/ 230 h 592"/>
                  <a:gd name="T8" fmla="*/ 41 w 195"/>
                  <a:gd name="T9" fmla="*/ 310 h 592"/>
                  <a:gd name="T10" fmla="*/ 0 w 195"/>
                  <a:gd name="T11" fmla="*/ 549 h 592"/>
                  <a:gd name="T12" fmla="*/ 3 w 195"/>
                  <a:gd name="T13" fmla="*/ 592 h 592"/>
                  <a:gd name="T14" fmla="*/ 40 w 195"/>
                  <a:gd name="T15" fmla="*/ 578 h 592"/>
                  <a:gd name="T16" fmla="*/ 82 w 195"/>
                  <a:gd name="T17" fmla="*/ 488 h 592"/>
                  <a:gd name="T18" fmla="*/ 101 w 195"/>
                  <a:gd name="T19" fmla="*/ 399 h 592"/>
                  <a:gd name="T20" fmla="*/ 117 w 195"/>
                  <a:gd name="T21" fmla="*/ 295 h 592"/>
                  <a:gd name="T22" fmla="*/ 167 w 195"/>
                  <a:gd name="T23" fmla="*/ 252 h 592"/>
                  <a:gd name="T24" fmla="*/ 166 w 195"/>
                  <a:gd name="T25" fmla="*/ 176 h 592"/>
                  <a:gd name="T26" fmla="*/ 178 w 195"/>
                  <a:gd name="T27" fmla="*/ 56 h 592"/>
                  <a:gd name="T28" fmla="*/ 195 w 195"/>
                  <a:gd name="T29" fmla="*/ 14 h 592"/>
                  <a:gd name="T30" fmla="*/ 185 w 195"/>
                  <a:gd name="T31" fmla="*/ 0 h 592"/>
                  <a:gd name="T32" fmla="*/ 142 w 195"/>
                  <a:gd name="T33" fmla="*/ 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 h="592">
                    <a:moveTo>
                      <a:pt x="142" y="70"/>
                    </a:moveTo>
                    <a:lnTo>
                      <a:pt x="146" y="116"/>
                    </a:lnTo>
                    <a:lnTo>
                      <a:pt x="126" y="166"/>
                    </a:lnTo>
                    <a:lnTo>
                      <a:pt x="94" y="230"/>
                    </a:lnTo>
                    <a:lnTo>
                      <a:pt x="41" y="310"/>
                    </a:lnTo>
                    <a:lnTo>
                      <a:pt x="0" y="549"/>
                    </a:lnTo>
                    <a:lnTo>
                      <a:pt x="3" y="592"/>
                    </a:lnTo>
                    <a:lnTo>
                      <a:pt x="40" y="578"/>
                    </a:lnTo>
                    <a:lnTo>
                      <a:pt x="82" y="488"/>
                    </a:lnTo>
                    <a:lnTo>
                      <a:pt x="101" y="399"/>
                    </a:lnTo>
                    <a:lnTo>
                      <a:pt x="117" y="295"/>
                    </a:lnTo>
                    <a:lnTo>
                      <a:pt x="167" y="252"/>
                    </a:lnTo>
                    <a:lnTo>
                      <a:pt x="166" y="176"/>
                    </a:lnTo>
                    <a:lnTo>
                      <a:pt x="178" y="56"/>
                    </a:lnTo>
                    <a:lnTo>
                      <a:pt x="195" y="14"/>
                    </a:lnTo>
                    <a:lnTo>
                      <a:pt x="185" y="0"/>
                    </a:lnTo>
                    <a:lnTo>
                      <a:pt x="142" y="70"/>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91" name="Freeform 71">
                <a:extLst>
                  <a:ext uri="{FF2B5EF4-FFF2-40B4-BE49-F238E27FC236}">
                    <a16:creationId xmlns:a16="http://schemas.microsoft.com/office/drawing/2014/main" id="{758AC4E3-AC81-4B99-8C5A-D33ABF206EC2}"/>
                  </a:ext>
                </a:extLst>
              </p:cNvPr>
              <p:cNvSpPr>
                <a:spLocks/>
              </p:cNvSpPr>
              <p:nvPr/>
            </p:nvSpPr>
            <p:spPr bwMode="auto">
              <a:xfrm>
                <a:off x="4518025" y="2741613"/>
                <a:ext cx="19050" cy="22225"/>
              </a:xfrm>
              <a:custGeom>
                <a:avLst/>
                <a:gdLst>
                  <a:gd name="T0" fmla="*/ 30 w 59"/>
                  <a:gd name="T1" fmla="*/ 67 h 68"/>
                  <a:gd name="T2" fmla="*/ 30 w 59"/>
                  <a:gd name="T3" fmla="*/ 67 h 68"/>
                  <a:gd name="T4" fmla="*/ 36 w 59"/>
                  <a:gd name="T5" fmla="*/ 51 h 68"/>
                  <a:gd name="T6" fmla="*/ 46 w 59"/>
                  <a:gd name="T7" fmla="*/ 29 h 68"/>
                  <a:gd name="T8" fmla="*/ 59 w 59"/>
                  <a:gd name="T9" fmla="*/ 0 h 68"/>
                  <a:gd name="T10" fmla="*/ 0 w 59"/>
                  <a:gd name="T11" fmla="*/ 33 h 68"/>
                  <a:gd name="T12" fmla="*/ 0 w 59"/>
                  <a:gd name="T13" fmla="*/ 33 h 68"/>
                  <a:gd name="T14" fmla="*/ 3 w 59"/>
                  <a:gd name="T15" fmla="*/ 40 h 68"/>
                  <a:gd name="T16" fmla="*/ 13 w 59"/>
                  <a:gd name="T17" fmla="*/ 53 h 68"/>
                  <a:gd name="T18" fmla="*/ 19 w 59"/>
                  <a:gd name="T19" fmla="*/ 60 h 68"/>
                  <a:gd name="T20" fmla="*/ 23 w 59"/>
                  <a:gd name="T21" fmla="*/ 66 h 68"/>
                  <a:gd name="T22" fmla="*/ 28 w 59"/>
                  <a:gd name="T23" fmla="*/ 68 h 68"/>
                  <a:gd name="T24" fmla="*/ 29 w 59"/>
                  <a:gd name="T25" fmla="*/ 68 h 68"/>
                  <a:gd name="T26" fmla="*/ 30 w 59"/>
                  <a:gd name="T27" fmla="*/ 67 h 68"/>
                  <a:gd name="T28" fmla="*/ 30 w 59"/>
                  <a:gd name="T29" fmla="*/ 6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68">
                    <a:moveTo>
                      <a:pt x="30" y="67"/>
                    </a:moveTo>
                    <a:lnTo>
                      <a:pt x="30" y="67"/>
                    </a:lnTo>
                    <a:lnTo>
                      <a:pt x="36" y="51"/>
                    </a:lnTo>
                    <a:lnTo>
                      <a:pt x="46" y="29"/>
                    </a:lnTo>
                    <a:lnTo>
                      <a:pt x="59" y="0"/>
                    </a:lnTo>
                    <a:lnTo>
                      <a:pt x="0" y="33"/>
                    </a:lnTo>
                    <a:lnTo>
                      <a:pt x="0" y="33"/>
                    </a:lnTo>
                    <a:lnTo>
                      <a:pt x="3" y="40"/>
                    </a:lnTo>
                    <a:lnTo>
                      <a:pt x="13" y="53"/>
                    </a:lnTo>
                    <a:lnTo>
                      <a:pt x="19" y="60"/>
                    </a:lnTo>
                    <a:lnTo>
                      <a:pt x="23" y="66"/>
                    </a:lnTo>
                    <a:lnTo>
                      <a:pt x="28" y="68"/>
                    </a:lnTo>
                    <a:lnTo>
                      <a:pt x="29" y="68"/>
                    </a:lnTo>
                    <a:lnTo>
                      <a:pt x="30" y="67"/>
                    </a:lnTo>
                    <a:lnTo>
                      <a:pt x="30" y="67"/>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92" name="Freeform 72">
                <a:extLst>
                  <a:ext uri="{FF2B5EF4-FFF2-40B4-BE49-F238E27FC236}">
                    <a16:creationId xmlns:a16="http://schemas.microsoft.com/office/drawing/2014/main" id="{76F33E0D-3B65-4D08-B825-01166CC27268}"/>
                  </a:ext>
                </a:extLst>
              </p:cNvPr>
              <p:cNvSpPr>
                <a:spLocks/>
              </p:cNvSpPr>
              <p:nvPr/>
            </p:nvSpPr>
            <p:spPr bwMode="auto">
              <a:xfrm>
                <a:off x="3821113" y="639762"/>
                <a:ext cx="1241425" cy="2854325"/>
              </a:xfrm>
              <a:custGeom>
                <a:avLst/>
                <a:gdLst>
                  <a:gd name="T0" fmla="*/ 3753 w 3909"/>
                  <a:gd name="T1" fmla="*/ 1411 h 8987"/>
                  <a:gd name="T2" fmla="*/ 3762 w 3909"/>
                  <a:gd name="T3" fmla="*/ 858 h 8987"/>
                  <a:gd name="T4" fmla="*/ 3412 w 3909"/>
                  <a:gd name="T5" fmla="*/ 495 h 8987"/>
                  <a:gd name="T6" fmla="*/ 3027 w 3909"/>
                  <a:gd name="T7" fmla="*/ 217 h 8987"/>
                  <a:gd name="T8" fmla="*/ 2628 w 3909"/>
                  <a:gd name="T9" fmla="*/ 64 h 8987"/>
                  <a:gd name="T10" fmla="*/ 2435 w 3909"/>
                  <a:gd name="T11" fmla="*/ 444 h 8987"/>
                  <a:gd name="T12" fmla="*/ 1941 w 3909"/>
                  <a:gd name="T13" fmla="*/ 824 h 8987"/>
                  <a:gd name="T14" fmla="*/ 1440 w 3909"/>
                  <a:gd name="T15" fmla="*/ 1327 h 8987"/>
                  <a:gd name="T16" fmla="*/ 1152 w 3909"/>
                  <a:gd name="T17" fmla="*/ 2295 h 8987"/>
                  <a:gd name="T18" fmla="*/ 733 w 3909"/>
                  <a:gd name="T19" fmla="*/ 3480 h 8987"/>
                  <a:gd name="T20" fmla="*/ 406 w 3909"/>
                  <a:gd name="T21" fmla="*/ 3806 h 8987"/>
                  <a:gd name="T22" fmla="*/ 294 w 3909"/>
                  <a:gd name="T23" fmla="*/ 5120 h 8987"/>
                  <a:gd name="T24" fmla="*/ 387 w 3909"/>
                  <a:gd name="T25" fmla="*/ 5724 h 8987"/>
                  <a:gd name="T26" fmla="*/ 224 w 3909"/>
                  <a:gd name="T27" fmla="*/ 6562 h 8987"/>
                  <a:gd name="T28" fmla="*/ 102 w 3909"/>
                  <a:gd name="T29" fmla="*/ 7011 h 8987"/>
                  <a:gd name="T30" fmla="*/ 92 w 3909"/>
                  <a:gd name="T31" fmla="*/ 7306 h 8987"/>
                  <a:gd name="T32" fmla="*/ 105 w 3909"/>
                  <a:gd name="T33" fmla="*/ 7340 h 8987"/>
                  <a:gd name="T34" fmla="*/ 121 w 3909"/>
                  <a:gd name="T35" fmla="*/ 7321 h 8987"/>
                  <a:gd name="T36" fmla="*/ 123 w 3909"/>
                  <a:gd name="T37" fmla="*/ 7492 h 8987"/>
                  <a:gd name="T38" fmla="*/ 238 w 3909"/>
                  <a:gd name="T39" fmla="*/ 7654 h 8987"/>
                  <a:gd name="T40" fmla="*/ 328 w 3909"/>
                  <a:gd name="T41" fmla="*/ 8091 h 8987"/>
                  <a:gd name="T42" fmla="*/ 496 w 3909"/>
                  <a:gd name="T43" fmla="*/ 8537 h 8987"/>
                  <a:gd name="T44" fmla="*/ 572 w 3909"/>
                  <a:gd name="T45" fmla="*/ 8898 h 8987"/>
                  <a:gd name="T46" fmla="*/ 919 w 3909"/>
                  <a:gd name="T47" fmla="*/ 8945 h 8987"/>
                  <a:gd name="T48" fmla="*/ 1063 w 3909"/>
                  <a:gd name="T49" fmla="*/ 8605 h 8987"/>
                  <a:gd name="T50" fmla="*/ 1530 w 3909"/>
                  <a:gd name="T51" fmla="*/ 8356 h 8987"/>
                  <a:gd name="T52" fmla="*/ 1653 w 3909"/>
                  <a:gd name="T53" fmla="*/ 7840 h 8987"/>
                  <a:gd name="T54" fmla="*/ 1604 w 3909"/>
                  <a:gd name="T55" fmla="*/ 7551 h 8987"/>
                  <a:gd name="T56" fmla="*/ 1698 w 3909"/>
                  <a:gd name="T57" fmla="*/ 7404 h 8987"/>
                  <a:gd name="T58" fmla="*/ 1591 w 3909"/>
                  <a:gd name="T59" fmla="*/ 7375 h 8987"/>
                  <a:gd name="T60" fmla="*/ 1452 w 3909"/>
                  <a:gd name="T61" fmla="*/ 7322 h 8987"/>
                  <a:gd name="T62" fmla="*/ 1590 w 3909"/>
                  <a:gd name="T63" fmla="*/ 7253 h 8987"/>
                  <a:gd name="T64" fmla="*/ 1542 w 3909"/>
                  <a:gd name="T65" fmla="*/ 7137 h 8987"/>
                  <a:gd name="T66" fmla="*/ 1950 w 3909"/>
                  <a:gd name="T67" fmla="*/ 6927 h 8987"/>
                  <a:gd name="T68" fmla="*/ 2099 w 3909"/>
                  <a:gd name="T69" fmla="*/ 6851 h 8987"/>
                  <a:gd name="T70" fmla="*/ 2184 w 3909"/>
                  <a:gd name="T71" fmla="*/ 6893 h 8987"/>
                  <a:gd name="T72" fmla="*/ 1956 w 3909"/>
                  <a:gd name="T73" fmla="*/ 6801 h 8987"/>
                  <a:gd name="T74" fmla="*/ 1772 w 3909"/>
                  <a:gd name="T75" fmla="*/ 6737 h 8987"/>
                  <a:gd name="T76" fmla="*/ 1504 w 3909"/>
                  <a:gd name="T77" fmla="*/ 6633 h 8987"/>
                  <a:gd name="T78" fmla="*/ 1869 w 3909"/>
                  <a:gd name="T79" fmla="*/ 6670 h 8987"/>
                  <a:gd name="T80" fmla="*/ 1870 w 3909"/>
                  <a:gd name="T81" fmla="*/ 6523 h 8987"/>
                  <a:gd name="T82" fmla="*/ 2062 w 3909"/>
                  <a:gd name="T83" fmla="*/ 6674 h 8987"/>
                  <a:gd name="T84" fmla="*/ 2277 w 3909"/>
                  <a:gd name="T85" fmla="*/ 6493 h 8987"/>
                  <a:gd name="T86" fmla="*/ 2194 w 3909"/>
                  <a:gd name="T87" fmla="*/ 6202 h 8987"/>
                  <a:gd name="T88" fmla="*/ 2009 w 3909"/>
                  <a:gd name="T89" fmla="*/ 6022 h 8987"/>
                  <a:gd name="T90" fmla="*/ 1852 w 3909"/>
                  <a:gd name="T91" fmla="*/ 5973 h 8987"/>
                  <a:gd name="T92" fmla="*/ 1813 w 3909"/>
                  <a:gd name="T93" fmla="*/ 5721 h 8987"/>
                  <a:gd name="T94" fmla="*/ 1870 w 3909"/>
                  <a:gd name="T95" fmla="*/ 5362 h 8987"/>
                  <a:gd name="T96" fmla="*/ 1877 w 3909"/>
                  <a:gd name="T97" fmla="*/ 5053 h 8987"/>
                  <a:gd name="T98" fmla="*/ 1916 w 3909"/>
                  <a:gd name="T99" fmla="*/ 4851 h 8987"/>
                  <a:gd name="T100" fmla="*/ 2019 w 3909"/>
                  <a:gd name="T101" fmla="*/ 4588 h 8987"/>
                  <a:gd name="T102" fmla="*/ 2172 w 3909"/>
                  <a:gd name="T103" fmla="*/ 4540 h 8987"/>
                  <a:gd name="T104" fmla="*/ 2413 w 3909"/>
                  <a:gd name="T105" fmla="*/ 4248 h 8987"/>
                  <a:gd name="T106" fmla="*/ 2605 w 3909"/>
                  <a:gd name="T107" fmla="*/ 4124 h 8987"/>
                  <a:gd name="T108" fmla="*/ 3037 w 3909"/>
                  <a:gd name="T109" fmla="*/ 3559 h 8987"/>
                  <a:gd name="T110" fmla="*/ 3072 w 3909"/>
                  <a:gd name="T111" fmla="*/ 3482 h 8987"/>
                  <a:gd name="T112" fmla="*/ 3018 w 3909"/>
                  <a:gd name="T113" fmla="*/ 3291 h 8987"/>
                  <a:gd name="T114" fmla="*/ 3121 w 3909"/>
                  <a:gd name="T115" fmla="*/ 2961 h 8987"/>
                  <a:gd name="T116" fmla="*/ 3205 w 3909"/>
                  <a:gd name="T117" fmla="*/ 2708 h 8987"/>
                  <a:gd name="T118" fmla="*/ 3354 w 3909"/>
                  <a:gd name="T119" fmla="*/ 2544 h 8987"/>
                  <a:gd name="T120" fmla="*/ 3497 w 3909"/>
                  <a:gd name="T121" fmla="*/ 2516 h 8987"/>
                  <a:gd name="T122" fmla="*/ 3887 w 3909"/>
                  <a:gd name="T123" fmla="*/ 2470 h 8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09" h="8987">
                    <a:moveTo>
                      <a:pt x="3757" y="2218"/>
                    </a:moveTo>
                    <a:lnTo>
                      <a:pt x="3736" y="2082"/>
                    </a:lnTo>
                    <a:lnTo>
                      <a:pt x="3848" y="1869"/>
                    </a:lnTo>
                    <a:lnTo>
                      <a:pt x="3757" y="1807"/>
                    </a:lnTo>
                    <a:lnTo>
                      <a:pt x="3687" y="1459"/>
                    </a:lnTo>
                    <a:lnTo>
                      <a:pt x="3753" y="1411"/>
                    </a:lnTo>
                    <a:lnTo>
                      <a:pt x="3746" y="1312"/>
                    </a:lnTo>
                    <a:lnTo>
                      <a:pt x="3695" y="1256"/>
                    </a:lnTo>
                    <a:lnTo>
                      <a:pt x="3724" y="1153"/>
                    </a:lnTo>
                    <a:lnTo>
                      <a:pt x="3713" y="978"/>
                    </a:lnTo>
                    <a:lnTo>
                      <a:pt x="3759" y="930"/>
                    </a:lnTo>
                    <a:lnTo>
                      <a:pt x="3762" y="858"/>
                    </a:lnTo>
                    <a:lnTo>
                      <a:pt x="3701" y="798"/>
                    </a:lnTo>
                    <a:lnTo>
                      <a:pt x="3684" y="706"/>
                    </a:lnTo>
                    <a:lnTo>
                      <a:pt x="3634" y="736"/>
                    </a:lnTo>
                    <a:lnTo>
                      <a:pt x="3607" y="729"/>
                    </a:lnTo>
                    <a:lnTo>
                      <a:pt x="3536" y="544"/>
                    </a:lnTo>
                    <a:lnTo>
                      <a:pt x="3412" y="495"/>
                    </a:lnTo>
                    <a:lnTo>
                      <a:pt x="3375" y="466"/>
                    </a:lnTo>
                    <a:lnTo>
                      <a:pt x="3282" y="473"/>
                    </a:lnTo>
                    <a:lnTo>
                      <a:pt x="3204" y="345"/>
                    </a:lnTo>
                    <a:lnTo>
                      <a:pt x="3130" y="332"/>
                    </a:lnTo>
                    <a:lnTo>
                      <a:pt x="3067" y="237"/>
                    </a:lnTo>
                    <a:lnTo>
                      <a:pt x="3027" y="217"/>
                    </a:lnTo>
                    <a:lnTo>
                      <a:pt x="2989" y="161"/>
                    </a:lnTo>
                    <a:lnTo>
                      <a:pt x="2932" y="111"/>
                    </a:lnTo>
                    <a:lnTo>
                      <a:pt x="2904" y="55"/>
                    </a:lnTo>
                    <a:lnTo>
                      <a:pt x="2817" y="0"/>
                    </a:lnTo>
                    <a:lnTo>
                      <a:pt x="2728" y="60"/>
                    </a:lnTo>
                    <a:lnTo>
                      <a:pt x="2628" y="64"/>
                    </a:lnTo>
                    <a:lnTo>
                      <a:pt x="2716" y="229"/>
                    </a:lnTo>
                    <a:lnTo>
                      <a:pt x="2562" y="436"/>
                    </a:lnTo>
                    <a:lnTo>
                      <a:pt x="2655" y="475"/>
                    </a:lnTo>
                    <a:lnTo>
                      <a:pt x="2645" y="515"/>
                    </a:lnTo>
                    <a:lnTo>
                      <a:pt x="2579" y="540"/>
                    </a:lnTo>
                    <a:lnTo>
                      <a:pt x="2435" y="444"/>
                    </a:lnTo>
                    <a:lnTo>
                      <a:pt x="2288" y="443"/>
                    </a:lnTo>
                    <a:lnTo>
                      <a:pt x="2214" y="371"/>
                    </a:lnTo>
                    <a:lnTo>
                      <a:pt x="2098" y="417"/>
                    </a:lnTo>
                    <a:lnTo>
                      <a:pt x="2035" y="813"/>
                    </a:lnTo>
                    <a:lnTo>
                      <a:pt x="1972" y="854"/>
                    </a:lnTo>
                    <a:lnTo>
                      <a:pt x="1941" y="824"/>
                    </a:lnTo>
                    <a:lnTo>
                      <a:pt x="1842" y="798"/>
                    </a:lnTo>
                    <a:lnTo>
                      <a:pt x="1779" y="845"/>
                    </a:lnTo>
                    <a:lnTo>
                      <a:pt x="1750" y="895"/>
                    </a:lnTo>
                    <a:lnTo>
                      <a:pt x="1653" y="940"/>
                    </a:lnTo>
                    <a:lnTo>
                      <a:pt x="1582" y="1249"/>
                    </a:lnTo>
                    <a:lnTo>
                      <a:pt x="1440" y="1327"/>
                    </a:lnTo>
                    <a:lnTo>
                      <a:pt x="1428" y="1429"/>
                    </a:lnTo>
                    <a:lnTo>
                      <a:pt x="1518" y="1491"/>
                    </a:lnTo>
                    <a:lnTo>
                      <a:pt x="1512" y="1634"/>
                    </a:lnTo>
                    <a:lnTo>
                      <a:pt x="1249" y="2052"/>
                    </a:lnTo>
                    <a:lnTo>
                      <a:pt x="1242" y="2271"/>
                    </a:lnTo>
                    <a:lnTo>
                      <a:pt x="1152" y="2295"/>
                    </a:lnTo>
                    <a:lnTo>
                      <a:pt x="982" y="2277"/>
                    </a:lnTo>
                    <a:lnTo>
                      <a:pt x="963" y="2353"/>
                    </a:lnTo>
                    <a:lnTo>
                      <a:pt x="1024" y="2505"/>
                    </a:lnTo>
                    <a:lnTo>
                      <a:pt x="965" y="2619"/>
                    </a:lnTo>
                    <a:lnTo>
                      <a:pt x="931" y="2871"/>
                    </a:lnTo>
                    <a:lnTo>
                      <a:pt x="733" y="3480"/>
                    </a:lnTo>
                    <a:lnTo>
                      <a:pt x="810" y="3543"/>
                    </a:lnTo>
                    <a:lnTo>
                      <a:pt x="870" y="3615"/>
                    </a:lnTo>
                    <a:lnTo>
                      <a:pt x="846" y="3778"/>
                    </a:lnTo>
                    <a:lnTo>
                      <a:pt x="786" y="3809"/>
                    </a:lnTo>
                    <a:lnTo>
                      <a:pt x="525" y="3748"/>
                    </a:lnTo>
                    <a:lnTo>
                      <a:pt x="406" y="3806"/>
                    </a:lnTo>
                    <a:lnTo>
                      <a:pt x="246" y="4261"/>
                    </a:lnTo>
                    <a:lnTo>
                      <a:pt x="212" y="4444"/>
                    </a:lnTo>
                    <a:lnTo>
                      <a:pt x="279" y="4533"/>
                    </a:lnTo>
                    <a:lnTo>
                      <a:pt x="267" y="4627"/>
                    </a:lnTo>
                    <a:lnTo>
                      <a:pt x="343" y="4968"/>
                    </a:lnTo>
                    <a:lnTo>
                      <a:pt x="294" y="5120"/>
                    </a:lnTo>
                    <a:lnTo>
                      <a:pt x="289" y="5246"/>
                    </a:lnTo>
                    <a:lnTo>
                      <a:pt x="420" y="5414"/>
                    </a:lnTo>
                    <a:lnTo>
                      <a:pt x="474" y="5448"/>
                    </a:lnTo>
                    <a:lnTo>
                      <a:pt x="508" y="5550"/>
                    </a:lnTo>
                    <a:lnTo>
                      <a:pt x="479" y="5670"/>
                    </a:lnTo>
                    <a:lnTo>
                      <a:pt x="387" y="5724"/>
                    </a:lnTo>
                    <a:lnTo>
                      <a:pt x="447" y="6088"/>
                    </a:lnTo>
                    <a:lnTo>
                      <a:pt x="396" y="6338"/>
                    </a:lnTo>
                    <a:lnTo>
                      <a:pt x="340" y="6415"/>
                    </a:lnTo>
                    <a:lnTo>
                      <a:pt x="273" y="6455"/>
                    </a:lnTo>
                    <a:lnTo>
                      <a:pt x="236" y="6475"/>
                    </a:lnTo>
                    <a:lnTo>
                      <a:pt x="224" y="6562"/>
                    </a:lnTo>
                    <a:lnTo>
                      <a:pt x="148" y="6682"/>
                    </a:lnTo>
                    <a:lnTo>
                      <a:pt x="153" y="6815"/>
                    </a:lnTo>
                    <a:lnTo>
                      <a:pt x="171" y="6927"/>
                    </a:lnTo>
                    <a:lnTo>
                      <a:pt x="138" y="6957"/>
                    </a:lnTo>
                    <a:lnTo>
                      <a:pt x="142" y="6984"/>
                    </a:lnTo>
                    <a:lnTo>
                      <a:pt x="102" y="7011"/>
                    </a:lnTo>
                    <a:lnTo>
                      <a:pt x="45" y="6912"/>
                    </a:lnTo>
                    <a:lnTo>
                      <a:pt x="0" y="6902"/>
                    </a:lnTo>
                    <a:lnTo>
                      <a:pt x="9" y="7081"/>
                    </a:lnTo>
                    <a:lnTo>
                      <a:pt x="37" y="7224"/>
                    </a:lnTo>
                    <a:lnTo>
                      <a:pt x="50" y="7271"/>
                    </a:lnTo>
                    <a:lnTo>
                      <a:pt x="92" y="7306"/>
                    </a:lnTo>
                    <a:lnTo>
                      <a:pt x="88" y="7360"/>
                    </a:lnTo>
                    <a:lnTo>
                      <a:pt x="105" y="7372"/>
                    </a:lnTo>
                    <a:lnTo>
                      <a:pt x="105" y="7372"/>
                    </a:lnTo>
                    <a:lnTo>
                      <a:pt x="105" y="7365"/>
                    </a:lnTo>
                    <a:lnTo>
                      <a:pt x="105" y="7349"/>
                    </a:lnTo>
                    <a:lnTo>
                      <a:pt x="105" y="7340"/>
                    </a:lnTo>
                    <a:lnTo>
                      <a:pt x="106" y="7332"/>
                    </a:lnTo>
                    <a:lnTo>
                      <a:pt x="108" y="7326"/>
                    </a:lnTo>
                    <a:lnTo>
                      <a:pt x="109" y="7324"/>
                    </a:lnTo>
                    <a:lnTo>
                      <a:pt x="112" y="7323"/>
                    </a:lnTo>
                    <a:lnTo>
                      <a:pt x="112" y="7323"/>
                    </a:lnTo>
                    <a:lnTo>
                      <a:pt x="121" y="7321"/>
                    </a:lnTo>
                    <a:lnTo>
                      <a:pt x="132" y="7320"/>
                    </a:lnTo>
                    <a:lnTo>
                      <a:pt x="145" y="7320"/>
                    </a:lnTo>
                    <a:lnTo>
                      <a:pt x="195" y="7372"/>
                    </a:lnTo>
                    <a:lnTo>
                      <a:pt x="76" y="7442"/>
                    </a:lnTo>
                    <a:lnTo>
                      <a:pt x="69" y="7476"/>
                    </a:lnTo>
                    <a:lnTo>
                      <a:pt x="123" y="7492"/>
                    </a:lnTo>
                    <a:lnTo>
                      <a:pt x="160" y="7474"/>
                    </a:lnTo>
                    <a:lnTo>
                      <a:pt x="193" y="7488"/>
                    </a:lnTo>
                    <a:lnTo>
                      <a:pt x="193" y="7531"/>
                    </a:lnTo>
                    <a:lnTo>
                      <a:pt x="181" y="7561"/>
                    </a:lnTo>
                    <a:lnTo>
                      <a:pt x="194" y="7614"/>
                    </a:lnTo>
                    <a:lnTo>
                      <a:pt x="238" y="7654"/>
                    </a:lnTo>
                    <a:lnTo>
                      <a:pt x="228" y="7684"/>
                    </a:lnTo>
                    <a:lnTo>
                      <a:pt x="172" y="7697"/>
                    </a:lnTo>
                    <a:lnTo>
                      <a:pt x="219" y="7760"/>
                    </a:lnTo>
                    <a:lnTo>
                      <a:pt x="246" y="7879"/>
                    </a:lnTo>
                    <a:lnTo>
                      <a:pt x="297" y="7909"/>
                    </a:lnTo>
                    <a:lnTo>
                      <a:pt x="328" y="8091"/>
                    </a:lnTo>
                    <a:lnTo>
                      <a:pt x="551" y="8328"/>
                    </a:lnTo>
                    <a:lnTo>
                      <a:pt x="544" y="8394"/>
                    </a:lnTo>
                    <a:lnTo>
                      <a:pt x="472" y="8388"/>
                    </a:lnTo>
                    <a:lnTo>
                      <a:pt x="472" y="8421"/>
                    </a:lnTo>
                    <a:lnTo>
                      <a:pt x="518" y="8497"/>
                    </a:lnTo>
                    <a:lnTo>
                      <a:pt x="496" y="8537"/>
                    </a:lnTo>
                    <a:lnTo>
                      <a:pt x="473" y="8541"/>
                    </a:lnTo>
                    <a:lnTo>
                      <a:pt x="439" y="8512"/>
                    </a:lnTo>
                    <a:lnTo>
                      <a:pt x="423" y="8551"/>
                    </a:lnTo>
                    <a:lnTo>
                      <a:pt x="584" y="8786"/>
                    </a:lnTo>
                    <a:lnTo>
                      <a:pt x="552" y="8862"/>
                    </a:lnTo>
                    <a:lnTo>
                      <a:pt x="572" y="8898"/>
                    </a:lnTo>
                    <a:lnTo>
                      <a:pt x="523" y="8912"/>
                    </a:lnTo>
                    <a:lnTo>
                      <a:pt x="519" y="8969"/>
                    </a:lnTo>
                    <a:lnTo>
                      <a:pt x="633" y="8961"/>
                    </a:lnTo>
                    <a:lnTo>
                      <a:pt x="670" y="8987"/>
                    </a:lnTo>
                    <a:lnTo>
                      <a:pt x="819" y="8923"/>
                    </a:lnTo>
                    <a:lnTo>
                      <a:pt x="919" y="8945"/>
                    </a:lnTo>
                    <a:lnTo>
                      <a:pt x="960" y="8938"/>
                    </a:lnTo>
                    <a:lnTo>
                      <a:pt x="969" y="8858"/>
                    </a:lnTo>
                    <a:lnTo>
                      <a:pt x="917" y="8759"/>
                    </a:lnTo>
                    <a:lnTo>
                      <a:pt x="990" y="8672"/>
                    </a:lnTo>
                    <a:lnTo>
                      <a:pt x="1003" y="8589"/>
                    </a:lnTo>
                    <a:lnTo>
                      <a:pt x="1063" y="8605"/>
                    </a:lnTo>
                    <a:lnTo>
                      <a:pt x="1096" y="8528"/>
                    </a:lnTo>
                    <a:lnTo>
                      <a:pt x="1218" y="8504"/>
                    </a:lnTo>
                    <a:lnTo>
                      <a:pt x="1249" y="8541"/>
                    </a:lnTo>
                    <a:lnTo>
                      <a:pt x="1355" y="8526"/>
                    </a:lnTo>
                    <a:lnTo>
                      <a:pt x="1435" y="8562"/>
                    </a:lnTo>
                    <a:lnTo>
                      <a:pt x="1530" y="8356"/>
                    </a:lnTo>
                    <a:lnTo>
                      <a:pt x="1576" y="8192"/>
                    </a:lnTo>
                    <a:lnTo>
                      <a:pt x="1575" y="8096"/>
                    </a:lnTo>
                    <a:lnTo>
                      <a:pt x="1610" y="8023"/>
                    </a:lnTo>
                    <a:lnTo>
                      <a:pt x="1590" y="7947"/>
                    </a:lnTo>
                    <a:lnTo>
                      <a:pt x="1592" y="7900"/>
                    </a:lnTo>
                    <a:lnTo>
                      <a:pt x="1653" y="7840"/>
                    </a:lnTo>
                    <a:lnTo>
                      <a:pt x="1655" y="7776"/>
                    </a:lnTo>
                    <a:lnTo>
                      <a:pt x="1621" y="7747"/>
                    </a:lnTo>
                    <a:lnTo>
                      <a:pt x="1665" y="7701"/>
                    </a:lnTo>
                    <a:lnTo>
                      <a:pt x="1650" y="7657"/>
                    </a:lnTo>
                    <a:lnTo>
                      <a:pt x="1584" y="7611"/>
                    </a:lnTo>
                    <a:lnTo>
                      <a:pt x="1604" y="7551"/>
                    </a:lnTo>
                    <a:lnTo>
                      <a:pt x="1647" y="7588"/>
                    </a:lnTo>
                    <a:lnTo>
                      <a:pt x="1683" y="7550"/>
                    </a:lnTo>
                    <a:lnTo>
                      <a:pt x="1643" y="7508"/>
                    </a:lnTo>
                    <a:lnTo>
                      <a:pt x="1679" y="7461"/>
                    </a:lnTo>
                    <a:lnTo>
                      <a:pt x="1655" y="7412"/>
                    </a:lnTo>
                    <a:lnTo>
                      <a:pt x="1698" y="7404"/>
                    </a:lnTo>
                    <a:lnTo>
                      <a:pt x="1688" y="7342"/>
                    </a:lnTo>
                    <a:lnTo>
                      <a:pt x="1587" y="7276"/>
                    </a:lnTo>
                    <a:lnTo>
                      <a:pt x="1586" y="7298"/>
                    </a:lnTo>
                    <a:lnTo>
                      <a:pt x="1569" y="7321"/>
                    </a:lnTo>
                    <a:lnTo>
                      <a:pt x="1581" y="7342"/>
                    </a:lnTo>
                    <a:lnTo>
                      <a:pt x="1591" y="7375"/>
                    </a:lnTo>
                    <a:lnTo>
                      <a:pt x="1580" y="7388"/>
                    </a:lnTo>
                    <a:lnTo>
                      <a:pt x="1561" y="7378"/>
                    </a:lnTo>
                    <a:lnTo>
                      <a:pt x="1541" y="7347"/>
                    </a:lnTo>
                    <a:lnTo>
                      <a:pt x="1519" y="7343"/>
                    </a:lnTo>
                    <a:lnTo>
                      <a:pt x="1484" y="7352"/>
                    </a:lnTo>
                    <a:lnTo>
                      <a:pt x="1452" y="7322"/>
                    </a:lnTo>
                    <a:lnTo>
                      <a:pt x="1443" y="7298"/>
                    </a:lnTo>
                    <a:lnTo>
                      <a:pt x="1470" y="7285"/>
                    </a:lnTo>
                    <a:lnTo>
                      <a:pt x="1503" y="7303"/>
                    </a:lnTo>
                    <a:lnTo>
                      <a:pt x="1550" y="7294"/>
                    </a:lnTo>
                    <a:lnTo>
                      <a:pt x="1587" y="7276"/>
                    </a:lnTo>
                    <a:lnTo>
                      <a:pt x="1590" y="7253"/>
                    </a:lnTo>
                    <a:lnTo>
                      <a:pt x="1667" y="7285"/>
                    </a:lnTo>
                    <a:lnTo>
                      <a:pt x="1701" y="7262"/>
                    </a:lnTo>
                    <a:lnTo>
                      <a:pt x="1676" y="7199"/>
                    </a:lnTo>
                    <a:lnTo>
                      <a:pt x="1533" y="7204"/>
                    </a:lnTo>
                    <a:lnTo>
                      <a:pt x="1497" y="7160"/>
                    </a:lnTo>
                    <a:lnTo>
                      <a:pt x="1542" y="7137"/>
                    </a:lnTo>
                    <a:lnTo>
                      <a:pt x="1716" y="7166"/>
                    </a:lnTo>
                    <a:lnTo>
                      <a:pt x="1770" y="7138"/>
                    </a:lnTo>
                    <a:lnTo>
                      <a:pt x="1772" y="7086"/>
                    </a:lnTo>
                    <a:lnTo>
                      <a:pt x="1862" y="7071"/>
                    </a:lnTo>
                    <a:lnTo>
                      <a:pt x="1925" y="7004"/>
                    </a:lnTo>
                    <a:lnTo>
                      <a:pt x="1950" y="6927"/>
                    </a:lnTo>
                    <a:lnTo>
                      <a:pt x="1975" y="6951"/>
                    </a:lnTo>
                    <a:lnTo>
                      <a:pt x="1981" y="7001"/>
                    </a:lnTo>
                    <a:lnTo>
                      <a:pt x="2032" y="6996"/>
                    </a:lnTo>
                    <a:lnTo>
                      <a:pt x="2054" y="6920"/>
                    </a:lnTo>
                    <a:lnTo>
                      <a:pt x="2087" y="6910"/>
                    </a:lnTo>
                    <a:lnTo>
                      <a:pt x="2099" y="6851"/>
                    </a:lnTo>
                    <a:lnTo>
                      <a:pt x="2117" y="6886"/>
                    </a:lnTo>
                    <a:lnTo>
                      <a:pt x="2104" y="6913"/>
                    </a:lnTo>
                    <a:lnTo>
                      <a:pt x="2137" y="6940"/>
                    </a:lnTo>
                    <a:lnTo>
                      <a:pt x="2164" y="6955"/>
                    </a:lnTo>
                    <a:lnTo>
                      <a:pt x="2184" y="6918"/>
                    </a:lnTo>
                    <a:lnTo>
                      <a:pt x="2184" y="6893"/>
                    </a:lnTo>
                    <a:lnTo>
                      <a:pt x="2143" y="6849"/>
                    </a:lnTo>
                    <a:lnTo>
                      <a:pt x="2120" y="6824"/>
                    </a:lnTo>
                    <a:lnTo>
                      <a:pt x="2126" y="6784"/>
                    </a:lnTo>
                    <a:lnTo>
                      <a:pt x="2086" y="6757"/>
                    </a:lnTo>
                    <a:lnTo>
                      <a:pt x="2026" y="6788"/>
                    </a:lnTo>
                    <a:lnTo>
                      <a:pt x="1956" y="6801"/>
                    </a:lnTo>
                    <a:lnTo>
                      <a:pt x="1860" y="6783"/>
                    </a:lnTo>
                    <a:lnTo>
                      <a:pt x="1826" y="6819"/>
                    </a:lnTo>
                    <a:lnTo>
                      <a:pt x="1800" y="6793"/>
                    </a:lnTo>
                    <a:lnTo>
                      <a:pt x="1812" y="6747"/>
                    </a:lnTo>
                    <a:lnTo>
                      <a:pt x="1785" y="6700"/>
                    </a:lnTo>
                    <a:lnTo>
                      <a:pt x="1772" y="6737"/>
                    </a:lnTo>
                    <a:lnTo>
                      <a:pt x="1698" y="6705"/>
                    </a:lnTo>
                    <a:lnTo>
                      <a:pt x="1668" y="6668"/>
                    </a:lnTo>
                    <a:lnTo>
                      <a:pt x="1635" y="6685"/>
                    </a:lnTo>
                    <a:lnTo>
                      <a:pt x="1509" y="6699"/>
                    </a:lnTo>
                    <a:lnTo>
                      <a:pt x="1455" y="6657"/>
                    </a:lnTo>
                    <a:lnTo>
                      <a:pt x="1504" y="6633"/>
                    </a:lnTo>
                    <a:lnTo>
                      <a:pt x="1608" y="6656"/>
                    </a:lnTo>
                    <a:lnTo>
                      <a:pt x="1618" y="6612"/>
                    </a:lnTo>
                    <a:lnTo>
                      <a:pt x="1682" y="6634"/>
                    </a:lnTo>
                    <a:lnTo>
                      <a:pt x="1747" y="6601"/>
                    </a:lnTo>
                    <a:lnTo>
                      <a:pt x="1835" y="6677"/>
                    </a:lnTo>
                    <a:lnTo>
                      <a:pt x="1869" y="6670"/>
                    </a:lnTo>
                    <a:lnTo>
                      <a:pt x="1844" y="6593"/>
                    </a:lnTo>
                    <a:lnTo>
                      <a:pt x="1929" y="6689"/>
                    </a:lnTo>
                    <a:lnTo>
                      <a:pt x="1942" y="6709"/>
                    </a:lnTo>
                    <a:lnTo>
                      <a:pt x="1968" y="6676"/>
                    </a:lnTo>
                    <a:lnTo>
                      <a:pt x="1955" y="6609"/>
                    </a:lnTo>
                    <a:lnTo>
                      <a:pt x="1870" y="6523"/>
                    </a:lnTo>
                    <a:lnTo>
                      <a:pt x="1890" y="6481"/>
                    </a:lnTo>
                    <a:lnTo>
                      <a:pt x="1947" y="6546"/>
                    </a:lnTo>
                    <a:lnTo>
                      <a:pt x="1997" y="6552"/>
                    </a:lnTo>
                    <a:lnTo>
                      <a:pt x="1998" y="6701"/>
                    </a:lnTo>
                    <a:lnTo>
                      <a:pt x="2026" y="6721"/>
                    </a:lnTo>
                    <a:lnTo>
                      <a:pt x="2062" y="6674"/>
                    </a:lnTo>
                    <a:lnTo>
                      <a:pt x="2088" y="6681"/>
                    </a:lnTo>
                    <a:lnTo>
                      <a:pt x="2165" y="6653"/>
                    </a:lnTo>
                    <a:lnTo>
                      <a:pt x="2241" y="6603"/>
                    </a:lnTo>
                    <a:lnTo>
                      <a:pt x="2254" y="6566"/>
                    </a:lnTo>
                    <a:lnTo>
                      <a:pt x="2290" y="6523"/>
                    </a:lnTo>
                    <a:lnTo>
                      <a:pt x="2277" y="6493"/>
                    </a:lnTo>
                    <a:lnTo>
                      <a:pt x="2300" y="6459"/>
                    </a:lnTo>
                    <a:lnTo>
                      <a:pt x="2282" y="6347"/>
                    </a:lnTo>
                    <a:lnTo>
                      <a:pt x="2251" y="6288"/>
                    </a:lnTo>
                    <a:lnTo>
                      <a:pt x="2184" y="6252"/>
                    </a:lnTo>
                    <a:lnTo>
                      <a:pt x="2161" y="6225"/>
                    </a:lnTo>
                    <a:lnTo>
                      <a:pt x="2194" y="6202"/>
                    </a:lnTo>
                    <a:lnTo>
                      <a:pt x="2174" y="6165"/>
                    </a:lnTo>
                    <a:lnTo>
                      <a:pt x="2154" y="6146"/>
                    </a:lnTo>
                    <a:lnTo>
                      <a:pt x="2117" y="6156"/>
                    </a:lnTo>
                    <a:lnTo>
                      <a:pt x="2096" y="6113"/>
                    </a:lnTo>
                    <a:lnTo>
                      <a:pt x="2039" y="6061"/>
                    </a:lnTo>
                    <a:lnTo>
                      <a:pt x="2009" y="6022"/>
                    </a:lnTo>
                    <a:lnTo>
                      <a:pt x="1962" y="6038"/>
                    </a:lnTo>
                    <a:lnTo>
                      <a:pt x="1922" y="5981"/>
                    </a:lnTo>
                    <a:lnTo>
                      <a:pt x="1889" y="6003"/>
                    </a:lnTo>
                    <a:lnTo>
                      <a:pt x="1853" y="6056"/>
                    </a:lnTo>
                    <a:lnTo>
                      <a:pt x="1835" y="6029"/>
                    </a:lnTo>
                    <a:lnTo>
                      <a:pt x="1852" y="5973"/>
                    </a:lnTo>
                    <a:lnTo>
                      <a:pt x="1789" y="5957"/>
                    </a:lnTo>
                    <a:lnTo>
                      <a:pt x="1802" y="5924"/>
                    </a:lnTo>
                    <a:lnTo>
                      <a:pt x="1855" y="5922"/>
                    </a:lnTo>
                    <a:lnTo>
                      <a:pt x="1851" y="5890"/>
                    </a:lnTo>
                    <a:lnTo>
                      <a:pt x="1790" y="5778"/>
                    </a:lnTo>
                    <a:lnTo>
                      <a:pt x="1813" y="5721"/>
                    </a:lnTo>
                    <a:lnTo>
                      <a:pt x="1772" y="5585"/>
                    </a:lnTo>
                    <a:lnTo>
                      <a:pt x="1802" y="5548"/>
                    </a:lnTo>
                    <a:lnTo>
                      <a:pt x="1777" y="5489"/>
                    </a:lnTo>
                    <a:lnTo>
                      <a:pt x="1773" y="5313"/>
                    </a:lnTo>
                    <a:lnTo>
                      <a:pt x="1847" y="5315"/>
                    </a:lnTo>
                    <a:lnTo>
                      <a:pt x="1870" y="5362"/>
                    </a:lnTo>
                    <a:lnTo>
                      <a:pt x="1883" y="5325"/>
                    </a:lnTo>
                    <a:lnTo>
                      <a:pt x="1845" y="5299"/>
                    </a:lnTo>
                    <a:lnTo>
                      <a:pt x="1845" y="5233"/>
                    </a:lnTo>
                    <a:lnTo>
                      <a:pt x="1825" y="5186"/>
                    </a:lnTo>
                    <a:lnTo>
                      <a:pt x="1848" y="5149"/>
                    </a:lnTo>
                    <a:lnTo>
                      <a:pt x="1877" y="5053"/>
                    </a:lnTo>
                    <a:lnTo>
                      <a:pt x="1917" y="5007"/>
                    </a:lnTo>
                    <a:lnTo>
                      <a:pt x="1919" y="4953"/>
                    </a:lnTo>
                    <a:lnTo>
                      <a:pt x="1839" y="4907"/>
                    </a:lnTo>
                    <a:lnTo>
                      <a:pt x="1832" y="4834"/>
                    </a:lnTo>
                    <a:lnTo>
                      <a:pt x="1861" y="4800"/>
                    </a:lnTo>
                    <a:lnTo>
                      <a:pt x="1916" y="4851"/>
                    </a:lnTo>
                    <a:lnTo>
                      <a:pt x="1941" y="4807"/>
                    </a:lnTo>
                    <a:lnTo>
                      <a:pt x="1998" y="4779"/>
                    </a:lnTo>
                    <a:lnTo>
                      <a:pt x="2020" y="4677"/>
                    </a:lnTo>
                    <a:lnTo>
                      <a:pt x="1993" y="4611"/>
                    </a:lnTo>
                    <a:lnTo>
                      <a:pt x="1979" y="4541"/>
                    </a:lnTo>
                    <a:lnTo>
                      <a:pt x="2019" y="4588"/>
                    </a:lnTo>
                    <a:lnTo>
                      <a:pt x="2049" y="4590"/>
                    </a:lnTo>
                    <a:lnTo>
                      <a:pt x="2053" y="4627"/>
                    </a:lnTo>
                    <a:lnTo>
                      <a:pt x="2083" y="4623"/>
                    </a:lnTo>
                    <a:lnTo>
                      <a:pt x="2093" y="4560"/>
                    </a:lnTo>
                    <a:lnTo>
                      <a:pt x="2146" y="4580"/>
                    </a:lnTo>
                    <a:lnTo>
                      <a:pt x="2172" y="4540"/>
                    </a:lnTo>
                    <a:lnTo>
                      <a:pt x="2152" y="4480"/>
                    </a:lnTo>
                    <a:lnTo>
                      <a:pt x="2201" y="4416"/>
                    </a:lnTo>
                    <a:lnTo>
                      <a:pt x="2241" y="4389"/>
                    </a:lnTo>
                    <a:lnTo>
                      <a:pt x="2270" y="4282"/>
                    </a:lnTo>
                    <a:lnTo>
                      <a:pt x="2360" y="4282"/>
                    </a:lnTo>
                    <a:lnTo>
                      <a:pt x="2413" y="4248"/>
                    </a:lnTo>
                    <a:lnTo>
                      <a:pt x="2428" y="4159"/>
                    </a:lnTo>
                    <a:lnTo>
                      <a:pt x="2458" y="4135"/>
                    </a:lnTo>
                    <a:lnTo>
                      <a:pt x="2475" y="4149"/>
                    </a:lnTo>
                    <a:lnTo>
                      <a:pt x="2495" y="4099"/>
                    </a:lnTo>
                    <a:lnTo>
                      <a:pt x="2562" y="4168"/>
                    </a:lnTo>
                    <a:lnTo>
                      <a:pt x="2605" y="4124"/>
                    </a:lnTo>
                    <a:lnTo>
                      <a:pt x="2608" y="4061"/>
                    </a:lnTo>
                    <a:lnTo>
                      <a:pt x="2677" y="3990"/>
                    </a:lnTo>
                    <a:lnTo>
                      <a:pt x="2705" y="4040"/>
                    </a:lnTo>
                    <a:lnTo>
                      <a:pt x="2942" y="3785"/>
                    </a:lnTo>
                    <a:lnTo>
                      <a:pt x="3004" y="3626"/>
                    </a:lnTo>
                    <a:lnTo>
                      <a:pt x="3037" y="3559"/>
                    </a:lnTo>
                    <a:lnTo>
                      <a:pt x="3077" y="3552"/>
                    </a:lnTo>
                    <a:lnTo>
                      <a:pt x="3107" y="3541"/>
                    </a:lnTo>
                    <a:lnTo>
                      <a:pt x="3139" y="3515"/>
                    </a:lnTo>
                    <a:lnTo>
                      <a:pt x="3126" y="3498"/>
                    </a:lnTo>
                    <a:lnTo>
                      <a:pt x="3072" y="3519"/>
                    </a:lnTo>
                    <a:lnTo>
                      <a:pt x="3072" y="3482"/>
                    </a:lnTo>
                    <a:lnTo>
                      <a:pt x="3096" y="3459"/>
                    </a:lnTo>
                    <a:lnTo>
                      <a:pt x="3089" y="3412"/>
                    </a:lnTo>
                    <a:lnTo>
                      <a:pt x="3025" y="3400"/>
                    </a:lnTo>
                    <a:lnTo>
                      <a:pt x="2964" y="3304"/>
                    </a:lnTo>
                    <a:lnTo>
                      <a:pt x="3001" y="3324"/>
                    </a:lnTo>
                    <a:lnTo>
                      <a:pt x="3018" y="3291"/>
                    </a:lnTo>
                    <a:lnTo>
                      <a:pt x="2960" y="3234"/>
                    </a:lnTo>
                    <a:lnTo>
                      <a:pt x="3003" y="3142"/>
                    </a:lnTo>
                    <a:lnTo>
                      <a:pt x="3045" y="3144"/>
                    </a:lnTo>
                    <a:lnTo>
                      <a:pt x="3076" y="3097"/>
                    </a:lnTo>
                    <a:lnTo>
                      <a:pt x="3109" y="3080"/>
                    </a:lnTo>
                    <a:lnTo>
                      <a:pt x="3121" y="2961"/>
                    </a:lnTo>
                    <a:lnTo>
                      <a:pt x="3037" y="2859"/>
                    </a:lnTo>
                    <a:lnTo>
                      <a:pt x="3120" y="2818"/>
                    </a:lnTo>
                    <a:lnTo>
                      <a:pt x="3139" y="2752"/>
                    </a:lnTo>
                    <a:lnTo>
                      <a:pt x="3193" y="2794"/>
                    </a:lnTo>
                    <a:lnTo>
                      <a:pt x="3239" y="2784"/>
                    </a:lnTo>
                    <a:lnTo>
                      <a:pt x="3205" y="2708"/>
                    </a:lnTo>
                    <a:lnTo>
                      <a:pt x="3262" y="2700"/>
                    </a:lnTo>
                    <a:lnTo>
                      <a:pt x="3282" y="2667"/>
                    </a:lnTo>
                    <a:lnTo>
                      <a:pt x="3178" y="2589"/>
                    </a:lnTo>
                    <a:lnTo>
                      <a:pt x="3292" y="2631"/>
                    </a:lnTo>
                    <a:lnTo>
                      <a:pt x="3327" y="2574"/>
                    </a:lnTo>
                    <a:lnTo>
                      <a:pt x="3354" y="2544"/>
                    </a:lnTo>
                    <a:lnTo>
                      <a:pt x="3346" y="2477"/>
                    </a:lnTo>
                    <a:lnTo>
                      <a:pt x="3373" y="2447"/>
                    </a:lnTo>
                    <a:lnTo>
                      <a:pt x="3423" y="2530"/>
                    </a:lnTo>
                    <a:lnTo>
                      <a:pt x="3467" y="2446"/>
                    </a:lnTo>
                    <a:lnTo>
                      <a:pt x="3497" y="2463"/>
                    </a:lnTo>
                    <a:lnTo>
                      <a:pt x="3497" y="2516"/>
                    </a:lnTo>
                    <a:lnTo>
                      <a:pt x="3580" y="2549"/>
                    </a:lnTo>
                    <a:lnTo>
                      <a:pt x="3626" y="2472"/>
                    </a:lnTo>
                    <a:lnTo>
                      <a:pt x="3663" y="2484"/>
                    </a:lnTo>
                    <a:lnTo>
                      <a:pt x="3770" y="2464"/>
                    </a:lnTo>
                    <a:lnTo>
                      <a:pt x="3853" y="2513"/>
                    </a:lnTo>
                    <a:lnTo>
                      <a:pt x="3887" y="2470"/>
                    </a:lnTo>
                    <a:lnTo>
                      <a:pt x="3909" y="2460"/>
                    </a:lnTo>
                    <a:lnTo>
                      <a:pt x="3757" y="2218"/>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93" name="Freeform 73">
                <a:extLst>
                  <a:ext uri="{FF2B5EF4-FFF2-40B4-BE49-F238E27FC236}">
                    <a16:creationId xmlns:a16="http://schemas.microsoft.com/office/drawing/2014/main" id="{A225B439-C82E-45D0-842D-F976E923A772}"/>
                  </a:ext>
                </a:extLst>
              </p:cNvPr>
              <p:cNvSpPr>
                <a:spLocks/>
              </p:cNvSpPr>
              <p:nvPr/>
            </p:nvSpPr>
            <p:spPr bwMode="auto">
              <a:xfrm>
                <a:off x="4576763" y="3024188"/>
                <a:ext cx="22225" cy="28575"/>
              </a:xfrm>
              <a:custGeom>
                <a:avLst/>
                <a:gdLst>
                  <a:gd name="T0" fmla="*/ 0 w 70"/>
                  <a:gd name="T1" fmla="*/ 43 h 89"/>
                  <a:gd name="T2" fmla="*/ 6 w 70"/>
                  <a:gd name="T3" fmla="*/ 89 h 89"/>
                  <a:gd name="T4" fmla="*/ 33 w 70"/>
                  <a:gd name="T5" fmla="*/ 37 h 89"/>
                  <a:gd name="T6" fmla="*/ 70 w 70"/>
                  <a:gd name="T7" fmla="*/ 42 h 89"/>
                  <a:gd name="T8" fmla="*/ 63 w 70"/>
                  <a:gd name="T9" fmla="*/ 0 h 89"/>
                  <a:gd name="T10" fmla="*/ 0 w 70"/>
                  <a:gd name="T11" fmla="*/ 43 h 89"/>
                </a:gdLst>
                <a:ahLst/>
                <a:cxnLst>
                  <a:cxn ang="0">
                    <a:pos x="T0" y="T1"/>
                  </a:cxn>
                  <a:cxn ang="0">
                    <a:pos x="T2" y="T3"/>
                  </a:cxn>
                  <a:cxn ang="0">
                    <a:pos x="T4" y="T5"/>
                  </a:cxn>
                  <a:cxn ang="0">
                    <a:pos x="T6" y="T7"/>
                  </a:cxn>
                  <a:cxn ang="0">
                    <a:pos x="T8" y="T9"/>
                  </a:cxn>
                  <a:cxn ang="0">
                    <a:pos x="T10" y="T11"/>
                  </a:cxn>
                </a:cxnLst>
                <a:rect l="0" t="0" r="r" b="b"/>
                <a:pathLst>
                  <a:path w="70" h="89">
                    <a:moveTo>
                      <a:pt x="0" y="43"/>
                    </a:moveTo>
                    <a:lnTo>
                      <a:pt x="6" y="89"/>
                    </a:lnTo>
                    <a:lnTo>
                      <a:pt x="33" y="37"/>
                    </a:lnTo>
                    <a:lnTo>
                      <a:pt x="70" y="42"/>
                    </a:lnTo>
                    <a:lnTo>
                      <a:pt x="63" y="0"/>
                    </a:lnTo>
                    <a:lnTo>
                      <a:pt x="0" y="43"/>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94" name="Freeform 74">
                <a:extLst>
                  <a:ext uri="{FF2B5EF4-FFF2-40B4-BE49-F238E27FC236}">
                    <a16:creationId xmlns:a16="http://schemas.microsoft.com/office/drawing/2014/main" id="{FA441519-9B07-4457-9A15-0CCA87EFC5AA}"/>
                  </a:ext>
                </a:extLst>
              </p:cNvPr>
              <p:cNvSpPr>
                <a:spLocks/>
              </p:cNvSpPr>
              <p:nvPr/>
            </p:nvSpPr>
            <p:spPr bwMode="auto">
              <a:xfrm>
                <a:off x="4508500" y="2570163"/>
                <a:ext cx="15875" cy="23813"/>
              </a:xfrm>
              <a:custGeom>
                <a:avLst/>
                <a:gdLst>
                  <a:gd name="T0" fmla="*/ 7 w 50"/>
                  <a:gd name="T1" fmla="*/ 50 h 76"/>
                  <a:gd name="T2" fmla="*/ 40 w 50"/>
                  <a:gd name="T3" fmla="*/ 76 h 76"/>
                  <a:gd name="T4" fmla="*/ 50 w 50"/>
                  <a:gd name="T5" fmla="*/ 59 h 76"/>
                  <a:gd name="T6" fmla="*/ 0 w 50"/>
                  <a:gd name="T7" fmla="*/ 0 h 76"/>
                  <a:gd name="T8" fmla="*/ 7 w 50"/>
                  <a:gd name="T9" fmla="*/ 50 h 76"/>
                </a:gdLst>
                <a:ahLst/>
                <a:cxnLst>
                  <a:cxn ang="0">
                    <a:pos x="T0" y="T1"/>
                  </a:cxn>
                  <a:cxn ang="0">
                    <a:pos x="T2" y="T3"/>
                  </a:cxn>
                  <a:cxn ang="0">
                    <a:pos x="T4" y="T5"/>
                  </a:cxn>
                  <a:cxn ang="0">
                    <a:pos x="T6" y="T7"/>
                  </a:cxn>
                  <a:cxn ang="0">
                    <a:pos x="T8" y="T9"/>
                  </a:cxn>
                </a:cxnLst>
                <a:rect l="0" t="0" r="r" b="b"/>
                <a:pathLst>
                  <a:path w="50" h="76">
                    <a:moveTo>
                      <a:pt x="7" y="50"/>
                    </a:moveTo>
                    <a:lnTo>
                      <a:pt x="40" y="76"/>
                    </a:lnTo>
                    <a:lnTo>
                      <a:pt x="50" y="59"/>
                    </a:lnTo>
                    <a:lnTo>
                      <a:pt x="0" y="0"/>
                    </a:lnTo>
                    <a:lnTo>
                      <a:pt x="7" y="50"/>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95" name="Freeform 76">
                <a:extLst>
                  <a:ext uri="{FF2B5EF4-FFF2-40B4-BE49-F238E27FC236}">
                    <a16:creationId xmlns:a16="http://schemas.microsoft.com/office/drawing/2014/main" id="{DB7FE6BD-B552-45EB-AD2C-69CA58B65C97}"/>
                  </a:ext>
                </a:extLst>
              </p:cNvPr>
              <p:cNvSpPr>
                <a:spLocks/>
              </p:cNvSpPr>
              <p:nvPr/>
            </p:nvSpPr>
            <p:spPr bwMode="auto">
              <a:xfrm>
                <a:off x="4430713" y="2771775"/>
                <a:ext cx="22225" cy="15875"/>
              </a:xfrm>
              <a:custGeom>
                <a:avLst/>
                <a:gdLst>
                  <a:gd name="T0" fmla="*/ 0 w 70"/>
                  <a:gd name="T1" fmla="*/ 14 h 46"/>
                  <a:gd name="T2" fmla="*/ 33 w 70"/>
                  <a:gd name="T3" fmla="*/ 46 h 46"/>
                  <a:gd name="T4" fmla="*/ 70 w 70"/>
                  <a:gd name="T5" fmla="*/ 26 h 46"/>
                  <a:gd name="T6" fmla="*/ 47 w 70"/>
                  <a:gd name="T7" fmla="*/ 0 h 46"/>
                  <a:gd name="T8" fmla="*/ 0 w 70"/>
                  <a:gd name="T9" fmla="*/ 14 h 46"/>
                </a:gdLst>
                <a:ahLst/>
                <a:cxnLst>
                  <a:cxn ang="0">
                    <a:pos x="T0" y="T1"/>
                  </a:cxn>
                  <a:cxn ang="0">
                    <a:pos x="T2" y="T3"/>
                  </a:cxn>
                  <a:cxn ang="0">
                    <a:pos x="T4" y="T5"/>
                  </a:cxn>
                  <a:cxn ang="0">
                    <a:pos x="T6" y="T7"/>
                  </a:cxn>
                  <a:cxn ang="0">
                    <a:pos x="T8" y="T9"/>
                  </a:cxn>
                </a:cxnLst>
                <a:rect l="0" t="0" r="r" b="b"/>
                <a:pathLst>
                  <a:path w="70" h="46">
                    <a:moveTo>
                      <a:pt x="0" y="14"/>
                    </a:moveTo>
                    <a:lnTo>
                      <a:pt x="33" y="46"/>
                    </a:lnTo>
                    <a:lnTo>
                      <a:pt x="70" y="26"/>
                    </a:lnTo>
                    <a:lnTo>
                      <a:pt x="47" y="0"/>
                    </a:lnTo>
                    <a:lnTo>
                      <a:pt x="0" y="14"/>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grpSp>
        <p:grpSp>
          <p:nvGrpSpPr>
            <p:cNvPr id="728" name="Group 727">
              <a:extLst>
                <a:ext uri="{FF2B5EF4-FFF2-40B4-BE49-F238E27FC236}">
                  <a16:creationId xmlns:a16="http://schemas.microsoft.com/office/drawing/2014/main" id="{976488E8-2B69-4F37-8D20-9AE398FA49BA}"/>
                </a:ext>
              </a:extLst>
            </p:cNvPr>
            <p:cNvGrpSpPr/>
            <p:nvPr/>
          </p:nvGrpSpPr>
          <p:grpSpPr>
            <a:xfrm>
              <a:off x="4628044" y="564741"/>
              <a:ext cx="1107383" cy="2272393"/>
              <a:chOff x="4629150" y="369888"/>
              <a:chExt cx="1128713" cy="2316163"/>
            </a:xfrm>
            <a:solidFill>
              <a:srgbClr val="C0C0C0"/>
            </a:solidFill>
          </p:grpSpPr>
          <p:sp>
            <p:nvSpPr>
              <p:cNvPr id="973" name="Freeform 77">
                <a:extLst>
                  <a:ext uri="{FF2B5EF4-FFF2-40B4-BE49-F238E27FC236}">
                    <a16:creationId xmlns:a16="http://schemas.microsoft.com/office/drawing/2014/main" id="{90019F73-BE54-445D-A68E-0F6D6AE16E9C}"/>
                  </a:ext>
                </a:extLst>
              </p:cNvPr>
              <p:cNvSpPr>
                <a:spLocks/>
              </p:cNvSpPr>
              <p:nvPr/>
            </p:nvSpPr>
            <p:spPr bwMode="auto">
              <a:xfrm>
                <a:off x="4827588" y="2563813"/>
                <a:ext cx="22225" cy="28575"/>
              </a:xfrm>
              <a:custGeom>
                <a:avLst/>
                <a:gdLst>
                  <a:gd name="T0" fmla="*/ 67 w 67"/>
                  <a:gd name="T1" fmla="*/ 73 h 89"/>
                  <a:gd name="T2" fmla="*/ 54 w 67"/>
                  <a:gd name="T3" fmla="*/ 12 h 89"/>
                  <a:gd name="T4" fmla="*/ 17 w 67"/>
                  <a:gd name="T5" fmla="*/ 0 h 89"/>
                  <a:gd name="T6" fmla="*/ 0 w 67"/>
                  <a:gd name="T7" fmla="*/ 14 h 89"/>
                  <a:gd name="T8" fmla="*/ 1 w 67"/>
                  <a:gd name="T9" fmla="*/ 69 h 89"/>
                  <a:gd name="T10" fmla="*/ 21 w 67"/>
                  <a:gd name="T11" fmla="*/ 89 h 89"/>
                  <a:gd name="T12" fmla="*/ 67 w 67"/>
                  <a:gd name="T13" fmla="*/ 73 h 89"/>
                </a:gdLst>
                <a:ahLst/>
                <a:cxnLst>
                  <a:cxn ang="0">
                    <a:pos x="T0" y="T1"/>
                  </a:cxn>
                  <a:cxn ang="0">
                    <a:pos x="T2" y="T3"/>
                  </a:cxn>
                  <a:cxn ang="0">
                    <a:pos x="T4" y="T5"/>
                  </a:cxn>
                  <a:cxn ang="0">
                    <a:pos x="T6" y="T7"/>
                  </a:cxn>
                  <a:cxn ang="0">
                    <a:pos x="T8" y="T9"/>
                  </a:cxn>
                  <a:cxn ang="0">
                    <a:pos x="T10" y="T11"/>
                  </a:cxn>
                  <a:cxn ang="0">
                    <a:pos x="T12" y="T13"/>
                  </a:cxn>
                </a:cxnLst>
                <a:rect l="0" t="0" r="r" b="b"/>
                <a:pathLst>
                  <a:path w="67" h="89">
                    <a:moveTo>
                      <a:pt x="67" y="73"/>
                    </a:moveTo>
                    <a:lnTo>
                      <a:pt x="54" y="12"/>
                    </a:lnTo>
                    <a:lnTo>
                      <a:pt x="17" y="0"/>
                    </a:lnTo>
                    <a:lnTo>
                      <a:pt x="0" y="14"/>
                    </a:lnTo>
                    <a:lnTo>
                      <a:pt x="1" y="69"/>
                    </a:lnTo>
                    <a:lnTo>
                      <a:pt x="21" y="89"/>
                    </a:lnTo>
                    <a:lnTo>
                      <a:pt x="67" y="7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74" name="Freeform 78">
                <a:extLst>
                  <a:ext uri="{FF2B5EF4-FFF2-40B4-BE49-F238E27FC236}">
                    <a16:creationId xmlns:a16="http://schemas.microsoft.com/office/drawing/2014/main" id="{40D51D99-DAC6-4583-9251-E00A7F7FD22C}"/>
                  </a:ext>
                </a:extLst>
              </p:cNvPr>
              <p:cNvSpPr>
                <a:spLocks/>
              </p:cNvSpPr>
              <p:nvPr/>
            </p:nvSpPr>
            <p:spPr bwMode="auto">
              <a:xfrm>
                <a:off x="4802188" y="2620963"/>
                <a:ext cx="17463" cy="23813"/>
              </a:xfrm>
              <a:custGeom>
                <a:avLst/>
                <a:gdLst>
                  <a:gd name="T0" fmla="*/ 3 w 57"/>
                  <a:gd name="T1" fmla="*/ 17 h 73"/>
                  <a:gd name="T2" fmla="*/ 0 w 57"/>
                  <a:gd name="T3" fmla="*/ 33 h 73"/>
                  <a:gd name="T4" fmla="*/ 20 w 57"/>
                  <a:gd name="T5" fmla="*/ 73 h 73"/>
                  <a:gd name="T6" fmla="*/ 57 w 57"/>
                  <a:gd name="T7" fmla="*/ 37 h 73"/>
                  <a:gd name="T8" fmla="*/ 47 w 57"/>
                  <a:gd name="T9" fmla="*/ 0 h 73"/>
                  <a:gd name="T10" fmla="*/ 3 w 57"/>
                  <a:gd name="T11" fmla="*/ 17 h 73"/>
                </a:gdLst>
                <a:ahLst/>
                <a:cxnLst>
                  <a:cxn ang="0">
                    <a:pos x="T0" y="T1"/>
                  </a:cxn>
                  <a:cxn ang="0">
                    <a:pos x="T2" y="T3"/>
                  </a:cxn>
                  <a:cxn ang="0">
                    <a:pos x="T4" y="T5"/>
                  </a:cxn>
                  <a:cxn ang="0">
                    <a:pos x="T6" y="T7"/>
                  </a:cxn>
                  <a:cxn ang="0">
                    <a:pos x="T8" y="T9"/>
                  </a:cxn>
                  <a:cxn ang="0">
                    <a:pos x="T10" y="T11"/>
                  </a:cxn>
                </a:cxnLst>
                <a:rect l="0" t="0" r="r" b="b"/>
                <a:pathLst>
                  <a:path w="57" h="73">
                    <a:moveTo>
                      <a:pt x="3" y="17"/>
                    </a:moveTo>
                    <a:lnTo>
                      <a:pt x="0" y="33"/>
                    </a:lnTo>
                    <a:lnTo>
                      <a:pt x="20" y="73"/>
                    </a:lnTo>
                    <a:lnTo>
                      <a:pt x="57" y="37"/>
                    </a:lnTo>
                    <a:lnTo>
                      <a:pt x="47" y="0"/>
                    </a:lnTo>
                    <a:lnTo>
                      <a:pt x="3" y="1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75" name="Freeform 79">
                <a:extLst>
                  <a:ext uri="{FF2B5EF4-FFF2-40B4-BE49-F238E27FC236}">
                    <a16:creationId xmlns:a16="http://schemas.microsoft.com/office/drawing/2014/main" id="{62AA92E5-68E7-46D1-8EE0-B81B7BE9F6DA}"/>
                  </a:ext>
                </a:extLst>
              </p:cNvPr>
              <p:cNvSpPr>
                <a:spLocks/>
              </p:cNvSpPr>
              <p:nvPr/>
            </p:nvSpPr>
            <p:spPr bwMode="auto">
              <a:xfrm>
                <a:off x="4826000" y="2620963"/>
                <a:ext cx="12700" cy="20638"/>
              </a:xfrm>
              <a:custGeom>
                <a:avLst/>
                <a:gdLst>
                  <a:gd name="T0" fmla="*/ 0 w 40"/>
                  <a:gd name="T1" fmla="*/ 10 h 65"/>
                  <a:gd name="T2" fmla="*/ 34 w 40"/>
                  <a:gd name="T3" fmla="*/ 65 h 65"/>
                  <a:gd name="T4" fmla="*/ 40 w 40"/>
                  <a:gd name="T5" fmla="*/ 25 h 65"/>
                  <a:gd name="T6" fmla="*/ 26 w 40"/>
                  <a:gd name="T7" fmla="*/ 0 h 65"/>
                  <a:gd name="T8" fmla="*/ 0 w 40"/>
                  <a:gd name="T9" fmla="*/ 10 h 65"/>
                </a:gdLst>
                <a:ahLst/>
                <a:cxnLst>
                  <a:cxn ang="0">
                    <a:pos x="T0" y="T1"/>
                  </a:cxn>
                  <a:cxn ang="0">
                    <a:pos x="T2" y="T3"/>
                  </a:cxn>
                  <a:cxn ang="0">
                    <a:pos x="T4" y="T5"/>
                  </a:cxn>
                  <a:cxn ang="0">
                    <a:pos x="T6" y="T7"/>
                  </a:cxn>
                  <a:cxn ang="0">
                    <a:pos x="T8" y="T9"/>
                  </a:cxn>
                </a:cxnLst>
                <a:rect l="0" t="0" r="r" b="b"/>
                <a:pathLst>
                  <a:path w="40" h="65">
                    <a:moveTo>
                      <a:pt x="0" y="10"/>
                    </a:moveTo>
                    <a:lnTo>
                      <a:pt x="34" y="65"/>
                    </a:lnTo>
                    <a:lnTo>
                      <a:pt x="40" y="25"/>
                    </a:lnTo>
                    <a:lnTo>
                      <a:pt x="26" y="0"/>
                    </a:lnTo>
                    <a:lnTo>
                      <a:pt x="0" y="1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76" name="Freeform 80">
                <a:extLst>
                  <a:ext uri="{FF2B5EF4-FFF2-40B4-BE49-F238E27FC236}">
                    <a16:creationId xmlns:a16="http://schemas.microsoft.com/office/drawing/2014/main" id="{88EAC3CE-65E6-4B34-B87D-D502E73841F8}"/>
                  </a:ext>
                </a:extLst>
              </p:cNvPr>
              <p:cNvSpPr>
                <a:spLocks/>
              </p:cNvSpPr>
              <p:nvPr/>
            </p:nvSpPr>
            <p:spPr bwMode="auto">
              <a:xfrm>
                <a:off x="4783138" y="2632075"/>
                <a:ext cx="14288" cy="17463"/>
              </a:xfrm>
              <a:custGeom>
                <a:avLst/>
                <a:gdLst>
                  <a:gd name="T0" fmla="*/ 0 w 46"/>
                  <a:gd name="T1" fmla="*/ 37 h 54"/>
                  <a:gd name="T2" fmla="*/ 31 w 46"/>
                  <a:gd name="T3" fmla="*/ 54 h 54"/>
                  <a:gd name="T4" fmla="*/ 46 w 46"/>
                  <a:gd name="T5" fmla="*/ 37 h 54"/>
                  <a:gd name="T6" fmla="*/ 10 w 46"/>
                  <a:gd name="T7" fmla="*/ 0 h 54"/>
                  <a:gd name="T8" fmla="*/ 0 w 46"/>
                  <a:gd name="T9" fmla="*/ 37 h 54"/>
                </a:gdLst>
                <a:ahLst/>
                <a:cxnLst>
                  <a:cxn ang="0">
                    <a:pos x="T0" y="T1"/>
                  </a:cxn>
                  <a:cxn ang="0">
                    <a:pos x="T2" y="T3"/>
                  </a:cxn>
                  <a:cxn ang="0">
                    <a:pos x="T4" y="T5"/>
                  </a:cxn>
                  <a:cxn ang="0">
                    <a:pos x="T6" y="T7"/>
                  </a:cxn>
                  <a:cxn ang="0">
                    <a:pos x="T8" y="T9"/>
                  </a:cxn>
                </a:cxnLst>
                <a:rect l="0" t="0" r="r" b="b"/>
                <a:pathLst>
                  <a:path w="46" h="54">
                    <a:moveTo>
                      <a:pt x="0" y="37"/>
                    </a:moveTo>
                    <a:lnTo>
                      <a:pt x="31" y="54"/>
                    </a:lnTo>
                    <a:lnTo>
                      <a:pt x="46" y="37"/>
                    </a:lnTo>
                    <a:lnTo>
                      <a:pt x="10" y="0"/>
                    </a:lnTo>
                    <a:lnTo>
                      <a:pt x="0" y="3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77" name="Freeform 81">
                <a:extLst>
                  <a:ext uri="{FF2B5EF4-FFF2-40B4-BE49-F238E27FC236}">
                    <a16:creationId xmlns:a16="http://schemas.microsoft.com/office/drawing/2014/main" id="{3A63CB12-77CF-4061-A6DF-8F57682FA33A}"/>
                  </a:ext>
                </a:extLst>
              </p:cNvPr>
              <p:cNvSpPr>
                <a:spLocks/>
              </p:cNvSpPr>
              <p:nvPr/>
            </p:nvSpPr>
            <p:spPr bwMode="auto">
              <a:xfrm>
                <a:off x="4845050" y="2606675"/>
                <a:ext cx="15875" cy="28575"/>
              </a:xfrm>
              <a:custGeom>
                <a:avLst/>
                <a:gdLst>
                  <a:gd name="T0" fmla="*/ 0 w 47"/>
                  <a:gd name="T1" fmla="*/ 57 h 90"/>
                  <a:gd name="T2" fmla="*/ 21 w 47"/>
                  <a:gd name="T3" fmla="*/ 90 h 90"/>
                  <a:gd name="T4" fmla="*/ 43 w 47"/>
                  <a:gd name="T5" fmla="*/ 70 h 90"/>
                  <a:gd name="T6" fmla="*/ 47 w 47"/>
                  <a:gd name="T7" fmla="*/ 20 h 90"/>
                  <a:gd name="T8" fmla="*/ 30 w 47"/>
                  <a:gd name="T9" fmla="*/ 0 h 90"/>
                  <a:gd name="T10" fmla="*/ 0 w 47"/>
                  <a:gd name="T11" fmla="*/ 57 h 90"/>
                </a:gdLst>
                <a:ahLst/>
                <a:cxnLst>
                  <a:cxn ang="0">
                    <a:pos x="T0" y="T1"/>
                  </a:cxn>
                  <a:cxn ang="0">
                    <a:pos x="T2" y="T3"/>
                  </a:cxn>
                  <a:cxn ang="0">
                    <a:pos x="T4" y="T5"/>
                  </a:cxn>
                  <a:cxn ang="0">
                    <a:pos x="T6" y="T7"/>
                  </a:cxn>
                  <a:cxn ang="0">
                    <a:pos x="T8" y="T9"/>
                  </a:cxn>
                  <a:cxn ang="0">
                    <a:pos x="T10" y="T11"/>
                  </a:cxn>
                </a:cxnLst>
                <a:rect l="0" t="0" r="r" b="b"/>
                <a:pathLst>
                  <a:path w="47" h="90">
                    <a:moveTo>
                      <a:pt x="0" y="57"/>
                    </a:moveTo>
                    <a:lnTo>
                      <a:pt x="21" y="90"/>
                    </a:lnTo>
                    <a:lnTo>
                      <a:pt x="43" y="70"/>
                    </a:lnTo>
                    <a:lnTo>
                      <a:pt x="47" y="20"/>
                    </a:lnTo>
                    <a:lnTo>
                      <a:pt x="30" y="0"/>
                    </a:lnTo>
                    <a:lnTo>
                      <a:pt x="0" y="5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78" name="Freeform 82">
                <a:extLst>
                  <a:ext uri="{FF2B5EF4-FFF2-40B4-BE49-F238E27FC236}">
                    <a16:creationId xmlns:a16="http://schemas.microsoft.com/office/drawing/2014/main" id="{BE9D160B-7BDC-409A-814B-B2BFAC492458}"/>
                  </a:ext>
                </a:extLst>
              </p:cNvPr>
              <p:cNvSpPr>
                <a:spLocks/>
              </p:cNvSpPr>
              <p:nvPr/>
            </p:nvSpPr>
            <p:spPr bwMode="auto">
              <a:xfrm>
                <a:off x="4629150" y="2574925"/>
                <a:ext cx="55563" cy="74613"/>
              </a:xfrm>
              <a:custGeom>
                <a:avLst/>
                <a:gdLst>
                  <a:gd name="T0" fmla="*/ 92 w 179"/>
                  <a:gd name="T1" fmla="*/ 0 h 238"/>
                  <a:gd name="T2" fmla="*/ 79 w 179"/>
                  <a:gd name="T3" fmla="*/ 6 h 238"/>
                  <a:gd name="T4" fmla="*/ 96 w 179"/>
                  <a:gd name="T5" fmla="*/ 27 h 238"/>
                  <a:gd name="T6" fmla="*/ 89 w 179"/>
                  <a:gd name="T7" fmla="*/ 60 h 238"/>
                  <a:gd name="T8" fmla="*/ 59 w 179"/>
                  <a:gd name="T9" fmla="*/ 43 h 238"/>
                  <a:gd name="T10" fmla="*/ 53 w 179"/>
                  <a:gd name="T11" fmla="*/ 80 h 238"/>
                  <a:gd name="T12" fmla="*/ 40 w 179"/>
                  <a:gd name="T13" fmla="*/ 110 h 238"/>
                  <a:gd name="T14" fmla="*/ 0 w 179"/>
                  <a:gd name="T15" fmla="*/ 73 h 238"/>
                  <a:gd name="T16" fmla="*/ 0 w 179"/>
                  <a:gd name="T17" fmla="*/ 103 h 238"/>
                  <a:gd name="T18" fmla="*/ 26 w 179"/>
                  <a:gd name="T19" fmla="*/ 154 h 238"/>
                  <a:gd name="T20" fmla="*/ 54 w 179"/>
                  <a:gd name="T21" fmla="*/ 203 h 238"/>
                  <a:gd name="T22" fmla="*/ 110 w 179"/>
                  <a:gd name="T23" fmla="*/ 196 h 238"/>
                  <a:gd name="T24" fmla="*/ 138 w 179"/>
                  <a:gd name="T25" fmla="*/ 238 h 238"/>
                  <a:gd name="T26" fmla="*/ 160 w 179"/>
                  <a:gd name="T27" fmla="*/ 208 h 238"/>
                  <a:gd name="T28" fmla="*/ 110 w 179"/>
                  <a:gd name="T29" fmla="*/ 182 h 238"/>
                  <a:gd name="T30" fmla="*/ 107 w 179"/>
                  <a:gd name="T31" fmla="*/ 152 h 238"/>
                  <a:gd name="T32" fmla="*/ 133 w 179"/>
                  <a:gd name="T33" fmla="*/ 146 h 238"/>
                  <a:gd name="T34" fmla="*/ 129 w 179"/>
                  <a:gd name="T35" fmla="*/ 96 h 238"/>
                  <a:gd name="T36" fmla="*/ 179 w 179"/>
                  <a:gd name="T37" fmla="*/ 102 h 238"/>
                  <a:gd name="T38" fmla="*/ 92 w 179"/>
                  <a:gd name="T39"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238">
                    <a:moveTo>
                      <a:pt x="92" y="0"/>
                    </a:moveTo>
                    <a:lnTo>
                      <a:pt x="79" y="6"/>
                    </a:lnTo>
                    <a:lnTo>
                      <a:pt x="96" y="27"/>
                    </a:lnTo>
                    <a:lnTo>
                      <a:pt x="89" y="60"/>
                    </a:lnTo>
                    <a:lnTo>
                      <a:pt x="59" y="43"/>
                    </a:lnTo>
                    <a:lnTo>
                      <a:pt x="53" y="80"/>
                    </a:lnTo>
                    <a:lnTo>
                      <a:pt x="40" y="110"/>
                    </a:lnTo>
                    <a:lnTo>
                      <a:pt x="0" y="73"/>
                    </a:lnTo>
                    <a:lnTo>
                      <a:pt x="0" y="103"/>
                    </a:lnTo>
                    <a:lnTo>
                      <a:pt x="26" y="154"/>
                    </a:lnTo>
                    <a:lnTo>
                      <a:pt x="54" y="203"/>
                    </a:lnTo>
                    <a:lnTo>
                      <a:pt x="110" y="196"/>
                    </a:lnTo>
                    <a:lnTo>
                      <a:pt x="138" y="238"/>
                    </a:lnTo>
                    <a:lnTo>
                      <a:pt x="160" y="208"/>
                    </a:lnTo>
                    <a:lnTo>
                      <a:pt x="110" y="182"/>
                    </a:lnTo>
                    <a:lnTo>
                      <a:pt x="107" y="152"/>
                    </a:lnTo>
                    <a:lnTo>
                      <a:pt x="133" y="146"/>
                    </a:lnTo>
                    <a:lnTo>
                      <a:pt x="129" y="96"/>
                    </a:lnTo>
                    <a:lnTo>
                      <a:pt x="179" y="102"/>
                    </a:lnTo>
                    <a:lnTo>
                      <a:pt x="9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79" name="Freeform 83">
                <a:extLst>
                  <a:ext uri="{FF2B5EF4-FFF2-40B4-BE49-F238E27FC236}">
                    <a16:creationId xmlns:a16="http://schemas.microsoft.com/office/drawing/2014/main" id="{2BCB4B4A-21B3-4000-80FD-BEAE9E0A1F20}"/>
                  </a:ext>
                </a:extLst>
              </p:cNvPr>
              <p:cNvSpPr>
                <a:spLocks/>
              </p:cNvSpPr>
              <p:nvPr/>
            </p:nvSpPr>
            <p:spPr bwMode="auto">
              <a:xfrm>
                <a:off x="4772025" y="2001838"/>
                <a:ext cx="31750" cy="23813"/>
              </a:xfrm>
              <a:custGeom>
                <a:avLst/>
                <a:gdLst>
                  <a:gd name="T0" fmla="*/ 84 w 100"/>
                  <a:gd name="T1" fmla="*/ 3 h 74"/>
                  <a:gd name="T2" fmla="*/ 13 w 100"/>
                  <a:gd name="T3" fmla="*/ 0 h 74"/>
                  <a:gd name="T4" fmla="*/ 0 w 100"/>
                  <a:gd name="T5" fmla="*/ 20 h 74"/>
                  <a:gd name="T6" fmla="*/ 27 w 100"/>
                  <a:gd name="T7" fmla="*/ 74 h 74"/>
                  <a:gd name="T8" fmla="*/ 74 w 100"/>
                  <a:gd name="T9" fmla="*/ 62 h 74"/>
                  <a:gd name="T10" fmla="*/ 64 w 100"/>
                  <a:gd name="T11" fmla="*/ 34 h 74"/>
                  <a:gd name="T12" fmla="*/ 100 w 100"/>
                  <a:gd name="T13" fmla="*/ 39 h 74"/>
                  <a:gd name="T14" fmla="*/ 84 w 100"/>
                  <a:gd name="T15" fmla="*/ 3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74">
                    <a:moveTo>
                      <a:pt x="84" y="3"/>
                    </a:moveTo>
                    <a:lnTo>
                      <a:pt x="13" y="0"/>
                    </a:lnTo>
                    <a:lnTo>
                      <a:pt x="0" y="20"/>
                    </a:lnTo>
                    <a:lnTo>
                      <a:pt x="27" y="74"/>
                    </a:lnTo>
                    <a:lnTo>
                      <a:pt x="74" y="62"/>
                    </a:lnTo>
                    <a:lnTo>
                      <a:pt x="64" y="34"/>
                    </a:lnTo>
                    <a:lnTo>
                      <a:pt x="100" y="39"/>
                    </a:lnTo>
                    <a:lnTo>
                      <a:pt x="84"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80" name="Freeform 84">
                <a:extLst>
                  <a:ext uri="{FF2B5EF4-FFF2-40B4-BE49-F238E27FC236}">
                    <a16:creationId xmlns:a16="http://schemas.microsoft.com/office/drawing/2014/main" id="{E800FDE1-4572-4E9A-88A0-4D7D8CE9ED26}"/>
                  </a:ext>
                </a:extLst>
              </p:cNvPr>
              <p:cNvSpPr>
                <a:spLocks/>
              </p:cNvSpPr>
              <p:nvPr/>
            </p:nvSpPr>
            <p:spPr bwMode="auto">
              <a:xfrm>
                <a:off x="4862513" y="2587625"/>
                <a:ext cx="20638" cy="15875"/>
              </a:xfrm>
              <a:custGeom>
                <a:avLst/>
                <a:gdLst>
                  <a:gd name="T0" fmla="*/ 34 w 64"/>
                  <a:gd name="T1" fmla="*/ 0 h 47"/>
                  <a:gd name="T2" fmla="*/ 0 w 64"/>
                  <a:gd name="T3" fmla="*/ 14 h 47"/>
                  <a:gd name="T4" fmla="*/ 32 w 64"/>
                  <a:gd name="T5" fmla="*/ 47 h 47"/>
                  <a:gd name="T6" fmla="*/ 64 w 64"/>
                  <a:gd name="T7" fmla="*/ 40 h 47"/>
                  <a:gd name="T8" fmla="*/ 64 w 64"/>
                  <a:gd name="T9" fmla="*/ 14 h 47"/>
                  <a:gd name="T10" fmla="*/ 34 w 64"/>
                  <a:gd name="T11" fmla="*/ 0 h 47"/>
                </a:gdLst>
                <a:ahLst/>
                <a:cxnLst>
                  <a:cxn ang="0">
                    <a:pos x="T0" y="T1"/>
                  </a:cxn>
                  <a:cxn ang="0">
                    <a:pos x="T2" y="T3"/>
                  </a:cxn>
                  <a:cxn ang="0">
                    <a:pos x="T4" y="T5"/>
                  </a:cxn>
                  <a:cxn ang="0">
                    <a:pos x="T6" y="T7"/>
                  </a:cxn>
                  <a:cxn ang="0">
                    <a:pos x="T8" y="T9"/>
                  </a:cxn>
                  <a:cxn ang="0">
                    <a:pos x="T10" y="T11"/>
                  </a:cxn>
                </a:cxnLst>
                <a:rect l="0" t="0" r="r" b="b"/>
                <a:pathLst>
                  <a:path w="64" h="47">
                    <a:moveTo>
                      <a:pt x="34" y="0"/>
                    </a:moveTo>
                    <a:lnTo>
                      <a:pt x="0" y="14"/>
                    </a:lnTo>
                    <a:lnTo>
                      <a:pt x="32" y="47"/>
                    </a:lnTo>
                    <a:lnTo>
                      <a:pt x="64" y="40"/>
                    </a:lnTo>
                    <a:lnTo>
                      <a:pt x="64" y="14"/>
                    </a:lnTo>
                    <a:lnTo>
                      <a:pt x="3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81" name="Freeform 85">
                <a:extLst>
                  <a:ext uri="{FF2B5EF4-FFF2-40B4-BE49-F238E27FC236}">
                    <a16:creationId xmlns:a16="http://schemas.microsoft.com/office/drawing/2014/main" id="{878D1218-BFFD-4BA4-86E8-9CA739CF88FC}"/>
                  </a:ext>
                </a:extLst>
              </p:cNvPr>
              <p:cNvSpPr>
                <a:spLocks/>
              </p:cNvSpPr>
              <p:nvPr/>
            </p:nvSpPr>
            <p:spPr bwMode="auto">
              <a:xfrm>
                <a:off x="5056188" y="2225675"/>
                <a:ext cx="22225" cy="25400"/>
              </a:xfrm>
              <a:custGeom>
                <a:avLst/>
                <a:gdLst>
                  <a:gd name="T0" fmla="*/ 39 w 70"/>
                  <a:gd name="T1" fmla="*/ 83 h 83"/>
                  <a:gd name="T2" fmla="*/ 39 w 70"/>
                  <a:gd name="T3" fmla="*/ 52 h 83"/>
                  <a:gd name="T4" fmla="*/ 70 w 70"/>
                  <a:gd name="T5" fmla="*/ 24 h 83"/>
                  <a:gd name="T6" fmla="*/ 51 w 70"/>
                  <a:gd name="T7" fmla="*/ 0 h 83"/>
                  <a:gd name="T8" fmla="*/ 0 w 70"/>
                  <a:gd name="T9" fmla="*/ 8 h 83"/>
                  <a:gd name="T10" fmla="*/ 0 w 70"/>
                  <a:gd name="T11" fmla="*/ 45 h 83"/>
                  <a:gd name="T12" fmla="*/ 2 w 70"/>
                  <a:gd name="T13" fmla="*/ 75 h 83"/>
                  <a:gd name="T14" fmla="*/ 39 w 70"/>
                  <a:gd name="T15" fmla="*/ 83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3">
                    <a:moveTo>
                      <a:pt x="39" y="83"/>
                    </a:moveTo>
                    <a:lnTo>
                      <a:pt x="39" y="52"/>
                    </a:lnTo>
                    <a:lnTo>
                      <a:pt x="70" y="24"/>
                    </a:lnTo>
                    <a:lnTo>
                      <a:pt x="51" y="0"/>
                    </a:lnTo>
                    <a:lnTo>
                      <a:pt x="0" y="8"/>
                    </a:lnTo>
                    <a:lnTo>
                      <a:pt x="0" y="45"/>
                    </a:lnTo>
                    <a:lnTo>
                      <a:pt x="2" y="75"/>
                    </a:lnTo>
                    <a:lnTo>
                      <a:pt x="39" y="8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82" name="Freeform 86">
                <a:extLst>
                  <a:ext uri="{FF2B5EF4-FFF2-40B4-BE49-F238E27FC236}">
                    <a16:creationId xmlns:a16="http://schemas.microsoft.com/office/drawing/2014/main" id="{23C2DC1E-940E-4F64-980F-23D000C9EB7E}"/>
                  </a:ext>
                </a:extLst>
              </p:cNvPr>
              <p:cNvSpPr>
                <a:spLocks/>
              </p:cNvSpPr>
              <p:nvPr/>
            </p:nvSpPr>
            <p:spPr bwMode="auto">
              <a:xfrm>
                <a:off x="4743450" y="369888"/>
                <a:ext cx="1014413" cy="2316163"/>
              </a:xfrm>
              <a:custGeom>
                <a:avLst/>
                <a:gdLst>
                  <a:gd name="T0" fmla="*/ 2868 w 3193"/>
                  <a:gd name="T1" fmla="*/ 4722 h 7298"/>
                  <a:gd name="T2" fmla="*/ 2763 w 3193"/>
                  <a:gd name="T3" fmla="*/ 4200 h 7298"/>
                  <a:gd name="T4" fmla="*/ 2629 w 3193"/>
                  <a:gd name="T5" fmla="*/ 3736 h 7298"/>
                  <a:gd name="T6" fmla="*/ 2772 w 3193"/>
                  <a:gd name="T7" fmla="*/ 3406 h 7298"/>
                  <a:gd name="T8" fmla="*/ 2759 w 3193"/>
                  <a:gd name="T9" fmla="*/ 1922 h 7298"/>
                  <a:gd name="T10" fmla="*/ 2349 w 3193"/>
                  <a:gd name="T11" fmla="*/ 1491 h 7298"/>
                  <a:gd name="T12" fmla="*/ 2178 w 3193"/>
                  <a:gd name="T13" fmla="*/ 997 h 7298"/>
                  <a:gd name="T14" fmla="*/ 2084 w 3193"/>
                  <a:gd name="T15" fmla="*/ 1041 h 7298"/>
                  <a:gd name="T16" fmla="*/ 1953 w 3193"/>
                  <a:gd name="T17" fmla="*/ 1058 h 7298"/>
                  <a:gd name="T18" fmla="*/ 1949 w 3193"/>
                  <a:gd name="T19" fmla="*/ 962 h 7298"/>
                  <a:gd name="T20" fmla="*/ 1893 w 3193"/>
                  <a:gd name="T21" fmla="*/ 936 h 7298"/>
                  <a:gd name="T22" fmla="*/ 1941 w 3193"/>
                  <a:gd name="T23" fmla="*/ 875 h 7298"/>
                  <a:gd name="T24" fmla="*/ 2055 w 3193"/>
                  <a:gd name="T25" fmla="*/ 765 h 7298"/>
                  <a:gd name="T26" fmla="*/ 2186 w 3193"/>
                  <a:gd name="T27" fmla="*/ 675 h 7298"/>
                  <a:gd name="T28" fmla="*/ 2194 w 3193"/>
                  <a:gd name="T29" fmla="*/ 540 h 7298"/>
                  <a:gd name="T30" fmla="*/ 2232 w 3193"/>
                  <a:gd name="T31" fmla="*/ 581 h 7298"/>
                  <a:gd name="T32" fmla="*/ 2269 w 3193"/>
                  <a:gd name="T33" fmla="*/ 611 h 7298"/>
                  <a:gd name="T34" fmla="*/ 2251 w 3193"/>
                  <a:gd name="T35" fmla="*/ 648 h 7298"/>
                  <a:gd name="T36" fmla="*/ 2237 w 3193"/>
                  <a:gd name="T37" fmla="*/ 779 h 7298"/>
                  <a:gd name="T38" fmla="*/ 2179 w 3193"/>
                  <a:gd name="T39" fmla="*/ 934 h 7298"/>
                  <a:gd name="T40" fmla="*/ 2329 w 3193"/>
                  <a:gd name="T41" fmla="*/ 791 h 7298"/>
                  <a:gd name="T42" fmla="*/ 2116 w 3193"/>
                  <a:gd name="T43" fmla="*/ 69 h 7298"/>
                  <a:gd name="T44" fmla="*/ 1820 w 3193"/>
                  <a:gd name="T45" fmla="*/ 88 h 7298"/>
                  <a:gd name="T46" fmla="*/ 1551 w 3193"/>
                  <a:gd name="T47" fmla="*/ 280 h 7298"/>
                  <a:gd name="T48" fmla="*/ 1382 w 3193"/>
                  <a:gd name="T49" fmla="*/ 1055 h 7298"/>
                  <a:gd name="T50" fmla="*/ 979 w 3193"/>
                  <a:gd name="T51" fmla="*/ 1181 h 7298"/>
                  <a:gd name="T52" fmla="*/ 416 w 3193"/>
                  <a:gd name="T53" fmla="*/ 1140 h 7298"/>
                  <a:gd name="T54" fmla="*/ 42 w 3193"/>
                  <a:gd name="T55" fmla="*/ 702 h 7298"/>
                  <a:gd name="T56" fmla="*/ 0 w 3193"/>
                  <a:gd name="T57" fmla="*/ 908 h 7298"/>
                  <a:gd name="T58" fmla="*/ 226 w 3193"/>
                  <a:gd name="T59" fmla="*/ 1185 h 7298"/>
                  <a:gd name="T60" fmla="*/ 632 w 3193"/>
                  <a:gd name="T61" fmla="*/ 1397 h 7298"/>
                  <a:gd name="T62" fmla="*/ 858 w 3193"/>
                  <a:gd name="T63" fmla="*/ 1711 h 7298"/>
                  <a:gd name="T64" fmla="*/ 842 w 3193"/>
                  <a:gd name="T65" fmla="*/ 2165 h 7298"/>
                  <a:gd name="T66" fmla="*/ 832 w 3193"/>
                  <a:gd name="T67" fmla="*/ 2935 h 7298"/>
                  <a:gd name="T68" fmla="*/ 1105 w 3193"/>
                  <a:gd name="T69" fmla="*/ 3345 h 7298"/>
                  <a:gd name="T70" fmla="*/ 1285 w 3193"/>
                  <a:gd name="T71" fmla="*/ 3598 h 7298"/>
                  <a:gd name="T72" fmla="*/ 1404 w 3193"/>
                  <a:gd name="T73" fmla="*/ 3925 h 7298"/>
                  <a:gd name="T74" fmla="*/ 1311 w 3193"/>
                  <a:gd name="T75" fmla="*/ 3953 h 7298"/>
                  <a:gd name="T76" fmla="*/ 1313 w 3193"/>
                  <a:gd name="T77" fmla="*/ 4039 h 7298"/>
                  <a:gd name="T78" fmla="*/ 1113 w 3193"/>
                  <a:gd name="T79" fmla="*/ 4177 h 7298"/>
                  <a:gd name="T80" fmla="*/ 914 w 3193"/>
                  <a:gd name="T81" fmla="*/ 4528 h 7298"/>
                  <a:gd name="T82" fmla="*/ 729 w 3193"/>
                  <a:gd name="T83" fmla="*/ 4765 h 7298"/>
                  <a:gd name="T84" fmla="*/ 580 w 3193"/>
                  <a:gd name="T85" fmla="*/ 4879 h 7298"/>
                  <a:gd name="T86" fmla="*/ 482 w 3193"/>
                  <a:gd name="T87" fmla="*/ 5122 h 7298"/>
                  <a:gd name="T88" fmla="*/ 290 w 3193"/>
                  <a:gd name="T89" fmla="*/ 5164 h 7298"/>
                  <a:gd name="T90" fmla="*/ 241 w 3193"/>
                  <a:gd name="T91" fmla="*/ 5307 h 7298"/>
                  <a:gd name="T92" fmla="*/ 90 w 3193"/>
                  <a:gd name="T93" fmla="*/ 5633 h 7298"/>
                  <a:gd name="T94" fmla="*/ 109 w 3193"/>
                  <a:gd name="T95" fmla="*/ 5912 h 7298"/>
                  <a:gd name="T96" fmla="*/ 253 w 3193"/>
                  <a:gd name="T97" fmla="*/ 6276 h 7298"/>
                  <a:gd name="T98" fmla="*/ 138 w 3193"/>
                  <a:gd name="T99" fmla="*/ 6559 h 7298"/>
                  <a:gd name="T100" fmla="*/ 178 w 3193"/>
                  <a:gd name="T101" fmla="*/ 6828 h 7298"/>
                  <a:gd name="T102" fmla="*/ 559 w 3193"/>
                  <a:gd name="T103" fmla="*/ 7027 h 7298"/>
                  <a:gd name="T104" fmla="*/ 617 w 3193"/>
                  <a:gd name="T105" fmla="*/ 7090 h 7298"/>
                  <a:gd name="T106" fmla="*/ 647 w 3193"/>
                  <a:gd name="T107" fmla="*/ 7219 h 7298"/>
                  <a:gd name="T108" fmla="*/ 645 w 3193"/>
                  <a:gd name="T109" fmla="*/ 7298 h 7298"/>
                  <a:gd name="T110" fmla="*/ 831 w 3193"/>
                  <a:gd name="T111" fmla="*/ 7220 h 7298"/>
                  <a:gd name="T112" fmla="*/ 945 w 3193"/>
                  <a:gd name="T113" fmla="*/ 7219 h 7298"/>
                  <a:gd name="T114" fmla="*/ 1314 w 3193"/>
                  <a:gd name="T115" fmla="*/ 7080 h 7298"/>
                  <a:gd name="T116" fmla="*/ 1519 w 3193"/>
                  <a:gd name="T117" fmla="*/ 6961 h 7298"/>
                  <a:gd name="T118" fmla="*/ 1662 w 3193"/>
                  <a:gd name="T119" fmla="*/ 6950 h 7298"/>
                  <a:gd name="T120" fmla="*/ 1954 w 3193"/>
                  <a:gd name="T121" fmla="*/ 6885 h 7298"/>
                  <a:gd name="T122" fmla="*/ 2568 w 3193"/>
                  <a:gd name="T123" fmla="*/ 6176 h 7298"/>
                  <a:gd name="T124" fmla="*/ 3119 w 3193"/>
                  <a:gd name="T125" fmla="*/ 5218 h 7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93" h="7298">
                    <a:moveTo>
                      <a:pt x="3119" y="5218"/>
                    </a:moveTo>
                    <a:lnTo>
                      <a:pt x="3085" y="5115"/>
                    </a:lnTo>
                    <a:lnTo>
                      <a:pt x="2917" y="5051"/>
                    </a:lnTo>
                    <a:lnTo>
                      <a:pt x="2725" y="4867"/>
                    </a:lnTo>
                    <a:lnTo>
                      <a:pt x="2868" y="4722"/>
                    </a:lnTo>
                    <a:lnTo>
                      <a:pt x="2879" y="4474"/>
                    </a:lnTo>
                    <a:lnTo>
                      <a:pt x="2836" y="4474"/>
                    </a:lnTo>
                    <a:lnTo>
                      <a:pt x="2745" y="4398"/>
                    </a:lnTo>
                    <a:lnTo>
                      <a:pt x="2737" y="4233"/>
                    </a:lnTo>
                    <a:lnTo>
                      <a:pt x="2763" y="4200"/>
                    </a:lnTo>
                    <a:lnTo>
                      <a:pt x="2756" y="4133"/>
                    </a:lnTo>
                    <a:lnTo>
                      <a:pt x="2666" y="4137"/>
                    </a:lnTo>
                    <a:lnTo>
                      <a:pt x="2605" y="4045"/>
                    </a:lnTo>
                    <a:lnTo>
                      <a:pt x="2688" y="3894"/>
                    </a:lnTo>
                    <a:lnTo>
                      <a:pt x="2629" y="3736"/>
                    </a:lnTo>
                    <a:lnTo>
                      <a:pt x="2681" y="3622"/>
                    </a:lnTo>
                    <a:lnTo>
                      <a:pt x="2654" y="3527"/>
                    </a:lnTo>
                    <a:lnTo>
                      <a:pt x="2660" y="3470"/>
                    </a:lnTo>
                    <a:lnTo>
                      <a:pt x="2763" y="3452"/>
                    </a:lnTo>
                    <a:lnTo>
                      <a:pt x="2772" y="3406"/>
                    </a:lnTo>
                    <a:lnTo>
                      <a:pt x="2699" y="3304"/>
                    </a:lnTo>
                    <a:lnTo>
                      <a:pt x="2691" y="3191"/>
                    </a:lnTo>
                    <a:lnTo>
                      <a:pt x="2449" y="2692"/>
                    </a:lnTo>
                    <a:lnTo>
                      <a:pt x="2428" y="2516"/>
                    </a:lnTo>
                    <a:lnTo>
                      <a:pt x="2759" y="1922"/>
                    </a:lnTo>
                    <a:lnTo>
                      <a:pt x="2629" y="1858"/>
                    </a:lnTo>
                    <a:lnTo>
                      <a:pt x="2561" y="1735"/>
                    </a:lnTo>
                    <a:lnTo>
                      <a:pt x="2527" y="1659"/>
                    </a:lnTo>
                    <a:lnTo>
                      <a:pt x="2462" y="1570"/>
                    </a:lnTo>
                    <a:lnTo>
                      <a:pt x="2349" y="1491"/>
                    </a:lnTo>
                    <a:lnTo>
                      <a:pt x="2169" y="1257"/>
                    </a:lnTo>
                    <a:lnTo>
                      <a:pt x="2245" y="1064"/>
                    </a:lnTo>
                    <a:lnTo>
                      <a:pt x="2167" y="1015"/>
                    </a:lnTo>
                    <a:lnTo>
                      <a:pt x="2202" y="997"/>
                    </a:lnTo>
                    <a:lnTo>
                      <a:pt x="2178" y="997"/>
                    </a:lnTo>
                    <a:lnTo>
                      <a:pt x="2133" y="970"/>
                    </a:lnTo>
                    <a:lnTo>
                      <a:pt x="2103" y="972"/>
                    </a:lnTo>
                    <a:lnTo>
                      <a:pt x="2115" y="1009"/>
                    </a:lnTo>
                    <a:lnTo>
                      <a:pt x="2117" y="1039"/>
                    </a:lnTo>
                    <a:lnTo>
                      <a:pt x="2084" y="1041"/>
                    </a:lnTo>
                    <a:lnTo>
                      <a:pt x="2068" y="1011"/>
                    </a:lnTo>
                    <a:lnTo>
                      <a:pt x="2038" y="1026"/>
                    </a:lnTo>
                    <a:lnTo>
                      <a:pt x="2044" y="1067"/>
                    </a:lnTo>
                    <a:lnTo>
                      <a:pt x="1999" y="1089"/>
                    </a:lnTo>
                    <a:lnTo>
                      <a:pt x="1953" y="1058"/>
                    </a:lnTo>
                    <a:lnTo>
                      <a:pt x="1928" y="1014"/>
                    </a:lnTo>
                    <a:lnTo>
                      <a:pt x="1961" y="1019"/>
                    </a:lnTo>
                    <a:lnTo>
                      <a:pt x="1981" y="1009"/>
                    </a:lnTo>
                    <a:lnTo>
                      <a:pt x="1952" y="982"/>
                    </a:lnTo>
                    <a:lnTo>
                      <a:pt x="1949" y="962"/>
                    </a:lnTo>
                    <a:lnTo>
                      <a:pt x="1934" y="997"/>
                    </a:lnTo>
                    <a:lnTo>
                      <a:pt x="1902" y="990"/>
                    </a:lnTo>
                    <a:lnTo>
                      <a:pt x="1886" y="960"/>
                    </a:lnTo>
                    <a:lnTo>
                      <a:pt x="1913" y="951"/>
                    </a:lnTo>
                    <a:lnTo>
                      <a:pt x="1893" y="936"/>
                    </a:lnTo>
                    <a:lnTo>
                      <a:pt x="1866" y="946"/>
                    </a:lnTo>
                    <a:lnTo>
                      <a:pt x="1850" y="926"/>
                    </a:lnTo>
                    <a:lnTo>
                      <a:pt x="1867" y="879"/>
                    </a:lnTo>
                    <a:lnTo>
                      <a:pt x="1908" y="877"/>
                    </a:lnTo>
                    <a:lnTo>
                      <a:pt x="1941" y="875"/>
                    </a:lnTo>
                    <a:lnTo>
                      <a:pt x="1962" y="856"/>
                    </a:lnTo>
                    <a:lnTo>
                      <a:pt x="1953" y="806"/>
                    </a:lnTo>
                    <a:lnTo>
                      <a:pt x="1998" y="770"/>
                    </a:lnTo>
                    <a:lnTo>
                      <a:pt x="2023" y="775"/>
                    </a:lnTo>
                    <a:lnTo>
                      <a:pt x="2055" y="765"/>
                    </a:lnTo>
                    <a:lnTo>
                      <a:pt x="2069" y="722"/>
                    </a:lnTo>
                    <a:lnTo>
                      <a:pt x="2125" y="730"/>
                    </a:lnTo>
                    <a:lnTo>
                      <a:pt x="2146" y="701"/>
                    </a:lnTo>
                    <a:lnTo>
                      <a:pt x="2182" y="719"/>
                    </a:lnTo>
                    <a:lnTo>
                      <a:pt x="2186" y="675"/>
                    </a:lnTo>
                    <a:lnTo>
                      <a:pt x="2161" y="654"/>
                    </a:lnTo>
                    <a:lnTo>
                      <a:pt x="2140" y="654"/>
                    </a:lnTo>
                    <a:lnTo>
                      <a:pt x="2125" y="611"/>
                    </a:lnTo>
                    <a:lnTo>
                      <a:pt x="2149" y="572"/>
                    </a:lnTo>
                    <a:lnTo>
                      <a:pt x="2194" y="540"/>
                    </a:lnTo>
                    <a:lnTo>
                      <a:pt x="2208" y="583"/>
                    </a:lnTo>
                    <a:lnTo>
                      <a:pt x="2198" y="622"/>
                    </a:lnTo>
                    <a:lnTo>
                      <a:pt x="2221" y="650"/>
                    </a:lnTo>
                    <a:lnTo>
                      <a:pt x="2245" y="621"/>
                    </a:lnTo>
                    <a:lnTo>
                      <a:pt x="2232" y="581"/>
                    </a:lnTo>
                    <a:lnTo>
                      <a:pt x="2241" y="521"/>
                    </a:lnTo>
                    <a:lnTo>
                      <a:pt x="2281" y="515"/>
                    </a:lnTo>
                    <a:lnTo>
                      <a:pt x="2286" y="538"/>
                    </a:lnTo>
                    <a:lnTo>
                      <a:pt x="2263" y="561"/>
                    </a:lnTo>
                    <a:lnTo>
                      <a:pt x="2269" y="611"/>
                    </a:lnTo>
                    <a:lnTo>
                      <a:pt x="2296" y="572"/>
                    </a:lnTo>
                    <a:lnTo>
                      <a:pt x="2330" y="530"/>
                    </a:lnTo>
                    <a:lnTo>
                      <a:pt x="2342" y="570"/>
                    </a:lnTo>
                    <a:lnTo>
                      <a:pt x="2329" y="613"/>
                    </a:lnTo>
                    <a:lnTo>
                      <a:pt x="2251" y="648"/>
                    </a:lnTo>
                    <a:lnTo>
                      <a:pt x="2253" y="677"/>
                    </a:lnTo>
                    <a:lnTo>
                      <a:pt x="2263" y="684"/>
                    </a:lnTo>
                    <a:lnTo>
                      <a:pt x="2272" y="731"/>
                    </a:lnTo>
                    <a:lnTo>
                      <a:pt x="2231" y="762"/>
                    </a:lnTo>
                    <a:lnTo>
                      <a:pt x="2237" y="779"/>
                    </a:lnTo>
                    <a:lnTo>
                      <a:pt x="2216" y="809"/>
                    </a:lnTo>
                    <a:lnTo>
                      <a:pt x="2169" y="818"/>
                    </a:lnTo>
                    <a:lnTo>
                      <a:pt x="2132" y="883"/>
                    </a:lnTo>
                    <a:lnTo>
                      <a:pt x="2166" y="937"/>
                    </a:lnTo>
                    <a:lnTo>
                      <a:pt x="2179" y="934"/>
                    </a:lnTo>
                    <a:lnTo>
                      <a:pt x="2226" y="958"/>
                    </a:lnTo>
                    <a:lnTo>
                      <a:pt x="2206" y="995"/>
                    </a:lnTo>
                    <a:lnTo>
                      <a:pt x="2274" y="961"/>
                    </a:lnTo>
                    <a:lnTo>
                      <a:pt x="2256" y="895"/>
                    </a:lnTo>
                    <a:lnTo>
                      <a:pt x="2329" y="791"/>
                    </a:lnTo>
                    <a:lnTo>
                      <a:pt x="2341" y="645"/>
                    </a:lnTo>
                    <a:lnTo>
                      <a:pt x="2473" y="425"/>
                    </a:lnTo>
                    <a:lnTo>
                      <a:pt x="2430" y="245"/>
                    </a:lnTo>
                    <a:lnTo>
                      <a:pt x="2264" y="201"/>
                    </a:lnTo>
                    <a:lnTo>
                      <a:pt x="2116" y="69"/>
                    </a:lnTo>
                    <a:lnTo>
                      <a:pt x="2003" y="0"/>
                    </a:lnTo>
                    <a:lnTo>
                      <a:pt x="1955" y="35"/>
                    </a:lnTo>
                    <a:lnTo>
                      <a:pt x="1895" y="25"/>
                    </a:lnTo>
                    <a:lnTo>
                      <a:pt x="1860" y="105"/>
                    </a:lnTo>
                    <a:lnTo>
                      <a:pt x="1820" y="88"/>
                    </a:lnTo>
                    <a:lnTo>
                      <a:pt x="1793" y="115"/>
                    </a:lnTo>
                    <a:lnTo>
                      <a:pt x="1733" y="66"/>
                    </a:lnTo>
                    <a:lnTo>
                      <a:pt x="1682" y="77"/>
                    </a:lnTo>
                    <a:lnTo>
                      <a:pt x="1657" y="193"/>
                    </a:lnTo>
                    <a:lnTo>
                      <a:pt x="1551" y="280"/>
                    </a:lnTo>
                    <a:lnTo>
                      <a:pt x="1510" y="440"/>
                    </a:lnTo>
                    <a:lnTo>
                      <a:pt x="1550" y="572"/>
                    </a:lnTo>
                    <a:lnTo>
                      <a:pt x="1459" y="677"/>
                    </a:lnTo>
                    <a:lnTo>
                      <a:pt x="1480" y="855"/>
                    </a:lnTo>
                    <a:lnTo>
                      <a:pt x="1382" y="1055"/>
                    </a:lnTo>
                    <a:lnTo>
                      <a:pt x="1293" y="1102"/>
                    </a:lnTo>
                    <a:lnTo>
                      <a:pt x="1247" y="1273"/>
                    </a:lnTo>
                    <a:lnTo>
                      <a:pt x="1157" y="1283"/>
                    </a:lnTo>
                    <a:lnTo>
                      <a:pt x="1063" y="1175"/>
                    </a:lnTo>
                    <a:lnTo>
                      <a:pt x="979" y="1181"/>
                    </a:lnTo>
                    <a:lnTo>
                      <a:pt x="955" y="1092"/>
                    </a:lnTo>
                    <a:lnTo>
                      <a:pt x="886" y="1122"/>
                    </a:lnTo>
                    <a:lnTo>
                      <a:pt x="833" y="1236"/>
                    </a:lnTo>
                    <a:lnTo>
                      <a:pt x="686" y="1247"/>
                    </a:lnTo>
                    <a:lnTo>
                      <a:pt x="416" y="1140"/>
                    </a:lnTo>
                    <a:lnTo>
                      <a:pt x="384" y="1018"/>
                    </a:lnTo>
                    <a:lnTo>
                      <a:pt x="276" y="863"/>
                    </a:lnTo>
                    <a:lnTo>
                      <a:pt x="246" y="767"/>
                    </a:lnTo>
                    <a:lnTo>
                      <a:pt x="148" y="674"/>
                    </a:lnTo>
                    <a:lnTo>
                      <a:pt x="42" y="702"/>
                    </a:lnTo>
                    <a:lnTo>
                      <a:pt x="36" y="776"/>
                    </a:lnTo>
                    <a:lnTo>
                      <a:pt x="77" y="855"/>
                    </a:lnTo>
                    <a:lnTo>
                      <a:pt x="37" y="898"/>
                    </a:lnTo>
                    <a:lnTo>
                      <a:pt x="7" y="885"/>
                    </a:lnTo>
                    <a:lnTo>
                      <a:pt x="0" y="908"/>
                    </a:lnTo>
                    <a:lnTo>
                      <a:pt x="28" y="964"/>
                    </a:lnTo>
                    <a:lnTo>
                      <a:pt x="85" y="1014"/>
                    </a:lnTo>
                    <a:lnTo>
                      <a:pt x="123" y="1070"/>
                    </a:lnTo>
                    <a:lnTo>
                      <a:pt x="163" y="1090"/>
                    </a:lnTo>
                    <a:lnTo>
                      <a:pt x="226" y="1185"/>
                    </a:lnTo>
                    <a:lnTo>
                      <a:pt x="300" y="1198"/>
                    </a:lnTo>
                    <a:lnTo>
                      <a:pt x="378" y="1326"/>
                    </a:lnTo>
                    <a:lnTo>
                      <a:pt x="471" y="1319"/>
                    </a:lnTo>
                    <a:lnTo>
                      <a:pt x="508" y="1348"/>
                    </a:lnTo>
                    <a:lnTo>
                      <a:pt x="632" y="1397"/>
                    </a:lnTo>
                    <a:lnTo>
                      <a:pt x="703" y="1582"/>
                    </a:lnTo>
                    <a:lnTo>
                      <a:pt x="730" y="1589"/>
                    </a:lnTo>
                    <a:lnTo>
                      <a:pt x="780" y="1559"/>
                    </a:lnTo>
                    <a:lnTo>
                      <a:pt x="797" y="1651"/>
                    </a:lnTo>
                    <a:lnTo>
                      <a:pt x="858" y="1711"/>
                    </a:lnTo>
                    <a:lnTo>
                      <a:pt x="855" y="1783"/>
                    </a:lnTo>
                    <a:lnTo>
                      <a:pt x="809" y="1831"/>
                    </a:lnTo>
                    <a:lnTo>
                      <a:pt x="820" y="2006"/>
                    </a:lnTo>
                    <a:lnTo>
                      <a:pt x="791" y="2109"/>
                    </a:lnTo>
                    <a:lnTo>
                      <a:pt x="842" y="2165"/>
                    </a:lnTo>
                    <a:lnTo>
                      <a:pt x="849" y="2264"/>
                    </a:lnTo>
                    <a:lnTo>
                      <a:pt x="783" y="2312"/>
                    </a:lnTo>
                    <a:lnTo>
                      <a:pt x="853" y="2660"/>
                    </a:lnTo>
                    <a:lnTo>
                      <a:pt x="944" y="2722"/>
                    </a:lnTo>
                    <a:lnTo>
                      <a:pt x="832" y="2935"/>
                    </a:lnTo>
                    <a:lnTo>
                      <a:pt x="853" y="3071"/>
                    </a:lnTo>
                    <a:lnTo>
                      <a:pt x="1005" y="3313"/>
                    </a:lnTo>
                    <a:lnTo>
                      <a:pt x="1016" y="3342"/>
                    </a:lnTo>
                    <a:lnTo>
                      <a:pt x="1070" y="3375"/>
                    </a:lnTo>
                    <a:lnTo>
                      <a:pt x="1105" y="3345"/>
                    </a:lnTo>
                    <a:lnTo>
                      <a:pt x="1145" y="3320"/>
                    </a:lnTo>
                    <a:lnTo>
                      <a:pt x="1173" y="3443"/>
                    </a:lnTo>
                    <a:lnTo>
                      <a:pt x="1227" y="3496"/>
                    </a:lnTo>
                    <a:lnTo>
                      <a:pt x="1277" y="3505"/>
                    </a:lnTo>
                    <a:lnTo>
                      <a:pt x="1285" y="3598"/>
                    </a:lnTo>
                    <a:lnTo>
                      <a:pt x="1375" y="3657"/>
                    </a:lnTo>
                    <a:lnTo>
                      <a:pt x="1393" y="3724"/>
                    </a:lnTo>
                    <a:lnTo>
                      <a:pt x="1356" y="3767"/>
                    </a:lnTo>
                    <a:lnTo>
                      <a:pt x="1357" y="3853"/>
                    </a:lnTo>
                    <a:lnTo>
                      <a:pt x="1404" y="3925"/>
                    </a:lnTo>
                    <a:lnTo>
                      <a:pt x="1395" y="3956"/>
                    </a:lnTo>
                    <a:lnTo>
                      <a:pt x="1358" y="3957"/>
                    </a:lnTo>
                    <a:lnTo>
                      <a:pt x="1325" y="3913"/>
                    </a:lnTo>
                    <a:lnTo>
                      <a:pt x="1308" y="3917"/>
                    </a:lnTo>
                    <a:lnTo>
                      <a:pt x="1311" y="3953"/>
                    </a:lnTo>
                    <a:lnTo>
                      <a:pt x="1358" y="4009"/>
                    </a:lnTo>
                    <a:lnTo>
                      <a:pt x="1356" y="4076"/>
                    </a:lnTo>
                    <a:lnTo>
                      <a:pt x="1363" y="4103"/>
                    </a:lnTo>
                    <a:lnTo>
                      <a:pt x="1346" y="4099"/>
                    </a:lnTo>
                    <a:lnTo>
                      <a:pt x="1313" y="4039"/>
                    </a:lnTo>
                    <a:lnTo>
                      <a:pt x="1293" y="4027"/>
                    </a:lnTo>
                    <a:lnTo>
                      <a:pt x="1229" y="4037"/>
                    </a:lnTo>
                    <a:lnTo>
                      <a:pt x="1186" y="4087"/>
                    </a:lnTo>
                    <a:lnTo>
                      <a:pt x="1135" y="4078"/>
                    </a:lnTo>
                    <a:lnTo>
                      <a:pt x="1113" y="4177"/>
                    </a:lnTo>
                    <a:lnTo>
                      <a:pt x="1022" y="4338"/>
                    </a:lnTo>
                    <a:lnTo>
                      <a:pt x="959" y="4408"/>
                    </a:lnTo>
                    <a:lnTo>
                      <a:pt x="969" y="4451"/>
                    </a:lnTo>
                    <a:lnTo>
                      <a:pt x="926" y="4475"/>
                    </a:lnTo>
                    <a:lnTo>
                      <a:pt x="914" y="4528"/>
                    </a:lnTo>
                    <a:lnTo>
                      <a:pt x="853" y="4568"/>
                    </a:lnTo>
                    <a:lnTo>
                      <a:pt x="821" y="4632"/>
                    </a:lnTo>
                    <a:lnTo>
                      <a:pt x="788" y="4615"/>
                    </a:lnTo>
                    <a:lnTo>
                      <a:pt x="774" y="4699"/>
                    </a:lnTo>
                    <a:lnTo>
                      <a:pt x="729" y="4765"/>
                    </a:lnTo>
                    <a:lnTo>
                      <a:pt x="695" y="4765"/>
                    </a:lnTo>
                    <a:lnTo>
                      <a:pt x="670" y="4809"/>
                    </a:lnTo>
                    <a:lnTo>
                      <a:pt x="643" y="4819"/>
                    </a:lnTo>
                    <a:lnTo>
                      <a:pt x="613" y="4882"/>
                    </a:lnTo>
                    <a:lnTo>
                      <a:pt x="580" y="4879"/>
                    </a:lnTo>
                    <a:lnTo>
                      <a:pt x="504" y="4956"/>
                    </a:lnTo>
                    <a:lnTo>
                      <a:pt x="505" y="5026"/>
                    </a:lnTo>
                    <a:lnTo>
                      <a:pt x="451" y="4983"/>
                    </a:lnTo>
                    <a:lnTo>
                      <a:pt x="451" y="5040"/>
                    </a:lnTo>
                    <a:lnTo>
                      <a:pt x="482" y="5122"/>
                    </a:lnTo>
                    <a:lnTo>
                      <a:pt x="439" y="5137"/>
                    </a:lnTo>
                    <a:lnTo>
                      <a:pt x="402" y="5180"/>
                    </a:lnTo>
                    <a:lnTo>
                      <a:pt x="347" y="5227"/>
                    </a:lnTo>
                    <a:lnTo>
                      <a:pt x="353" y="5193"/>
                    </a:lnTo>
                    <a:lnTo>
                      <a:pt x="290" y="5164"/>
                    </a:lnTo>
                    <a:lnTo>
                      <a:pt x="316" y="5220"/>
                    </a:lnTo>
                    <a:lnTo>
                      <a:pt x="263" y="5181"/>
                    </a:lnTo>
                    <a:lnTo>
                      <a:pt x="219" y="5211"/>
                    </a:lnTo>
                    <a:lnTo>
                      <a:pt x="197" y="5258"/>
                    </a:lnTo>
                    <a:lnTo>
                      <a:pt x="241" y="5307"/>
                    </a:lnTo>
                    <a:lnTo>
                      <a:pt x="194" y="5330"/>
                    </a:lnTo>
                    <a:lnTo>
                      <a:pt x="148" y="5404"/>
                    </a:lnTo>
                    <a:lnTo>
                      <a:pt x="95" y="5418"/>
                    </a:lnTo>
                    <a:lnTo>
                      <a:pt x="66" y="5544"/>
                    </a:lnTo>
                    <a:lnTo>
                      <a:pt x="90" y="5633"/>
                    </a:lnTo>
                    <a:lnTo>
                      <a:pt x="81" y="5737"/>
                    </a:lnTo>
                    <a:lnTo>
                      <a:pt x="111" y="5749"/>
                    </a:lnTo>
                    <a:lnTo>
                      <a:pt x="131" y="5729"/>
                    </a:lnTo>
                    <a:lnTo>
                      <a:pt x="152" y="5816"/>
                    </a:lnTo>
                    <a:lnTo>
                      <a:pt x="109" y="5912"/>
                    </a:lnTo>
                    <a:lnTo>
                      <a:pt x="110" y="5965"/>
                    </a:lnTo>
                    <a:lnTo>
                      <a:pt x="201" y="6045"/>
                    </a:lnTo>
                    <a:lnTo>
                      <a:pt x="195" y="6157"/>
                    </a:lnTo>
                    <a:lnTo>
                      <a:pt x="263" y="6263"/>
                    </a:lnTo>
                    <a:lnTo>
                      <a:pt x="253" y="6276"/>
                    </a:lnTo>
                    <a:lnTo>
                      <a:pt x="216" y="6227"/>
                    </a:lnTo>
                    <a:lnTo>
                      <a:pt x="173" y="6287"/>
                    </a:lnTo>
                    <a:lnTo>
                      <a:pt x="191" y="6380"/>
                    </a:lnTo>
                    <a:lnTo>
                      <a:pt x="185" y="6506"/>
                    </a:lnTo>
                    <a:lnTo>
                      <a:pt x="138" y="6559"/>
                    </a:lnTo>
                    <a:lnTo>
                      <a:pt x="169" y="6632"/>
                    </a:lnTo>
                    <a:lnTo>
                      <a:pt x="157" y="6699"/>
                    </a:lnTo>
                    <a:lnTo>
                      <a:pt x="187" y="6748"/>
                    </a:lnTo>
                    <a:lnTo>
                      <a:pt x="147" y="6785"/>
                    </a:lnTo>
                    <a:lnTo>
                      <a:pt x="178" y="6828"/>
                    </a:lnTo>
                    <a:lnTo>
                      <a:pt x="284" y="6820"/>
                    </a:lnTo>
                    <a:lnTo>
                      <a:pt x="379" y="6912"/>
                    </a:lnTo>
                    <a:lnTo>
                      <a:pt x="523" y="6964"/>
                    </a:lnTo>
                    <a:lnTo>
                      <a:pt x="513" y="7007"/>
                    </a:lnTo>
                    <a:lnTo>
                      <a:pt x="559" y="7027"/>
                    </a:lnTo>
                    <a:lnTo>
                      <a:pt x="630" y="6993"/>
                    </a:lnTo>
                    <a:lnTo>
                      <a:pt x="689" y="6959"/>
                    </a:lnTo>
                    <a:lnTo>
                      <a:pt x="680" y="6999"/>
                    </a:lnTo>
                    <a:lnTo>
                      <a:pt x="646" y="7043"/>
                    </a:lnTo>
                    <a:lnTo>
                      <a:pt x="617" y="7090"/>
                    </a:lnTo>
                    <a:lnTo>
                      <a:pt x="580" y="7106"/>
                    </a:lnTo>
                    <a:lnTo>
                      <a:pt x="550" y="7160"/>
                    </a:lnTo>
                    <a:lnTo>
                      <a:pt x="565" y="7193"/>
                    </a:lnTo>
                    <a:lnTo>
                      <a:pt x="598" y="7216"/>
                    </a:lnTo>
                    <a:lnTo>
                      <a:pt x="647" y="7219"/>
                    </a:lnTo>
                    <a:lnTo>
                      <a:pt x="687" y="7199"/>
                    </a:lnTo>
                    <a:lnTo>
                      <a:pt x="711" y="7224"/>
                    </a:lnTo>
                    <a:lnTo>
                      <a:pt x="715" y="7255"/>
                    </a:lnTo>
                    <a:lnTo>
                      <a:pt x="675" y="7258"/>
                    </a:lnTo>
                    <a:lnTo>
                      <a:pt x="645" y="7298"/>
                    </a:lnTo>
                    <a:lnTo>
                      <a:pt x="712" y="7298"/>
                    </a:lnTo>
                    <a:lnTo>
                      <a:pt x="732" y="7261"/>
                    </a:lnTo>
                    <a:lnTo>
                      <a:pt x="808" y="7158"/>
                    </a:lnTo>
                    <a:lnTo>
                      <a:pt x="841" y="7190"/>
                    </a:lnTo>
                    <a:lnTo>
                      <a:pt x="831" y="7220"/>
                    </a:lnTo>
                    <a:lnTo>
                      <a:pt x="798" y="7237"/>
                    </a:lnTo>
                    <a:lnTo>
                      <a:pt x="845" y="7257"/>
                    </a:lnTo>
                    <a:lnTo>
                      <a:pt x="861" y="7200"/>
                    </a:lnTo>
                    <a:lnTo>
                      <a:pt x="885" y="7180"/>
                    </a:lnTo>
                    <a:lnTo>
                      <a:pt x="945" y="7219"/>
                    </a:lnTo>
                    <a:lnTo>
                      <a:pt x="1034" y="7159"/>
                    </a:lnTo>
                    <a:lnTo>
                      <a:pt x="1124" y="7181"/>
                    </a:lnTo>
                    <a:lnTo>
                      <a:pt x="1150" y="7111"/>
                    </a:lnTo>
                    <a:lnTo>
                      <a:pt x="1237" y="7077"/>
                    </a:lnTo>
                    <a:lnTo>
                      <a:pt x="1314" y="7080"/>
                    </a:lnTo>
                    <a:lnTo>
                      <a:pt x="1359" y="7033"/>
                    </a:lnTo>
                    <a:lnTo>
                      <a:pt x="1420" y="7006"/>
                    </a:lnTo>
                    <a:lnTo>
                      <a:pt x="1449" y="6969"/>
                    </a:lnTo>
                    <a:lnTo>
                      <a:pt x="1482" y="6998"/>
                    </a:lnTo>
                    <a:lnTo>
                      <a:pt x="1519" y="6961"/>
                    </a:lnTo>
                    <a:lnTo>
                      <a:pt x="1559" y="6972"/>
                    </a:lnTo>
                    <a:lnTo>
                      <a:pt x="1541" y="6908"/>
                    </a:lnTo>
                    <a:lnTo>
                      <a:pt x="1561" y="6885"/>
                    </a:lnTo>
                    <a:lnTo>
                      <a:pt x="1576" y="6968"/>
                    </a:lnTo>
                    <a:lnTo>
                      <a:pt x="1662" y="6950"/>
                    </a:lnTo>
                    <a:lnTo>
                      <a:pt x="1685" y="6910"/>
                    </a:lnTo>
                    <a:lnTo>
                      <a:pt x="1755" y="6924"/>
                    </a:lnTo>
                    <a:lnTo>
                      <a:pt x="1818" y="6886"/>
                    </a:lnTo>
                    <a:lnTo>
                      <a:pt x="1914" y="6872"/>
                    </a:lnTo>
                    <a:lnTo>
                      <a:pt x="1954" y="6885"/>
                    </a:lnTo>
                    <a:lnTo>
                      <a:pt x="2035" y="6881"/>
                    </a:lnTo>
                    <a:lnTo>
                      <a:pt x="2071" y="6843"/>
                    </a:lnTo>
                    <a:lnTo>
                      <a:pt x="2159" y="6641"/>
                    </a:lnTo>
                    <a:lnTo>
                      <a:pt x="2529" y="6345"/>
                    </a:lnTo>
                    <a:lnTo>
                      <a:pt x="2568" y="6176"/>
                    </a:lnTo>
                    <a:lnTo>
                      <a:pt x="2839" y="5944"/>
                    </a:lnTo>
                    <a:lnTo>
                      <a:pt x="3083" y="5650"/>
                    </a:lnTo>
                    <a:lnTo>
                      <a:pt x="3188" y="5426"/>
                    </a:lnTo>
                    <a:lnTo>
                      <a:pt x="3193" y="5287"/>
                    </a:lnTo>
                    <a:lnTo>
                      <a:pt x="3119" y="521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83" name="Freeform 87">
                <a:extLst>
                  <a:ext uri="{FF2B5EF4-FFF2-40B4-BE49-F238E27FC236}">
                    <a16:creationId xmlns:a16="http://schemas.microsoft.com/office/drawing/2014/main" id="{D7DEEF9F-B7BB-4638-90C2-9BA2739BB307}"/>
                  </a:ext>
                </a:extLst>
              </p:cNvPr>
              <p:cNvSpPr>
                <a:spLocks/>
              </p:cNvSpPr>
              <p:nvPr/>
            </p:nvSpPr>
            <p:spPr bwMode="auto">
              <a:xfrm>
                <a:off x="4929188" y="1871663"/>
                <a:ext cx="22225" cy="25400"/>
              </a:xfrm>
              <a:custGeom>
                <a:avLst/>
                <a:gdLst>
                  <a:gd name="T0" fmla="*/ 66 w 66"/>
                  <a:gd name="T1" fmla="*/ 46 h 79"/>
                  <a:gd name="T2" fmla="*/ 36 w 66"/>
                  <a:gd name="T3" fmla="*/ 0 h 79"/>
                  <a:gd name="T4" fmla="*/ 0 w 66"/>
                  <a:gd name="T5" fmla="*/ 53 h 79"/>
                  <a:gd name="T6" fmla="*/ 44 w 66"/>
                  <a:gd name="T7" fmla="*/ 79 h 79"/>
                  <a:gd name="T8" fmla="*/ 66 w 66"/>
                  <a:gd name="T9" fmla="*/ 46 h 79"/>
                </a:gdLst>
                <a:ahLst/>
                <a:cxnLst>
                  <a:cxn ang="0">
                    <a:pos x="T0" y="T1"/>
                  </a:cxn>
                  <a:cxn ang="0">
                    <a:pos x="T2" y="T3"/>
                  </a:cxn>
                  <a:cxn ang="0">
                    <a:pos x="T4" y="T5"/>
                  </a:cxn>
                  <a:cxn ang="0">
                    <a:pos x="T6" y="T7"/>
                  </a:cxn>
                  <a:cxn ang="0">
                    <a:pos x="T8" y="T9"/>
                  </a:cxn>
                </a:cxnLst>
                <a:rect l="0" t="0" r="r" b="b"/>
                <a:pathLst>
                  <a:path w="66" h="79">
                    <a:moveTo>
                      <a:pt x="66" y="46"/>
                    </a:moveTo>
                    <a:lnTo>
                      <a:pt x="36" y="0"/>
                    </a:lnTo>
                    <a:lnTo>
                      <a:pt x="0" y="53"/>
                    </a:lnTo>
                    <a:lnTo>
                      <a:pt x="44" y="79"/>
                    </a:lnTo>
                    <a:lnTo>
                      <a:pt x="66" y="4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84" name="Freeform 88">
                <a:extLst>
                  <a:ext uri="{FF2B5EF4-FFF2-40B4-BE49-F238E27FC236}">
                    <a16:creationId xmlns:a16="http://schemas.microsoft.com/office/drawing/2014/main" id="{F316DAC2-C732-42E2-97DB-009B76C6F11A}"/>
                  </a:ext>
                </a:extLst>
              </p:cNvPr>
              <p:cNvSpPr>
                <a:spLocks/>
              </p:cNvSpPr>
              <p:nvPr/>
            </p:nvSpPr>
            <p:spPr bwMode="auto">
              <a:xfrm>
                <a:off x="5108575" y="1603375"/>
                <a:ext cx="41275" cy="25400"/>
              </a:xfrm>
              <a:custGeom>
                <a:avLst/>
                <a:gdLst>
                  <a:gd name="T0" fmla="*/ 130 w 130"/>
                  <a:gd name="T1" fmla="*/ 16 h 83"/>
                  <a:gd name="T2" fmla="*/ 80 w 130"/>
                  <a:gd name="T3" fmla="*/ 9 h 83"/>
                  <a:gd name="T4" fmla="*/ 26 w 130"/>
                  <a:gd name="T5" fmla="*/ 0 h 83"/>
                  <a:gd name="T6" fmla="*/ 0 w 130"/>
                  <a:gd name="T7" fmla="*/ 17 h 83"/>
                  <a:gd name="T8" fmla="*/ 0 w 130"/>
                  <a:gd name="T9" fmla="*/ 53 h 83"/>
                  <a:gd name="T10" fmla="*/ 36 w 130"/>
                  <a:gd name="T11" fmla="*/ 73 h 83"/>
                  <a:gd name="T12" fmla="*/ 43 w 130"/>
                  <a:gd name="T13" fmla="*/ 43 h 83"/>
                  <a:gd name="T14" fmla="*/ 70 w 130"/>
                  <a:gd name="T15" fmla="*/ 83 h 83"/>
                  <a:gd name="T16" fmla="*/ 87 w 130"/>
                  <a:gd name="T17" fmla="*/ 76 h 83"/>
                  <a:gd name="T18" fmla="*/ 80 w 130"/>
                  <a:gd name="T19" fmla="*/ 43 h 83"/>
                  <a:gd name="T20" fmla="*/ 117 w 130"/>
                  <a:gd name="T21" fmla="*/ 29 h 83"/>
                  <a:gd name="T22" fmla="*/ 130 w 130"/>
                  <a:gd name="T23" fmla="*/ 1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83">
                    <a:moveTo>
                      <a:pt x="130" y="16"/>
                    </a:moveTo>
                    <a:lnTo>
                      <a:pt x="80" y="9"/>
                    </a:lnTo>
                    <a:lnTo>
                      <a:pt x="26" y="0"/>
                    </a:lnTo>
                    <a:lnTo>
                      <a:pt x="0" y="17"/>
                    </a:lnTo>
                    <a:lnTo>
                      <a:pt x="0" y="53"/>
                    </a:lnTo>
                    <a:lnTo>
                      <a:pt x="36" y="73"/>
                    </a:lnTo>
                    <a:lnTo>
                      <a:pt x="43" y="43"/>
                    </a:lnTo>
                    <a:lnTo>
                      <a:pt x="70" y="83"/>
                    </a:lnTo>
                    <a:lnTo>
                      <a:pt x="87" y="76"/>
                    </a:lnTo>
                    <a:lnTo>
                      <a:pt x="80" y="43"/>
                    </a:lnTo>
                    <a:lnTo>
                      <a:pt x="117" y="29"/>
                    </a:lnTo>
                    <a:lnTo>
                      <a:pt x="130" y="1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85" name="Freeform 89">
                <a:extLst>
                  <a:ext uri="{FF2B5EF4-FFF2-40B4-BE49-F238E27FC236}">
                    <a16:creationId xmlns:a16="http://schemas.microsoft.com/office/drawing/2014/main" id="{C84E2D4B-551A-4D96-A218-514C2329ED46}"/>
                  </a:ext>
                </a:extLst>
              </p:cNvPr>
              <p:cNvSpPr>
                <a:spLocks/>
              </p:cNvSpPr>
              <p:nvPr/>
            </p:nvSpPr>
            <p:spPr bwMode="auto">
              <a:xfrm>
                <a:off x="4884738" y="2603500"/>
                <a:ext cx="47625" cy="52388"/>
              </a:xfrm>
              <a:custGeom>
                <a:avLst/>
                <a:gdLst>
                  <a:gd name="T0" fmla="*/ 153 w 153"/>
                  <a:gd name="T1" fmla="*/ 30 h 167"/>
                  <a:gd name="T2" fmla="*/ 146 w 153"/>
                  <a:gd name="T3" fmla="*/ 0 h 167"/>
                  <a:gd name="T4" fmla="*/ 111 w 153"/>
                  <a:gd name="T5" fmla="*/ 30 h 167"/>
                  <a:gd name="T6" fmla="*/ 21 w 153"/>
                  <a:gd name="T7" fmla="*/ 71 h 167"/>
                  <a:gd name="T8" fmla="*/ 0 w 153"/>
                  <a:gd name="T9" fmla="*/ 91 h 167"/>
                  <a:gd name="T10" fmla="*/ 28 w 153"/>
                  <a:gd name="T11" fmla="*/ 130 h 167"/>
                  <a:gd name="T12" fmla="*/ 45 w 153"/>
                  <a:gd name="T13" fmla="*/ 151 h 167"/>
                  <a:gd name="T14" fmla="*/ 88 w 153"/>
                  <a:gd name="T15" fmla="*/ 167 h 167"/>
                  <a:gd name="T16" fmla="*/ 94 w 153"/>
                  <a:gd name="T17" fmla="*/ 130 h 167"/>
                  <a:gd name="T18" fmla="*/ 104 w 153"/>
                  <a:gd name="T19" fmla="*/ 87 h 167"/>
                  <a:gd name="T20" fmla="*/ 121 w 153"/>
                  <a:gd name="T21" fmla="*/ 70 h 167"/>
                  <a:gd name="T22" fmla="*/ 153 w 153"/>
                  <a:gd name="T23" fmla="*/ 3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167">
                    <a:moveTo>
                      <a:pt x="153" y="30"/>
                    </a:moveTo>
                    <a:lnTo>
                      <a:pt x="146" y="0"/>
                    </a:lnTo>
                    <a:lnTo>
                      <a:pt x="111" y="30"/>
                    </a:lnTo>
                    <a:lnTo>
                      <a:pt x="21" y="71"/>
                    </a:lnTo>
                    <a:lnTo>
                      <a:pt x="0" y="91"/>
                    </a:lnTo>
                    <a:lnTo>
                      <a:pt x="28" y="130"/>
                    </a:lnTo>
                    <a:lnTo>
                      <a:pt x="45" y="151"/>
                    </a:lnTo>
                    <a:lnTo>
                      <a:pt x="88" y="167"/>
                    </a:lnTo>
                    <a:lnTo>
                      <a:pt x="94" y="130"/>
                    </a:lnTo>
                    <a:lnTo>
                      <a:pt x="104" y="87"/>
                    </a:lnTo>
                    <a:lnTo>
                      <a:pt x="121" y="70"/>
                    </a:lnTo>
                    <a:lnTo>
                      <a:pt x="153" y="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grpSp>
        <p:sp>
          <p:nvSpPr>
            <p:cNvPr id="729" name="Freeform 101">
              <a:extLst>
                <a:ext uri="{FF2B5EF4-FFF2-40B4-BE49-F238E27FC236}">
                  <a16:creationId xmlns:a16="http://schemas.microsoft.com/office/drawing/2014/main" id="{04874BE1-704A-4A8D-8B12-1FDD6E8B1AC0}"/>
                </a:ext>
              </a:extLst>
            </p:cNvPr>
            <p:cNvSpPr>
              <a:spLocks/>
            </p:cNvSpPr>
            <p:nvPr/>
          </p:nvSpPr>
          <p:spPr bwMode="auto">
            <a:xfrm>
              <a:off x="4649874" y="3558273"/>
              <a:ext cx="297485" cy="232069"/>
            </a:xfrm>
            <a:custGeom>
              <a:avLst/>
              <a:gdLst>
                <a:gd name="T0" fmla="*/ 861 w 956"/>
                <a:gd name="T1" fmla="*/ 337 h 745"/>
                <a:gd name="T2" fmla="*/ 732 w 956"/>
                <a:gd name="T3" fmla="*/ 339 h 745"/>
                <a:gd name="T4" fmla="*/ 648 w 956"/>
                <a:gd name="T5" fmla="*/ 313 h 745"/>
                <a:gd name="T6" fmla="*/ 536 w 956"/>
                <a:gd name="T7" fmla="*/ 238 h 745"/>
                <a:gd name="T8" fmla="*/ 493 w 956"/>
                <a:gd name="T9" fmla="*/ 238 h 745"/>
                <a:gd name="T10" fmla="*/ 434 w 956"/>
                <a:gd name="T11" fmla="*/ 255 h 745"/>
                <a:gd name="T12" fmla="*/ 435 w 956"/>
                <a:gd name="T13" fmla="*/ 391 h 745"/>
                <a:gd name="T14" fmla="*/ 398 w 956"/>
                <a:gd name="T15" fmla="*/ 424 h 745"/>
                <a:gd name="T16" fmla="*/ 375 w 956"/>
                <a:gd name="T17" fmla="*/ 421 h 745"/>
                <a:gd name="T18" fmla="*/ 338 w 956"/>
                <a:gd name="T19" fmla="*/ 395 h 745"/>
                <a:gd name="T20" fmla="*/ 308 w 956"/>
                <a:gd name="T21" fmla="*/ 402 h 745"/>
                <a:gd name="T22" fmla="*/ 261 w 956"/>
                <a:gd name="T23" fmla="*/ 373 h 745"/>
                <a:gd name="T24" fmla="*/ 333 w 956"/>
                <a:gd name="T25" fmla="*/ 300 h 745"/>
                <a:gd name="T26" fmla="*/ 382 w 956"/>
                <a:gd name="T27" fmla="*/ 219 h 745"/>
                <a:gd name="T28" fmla="*/ 399 w 956"/>
                <a:gd name="T29" fmla="*/ 126 h 745"/>
                <a:gd name="T30" fmla="*/ 411 w 956"/>
                <a:gd name="T31" fmla="*/ 53 h 745"/>
                <a:gd name="T32" fmla="*/ 381 w 956"/>
                <a:gd name="T33" fmla="*/ 0 h 745"/>
                <a:gd name="T34" fmla="*/ 385 w 956"/>
                <a:gd name="T35" fmla="*/ 53 h 745"/>
                <a:gd name="T36" fmla="*/ 376 w 956"/>
                <a:gd name="T37" fmla="*/ 149 h 745"/>
                <a:gd name="T38" fmla="*/ 337 w 956"/>
                <a:gd name="T39" fmla="*/ 249 h 745"/>
                <a:gd name="T40" fmla="*/ 274 w 956"/>
                <a:gd name="T41" fmla="*/ 330 h 745"/>
                <a:gd name="T42" fmla="*/ 201 w 956"/>
                <a:gd name="T43" fmla="*/ 383 h 745"/>
                <a:gd name="T44" fmla="*/ 122 w 956"/>
                <a:gd name="T45" fmla="*/ 401 h 745"/>
                <a:gd name="T46" fmla="*/ 88 w 956"/>
                <a:gd name="T47" fmla="*/ 384 h 745"/>
                <a:gd name="T48" fmla="*/ 61 w 956"/>
                <a:gd name="T49" fmla="*/ 404 h 745"/>
                <a:gd name="T50" fmla="*/ 61 w 956"/>
                <a:gd name="T51" fmla="*/ 428 h 745"/>
                <a:gd name="T52" fmla="*/ 58 w 956"/>
                <a:gd name="T53" fmla="*/ 478 h 745"/>
                <a:gd name="T54" fmla="*/ 26 w 956"/>
                <a:gd name="T55" fmla="*/ 515 h 745"/>
                <a:gd name="T56" fmla="*/ 46 w 956"/>
                <a:gd name="T57" fmla="*/ 533 h 745"/>
                <a:gd name="T58" fmla="*/ 95 w 956"/>
                <a:gd name="T59" fmla="*/ 490 h 745"/>
                <a:gd name="T60" fmla="*/ 119 w 956"/>
                <a:gd name="T61" fmla="*/ 510 h 745"/>
                <a:gd name="T62" fmla="*/ 153 w 956"/>
                <a:gd name="T63" fmla="*/ 530 h 745"/>
                <a:gd name="T64" fmla="*/ 185 w 956"/>
                <a:gd name="T65" fmla="*/ 503 h 745"/>
                <a:gd name="T66" fmla="*/ 193 w 956"/>
                <a:gd name="T67" fmla="*/ 566 h 745"/>
                <a:gd name="T68" fmla="*/ 119 w 956"/>
                <a:gd name="T69" fmla="*/ 567 h 745"/>
                <a:gd name="T70" fmla="*/ 59 w 956"/>
                <a:gd name="T71" fmla="*/ 567 h 745"/>
                <a:gd name="T72" fmla="*/ 40 w 956"/>
                <a:gd name="T73" fmla="*/ 617 h 745"/>
                <a:gd name="T74" fmla="*/ 0 w 956"/>
                <a:gd name="T75" fmla="*/ 666 h 745"/>
                <a:gd name="T76" fmla="*/ 492 w 956"/>
                <a:gd name="T77" fmla="*/ 686 h 745"/>
                <a:gd name="T78" fmla="*/ 741 w 956"/>
                <a:gd name="T79" fmla="*/ 745 h 745"/>
                <a:gd name="T80" fmla="*/ 954 w 956"/>
                <a:gd name="T81" fmla="*/ 717 h 745"/>
                <a:gd name="T82" fmla="*/ 913 w 956"/>
                <a:gd name="T83" fmla="*/ 576 h 745"/>
                <a:gd name="T84" fmla="*/ 956 w 956"/>
                <a:gd name="T85" fmla="*/ 452 h 745"/>
                <a:gd name="T86" fmla="*/ 861 w 956"/>
                <a:gd name="T87" fmla="*/ 337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6" h="745">
                  <a:moveTo>
                    <a:pt x="861" y="337"/>
                  </a:moveTo>
                  <a:lnTo>
                    <a:pt x="732" y="339"/>
                  </a:lnTo>
                  <a:lnTo>
                    <a:pt x="648" y="313"/>
                  </a:lnTo>
                  <a:lnTo>
                    <a:pt x="536" y="238"/>
                  </a:lnTo>
                  <a:lnTo>
                    <a:pt x="493" y="238"/>
                  </a:lnTo>
                  <a:lnTo>
                    <a:pt x="434" y="255"/>
                  </a:lnTo>
                  <a:lnTo>
                    <a:pt x="435" y="391"/>
                  </a:lnTo>
                  <a:lnTo>
                    <a:pt x="398" y="424"/>
                  </a:lnTo>
                  <a:lnTo>
                    <a:pt x="375" y="421"/>
                  </a:lnTo>
                  <a:lnTo>
                    <a:pt x="338" y="395"/>
                  </a:lnTo>
                  <a:lnTo>
                    <a:pt x="308" y="402"/>
                  </a:lnTo>
                  <a:lnTo>
                    <a:pt x="261" y="373"/>
                  </a:lnTo>
                  <a:lnTo>
                    <a:pt x="333" y="300"/>
                  </a:lnTo>
                  <a:lnTo>
                    <a:pt x="382" y="219"/>
                  </a:lnTo>
                  <a:lnTo>
                    <a:pt x="399" y="126"/>
                  </a:lnTo>
                  <a:lnTo>
                    <a:pt x="411" y="53"/>
                  </a:lnTo>
                  <a:lnTo>
                    <a:pt x="381" y="0"/>
                  </a:lnTo>
                  <a:lnTo>
                    <a:pt x="385" y="53"/>
                  </a:lnTo>
                  <a:lnTo>
                    <a:pt x="376" y="149"/>
                  </a:lnTo>
                  <a:lnTo>
                    <a:pt x="337" y="249"/>
                  </a:lnTo>
                  <a:lnTo>
                    <a:pt x="274" y="330"/>
                  </a:lnTo>
                  <a:lnTo>
                    <a:pt x="201" y="383"/>
                  </a:lnTo>
                  <a:lnTo>
                    <a:pt x="122" y="401"/>
                  </a:lnTo>
                  <a:lnTo>
                    <a:pt x="88" y="384"/>
                  </a:lnTo>
                  <a:lnTo>
                    <a:pt x="61" y="404"/>
                  </a:lnTo>
                  <a:lnTo>
                    <a:pt x="61" y="428"/>
                  </a:lnTo>
                  <a:lnTo>
                    <a:pt x="58" y="478"/>
                  </a:lnTo>
                  <a:lnTo>
                    <a:pt x="26" y="515"/>
                  </a:lnTo>
                  <a:lnTo>
                    <a:pt x="46" y="533"/>
                  </a:lnTo>
                  <a:lnTo>
                    <a:pt x="95" y="490"/>
                  </a:lnTo>
                  <a:lnTo>
                    <a:pt x="119" y="510"/>
                  </a:lnTo>
                  <a:lnTo>
                    <a:pt x="153" y="530"/>
                  </a:lnTo>
                  <a:lnTo>
                    <a:pt x="185" y="503"/>
                  </a:lnTo>
                  <a:lnTo>
                    <a:pt x="193" y="566"/>
                  </a:lnTo>
                  <a:lnTo>
                    <a:pt x="119" y="567"/>
                  </a:lnTo>
                  <a:lnTo>
                    <a:pt x="59" y="567"/>
                  </a:lnTo>
                  <a:lnTo>
                    <a:pt x="40" y="617"/>
                  </a:lnTo>
                  <a:lnTo>
                    <a:pt x="0" y="666"/>
                  </a:lnTo>
                  <a:lnTo>
                    <a:pt x="492" y="686"/>
                  </a:lnTo>
                  <a:lnTo>
                    <a:pt x="741" y="745"/>
                  </a:lnTo>
                  <a:lnTo>
                    <a:pt x="954" y="717"/>
                  </a:lnTo>
                  <a:lnTo>
                    <a:pt x="913" y="576"/>
                  </a:lnTo>
                  <a:lnTo>
                    <a:pt x="956" y="452"/>
                  </a:lnTo>
                  <a:lnTo>
                    <a:pt x="861" y="337"/>
                  </a:lnTo>
                  <a:close/>
                </a:path>
              </a:pathLst>
            </a:custGeom>
            <a:solidFill>
              <a:srgbClr val="C0C0C0"/>
            </a:solid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730" name="Freeform 102">
              <a:extLst>
                <a:ext uri="{FF2B5EF4-FFF2-40B4-BE49-F238E27FC236}">
                  <a16:creationId xmlns:a16="http://schemas.microsoft.com/office/drawing/2014/main" id="{5D4185A2-CC3F-4070-9210-F2DB46B3AD37}"/>
                </a:ext>
              </a:extLst>
            </p:cNvPr>
            <p:cNvSpPr>
              <a:spLocks/>
            </p:cNvSpPr>
            <p:nvPr/>
          </p:nvSpPr>
          <p:spPr bwMode="auto">
            <a:xfrm>
              <a:off x="6143522" y="1751564"/>
              <a:ext cx="15575" cy="9345"/>
            </a:xfrm>
            <a:custGeom>
              <a:avLst/>
              <a:gdLst>
                <a:gd name="T0" fmla="*/ 0 w 49"/>
                <a:gd name="T1" fmla="*/ 0 h 31"/>
                <a:gd name="T2" fmla="*/ 13 w 49"/>
                <a:gd name="T3" fmla="*/ 31 h 31"/>
                <a:gd name="T4" fmla="*/ 49 w 49"/>
                <a:gd name="T5" fmla="*/ 12 h 31"/>
                <a:gd name="T6" fmla="*/ 0 w 49"/>
                <a:gd name="T7" fmla="*/ 0 h 31"/>
              </a:gdLst>
              <a:ahLst/>
              <a:cxnLst>
                <a:cxn ang="0">
                  <a:pos x="T0" y="T1"/>
                </a:cxn>
                <a:cxn ang="0">
                  <a:pos x="T2" y="T3"/>
                </a:cxn>
                <a:cxn ang="0">
                  <a:pos x="T4" y="T5"/>
                </a:cxn>
                <a:cxn ang="0">
                  <a:pos x="T6" y="T7"/>
                </a:cxn>
              </a:cxnLst>
              <a:rect l="0" t="0" r="r" b="b"/>
              <a:pathLst>
                <a:path w="49" h="31">
                  <a:moveTo>
                    <a:pt x="0" y="0"/>
                  </a:moveTo>
                  <a:lnTo>
                    <a:pt x="13" y="31"/>
                  </a:lnTo>
                  <a:lnTo>
                    <a:pt x="49" y="12"/>
                  </a:lnTo>
                  <a:lnTo>
                    <a:pt x="0" y="0"/>
                  </a:lnTo>
                  <a:close/>
                </a:path>
              </a:pathLst>
            </a:custGeom>
            <a:solidFill>
              <a:srgbClr val="C0C0C0"/>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grpSp>
          <p:nvGrpSpPr>
            <p:cNvPr id="731" name="Group 730">
              <a:extLst>
                <a:ext uri="{FF2B5EF4-FFF2-40B4-BE49-F238E27FC236}">
                  <a16:creationId xmlns:a16="http://schemas.microsoft.com/office/drawing/2014/main" id="{EF4C6FCC-4288-422B-9775-6E754C05B859}"/>
                </a:ext>
              </a:extLst>
            </p:cNvPr>
            <p:cNvGrpSpPr/>
            <p:nvPr/>
          </p:nvGrpSpPr>
          <p:grpSpPr>
            <a:xfrm>
              <a:off x="4834631" y="2915063"/>
              <a:ext cx="577836" cy="351997"/>
              <a:chOff x="4846638" y="2724150"/>
              <a:chExt cx="588963" cy="358775"/>
            </a:xfrm>
            <a:solidFill>
              <a:srgbClr val="C0C0C0"/>
            </a:solidFill>
          </p:grpSpPr>
          <p:sp>
            <p:nvSpPr>
              <p:cNvPr id="968" name="Freeform 108">
                <a:extLst>
                  <a:ext uri="{FF2B5EF4-FFF2-40B4-BE49-F238E27FC236}">
                    <a16:creationId xmlns:a16="http://schemas.microsoft.com/office/drawing/2014/main" id="{48E32447-018C-44AC-A3A4-AABE2ABC1B96}"/>
                  </a:ext>
                </a:extLst>
              </p:cNvPr>
              <p:cNvSpPr>
                <a:spLocks/>
              </p:cNvSpPr>
              <p:nvPr/>
            </p:nvSpPr>
            <p:spPr bwMode="auto">
              <a:xfrm>
                <a:off x="4999038" y="2724150"/>
                <a:ext cx="436563" cy="358775"/>
              </a:xfrm>
              <a:custGeom>
                <a:avLst/>
                <a:gdLst>
                  <a:gd name="T0" fmla="*/ 1373 w 1375"/>
                  <a:gd name="T1" fmla="*/ 188 h 1131"/>
                  <a:gd name="T2" fmla="*/ 1338 w 1375"/>
                  <a:gd name="T3" fmla="*/ 122 h 1131"/>
                  <a:gd name="T4" fmla="*/ 1268 w 1375"/>
                  <a:gd name="T5" fmla="*/ 138 h 1131"/>
                  <a:gd name="T6" fmla="*/ 1065 w 1375"/>
                  <a:gd name="T7" fmla="*/ 124 h 1131"/>
                  <a:gd name="T8" fmla="*/ 872 w 1375"/>
                  <a:gd name="T9" fmla="*/ 42 h 1131"/>
                  <a:gd name="T10" fmla="*/ 711 w 1375"/>
                  <a:gd name="T11" fmla="*/ 27 h 1131"/>
                  <a:gd name="T12" fmla="*/ 644 w 1375"/>
                  <a:gd name="T13" fmla="*/ 25 h 1131"/>
                  <a:gd name="T14" fmla="*/ 594 w 1375"/>
                  <a:gd name="T15" fmla="*/ 35 h 1131"/>
                  <a:gd name="T16" fmla="*/ 492 w 1375"/>
                  <a:gd name="T17" fmla="*/ 76 h 1131"/>
                  <a:gd name="T18" fmla="*/ 428 w 1375"/>
                  <a:gd name="T19" fmla="*/ 62 h 1131"/>
                  <a:gd name="T20" fmla="*/ 292 w 1375"/>
                  <a:gd name="T21" fmla="*/ 107 h 1131"/>
                  <a:gd name="T22" fmla="*/ 185 w 1375"/>
                  <a:gd name="T23" fmla="*/ 145 h 1131"/>
                  <a:gd name="T24" fmla="*/ 126 w 1375"/>
                  <a:gd name="T25" fmla="*/ 215 h 1131"/>
                  <a:gd name="T26" fmla="*/ 0 w 1375"/>
                  <a:gd name="T27" fmla="*/ 332 h 1131"/>
                  <a:gd name="T28" fmla="*/ 21 w 1375"/>
                  <a:gd name="T29" fmla="*/ 392 h 1131"/>
                  <a:gd name="T30" fmla="*/ 39 w 1375"/>
                  <a:gd name="T31" fmla="*/ 488 h 1131"/>
                  <a:gd name="T32" fmla="*/ 116 w 1375"/>
                  <a:gd name="T33" fmla="*/ 524 h 1131"/>
                  <a:gd name="T34" fmla="*/ 9 w 1375"/>
                  <a:gd name="T35" fmla="*/ 577 h 1131"/>
                  <a:gd name="T36" fmla="*/ 67 w 1375"/>
                  <a:gd name="T37" fmla="*/ 651 h 1131"/>
                  <a:gd name="T38" fmla="*/ 82 w 1375"/>
                  <a:gd name="T39" fmla="*/ 747 h 1131"/>
                  <a:gd name="T40" fmla="*/ 141 w 1375"/>
                  <a:gd name="T41" fmla="*/ 732 h 1131"/>
                  <a:gd name="T42" fmla="*/ 245 w 1375"/>
                  <a:gd name="T43" fmla="*/ 794 h 1131"/>
                  <a:gd name="T44" fmla="*/ 321 w 1375"/>
                  <a:gd name="T45" fmla="*/ 718 h 1131"/>
                  <a:gd name="T46" fmla="*/ 328 w 1375"/>
                  <a:gd name="T47" fmla="*/ 817 h 1131"/>
                  <a:gd name="T48" fmla="*/ 273 w 1375"/>
                  <a:gd name="T49" fmla="*/ 991 h 1131"/>
                  <a:gd name="T50" fmla="*/ 545 w 1375"/>
                  <a:gd name="T51" fmla="*/ 905 h 1131"/>
                  <a:gd name="T52" fmla="*/ 674 w 1375"/>
                  <a:gd name="T53" fmla="*/ 966 h 1131"/>
                  <a:gd name="T54" fmla="*/ 1026 w 1375"/>
                  <a:gd name="T55" fmla="*/ 1086 h 1131"/>
                  <a:gd name="T56" fmla="*/ 1262 w 1375"/>
                  <a:gd name="T57" fmla="*/ 1120 h 1131"/>
                  <a:gd name="T58" fmla="*/ 1336 w 1375"/>
                  <a:gd name="T59" fmla="*/ 950 h 1131"/>
                  <a:gd name="T60" fmla="*/ 1244 w 1375"/>
                  <a:gd name="T61" fmla="*/ 878 h 1131"/>
                  <a:gd name="T62" fmla="*/ 1199 w 1375"/>
                  <a:gd name="T63" fmla="*/ 798 h 1131"/>
                  <a:gd name="T64" fmla="*/ 1121 w 1375"/>
                  <a:gd name="T65" fmla="*/ 589 h 1131"/>
                  <a:gd name="T66" fmla="*/ 1067 w 1375"/>
                  <a:gd name="T67" fmla="*/ 496 h 1131"/>
                  <a:gd name="T68" fmla="*/ 1068 w 1375"/>
                  <a:gd name="T69" fmla="*/ 486 h 1131"/>
                  <a:gd name="T70" fmla="*/ 1072 w 1375"/>
                  <a:gd name="T71" fmla="*/ 451 h 1131"/>
                  <a:gd name="T72" fmla="*/ 1080 w 1375"/>
                  <a:gd name="T73" fmla="*/ 426 h 1131"/>
                  <a:gd name="T74" fmla="*/ 1086 w 1375"/>
                  <a:gd name="T75" fmla="*/ 416 h 1131"/>
                  <a:gd name="T76" fmla="*/ 1133 w 1375"/>
                  <a:gd name="T77" fmla="*/ 361 h 1131"/>
                  <a:gd name="T78" fmla="*/ 1254 w 1375"/>
                  <a:gd name="T79" fmla="*/ 348 h 1131"/>
                  <a:gd name="T80" fmla="*/ 1314 w 1375"/>
                  <a:gd name="T81" fmla="*/ 355 h 1131"/>
                  <a:gd name="T82" fmla="*/ 1362 w 1375"/>
                  <a:gd name="T83" fmla="*/ 318 h 1131"/>
                  <a:gd name="T84" fmla="*/ 1342 w 1375"/>
                  <a:gd name="T85" fmla="*/ 250 h 1131"/>
                  <a:gd name="T86" fmla="*/ 1351 w 1375"/>
                  <a:gd name="T87" fmla="*/ 218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5" h="1131">
                    <a:moveTo>
                      <a:pt x="1360" y="182"/>
                    </a:moveTo>
                    <a:lnTo>
                      <a:pt x="1373" y="188"/>
                    </a:lnTo>
                    <a:lnTo>
                      <a:pt x="1375" y="168"/>
                    </a:lnTo>
                    <a:lnTo>
                      <a:pt x="1338" y="122"/>
                    </a:lnTo>
                    <a:lnTo>
                      <a:pt x="1287" y="134"/>
                    </a:lnTo>
                    <a:lnTo>
                      <a:pt x="1268" y="138"/>
                    </a:lnTo>
                    <a:lnTo>
                      <a:pt x="1215" y="116"/>
                    </a:lnTo>
                    <a:lnTo>
                      <a:pt x="1065" y="124"/>
                    </a:lnTo>
                    <a:lnTo>
                      <a:pt x="954" y="51"/>
                    </a:lnTo>
                    <a:lnTo>
                      <a:pt x="872" y="42"/>
                    </a:lnTo>
                    <a:lnTo>
                      <a:pt x="761" y="0"/>
                    </a:lnTo>
                    <a:lnTo>
                      <a:pt x="711" y="27"/>
                    </a:lnTo>
                    <a:lnTo>
                      <a:pt x="664" y="8"/>
                    </a:lnTo>
                    <a:lnTo>
                      <a:pt x="644" y="25"/>
                    </a:lnTo>
                    <a:lnTo>
                      <a:pt x="614" y="11"/>
                    </a:lnTo>
                    <a:lnTo>
                      <a:pt x="594" y="35"/>
                    </a:lnTo>
                    <a:lnTo>
                      <a:pt x="625" y="68"/>
                    </a:lnTo>
                    <a:lnTo>
                      <a:pt x="492" y="76"/>
                    </a:lnTo>
                    <a:lnTo>
                      <a:pt x="465" y="86"/>
                    </a:lnTo>
                    <a:lnTo>
                      <a:pt x="428" y="62"/>
                    </a:lnTo>
                    <a:lnTo>
                      <a:pt x="388" y="106"/>
                    </a:lnTo>
                    <a:lnTo>
                      <a:pt x="292" y="107"/>
                    </a:lnTo>
                    <a:lnTo>
                      <a:pt x="249" y="134"/>
                    </a:lnTo>
                    <a:lnTo>
                      <a:pt x="185" y="145"/>
                    </a:lnTo>
                    <a:lnTo>
                      <a:pt x="183" y="194"/>
                    </a:lnTo>
                    <a:lnTo>
                      <a:pt x="126" y="215"/>
                    </a:lnTo>
                    <a:lnTo>
                      <a:pt x="10" y="272"/>
                    </a:lnTo>
                    <a:lnTo>
                      <a:pt x="0" y="332"/>
                    </a:lnTo>
                    <a:lnTo>
                      <a:pt x="51" y="371"/>
                    </a:lnTo>
                    <a:lnTo>
                      <a:pt x="21" y="392"/>
                    </a:lnTo>
                    <a:lnTo>
                      <a:pt x="18" y="461"/>
                    </a:lnTo>
                    <a:lnTo>
                      <a:pt x="39" y="488"/>
                    </a:lnTo>
                    <a:lnTo>
                      <a:pt x="109" y="510"/>
                    </a:lnTo>
                    <a:lnTo>
                      <a:pt x="116" y="524"/>
                    </a:lnTo>
                    <a:lnTo>
                      <a:pt x="53" y="544"/>
                    </a:lnTo>
                    <a:lnTo>
                      <a:pt x="9" y="577"/>
                    </a:lnTo>
                    <a:lnTo>
                      <a:pt x="14" y="601"/>
                    </a:lnTo>
                    <a:lnTo>
                      <a:pt x="67" y="651"/>
                    </a:lnTo>
                    <a:lnTo>
                      <a:pt x="75" y="737"/>
                    </a:lnTo>
                    <a:lnTo>
                      <a:pt x="82" y="747"/>
                    </a:lnTo>
                    <a:lnTo>
                      <a:pt x="102" y="757"/>
                    </a:lnTo>
                    <a:lnTo>
                      <a:pt x="141" y="732"/>
                    </a:lnTo>
                    <a:lnTo>
                      <a:pt x="215" y="808"/>
                    </a:lnTo>
                    <a:lnTo>
                      <a:pt x="245" y="794"/>
                    </a:lnTo>
                    <a:lnTo>
                      <a:pt x="261" y="754"/>
                    </a:lnTo>
                    <a:lnTo>
                      <a:pt x="321" y="718"/>
                    </a:lnTo>
                    <a:lnTo>
                      <a:pt x="345" y="754"/>
                    </a:lnTo>
                    <a:lnTo>
                      <a:pt x="328" y="817"/>
                    </a:lnTo>
                    <a:lnTo>
                      <a:pt x="302" y="860"/>
                    </a:lnTo>
                    <a:lnTo>
                      <a:pt x="273" y="991"/>
                    </a:lnTo>
                    <a:lnTo>
                      <a:pt x="491" y="861"/>
                    </a:lnTo>
                    <a:lnTo>
                      <a:pt x="545" y="905"/>
                    </a:lnTo>
                    <a:lnTo>
                      <a:pt x="642" y="921"/>
                    </a:lnTo>
                    <a:lnTo>
                      <a:pt x="674" y="966"/>
                    </a:lnTo>
                    <a:lnTo>
                      <a:pt x="960" y="1131"/>
                    </a:lnTo>
                    <a:lnTo>
                      <a:pt x="1026" y="1086"/>
                    </a:lnTo>
                    <a:lnTo>
                      <a:pt x="1182" y="1129"/>
                    </a:lnTo>
                    <a:lnTo>
                      <a:pt x="1262" y="1120"/>
                    </a:lnTo>
                    <a:lnTo>
                      <a:pt x="1318" y="1022"/>
                    </a:lnTo>
                    <a:lnTo>
                      <a:pt x="1336" y="950"/>
                    </a:lnTo>
                    <a:lnTo>
                      <a:pt x="1278" y="879"/>
                    </a:lnTo>
                    <a:lnTo>
                      <a:pt x="1244" y="878"/>
                    </a:lnTo>
                    <a:lnTo>
                      <a:pt x="1228" y="825"/>
                    </a:lnTo>
                    <a:lnTo>
                      <a:pt x="1199" y="798"/>
                    </a:lnTo>
                    <a:lnTo>
                      <a:pt x="1155" y="723"/>
                    </a:lnTo>
                    <a:lnTo>
                      <a:pt x="1121" y="589"/>
                    </a:lnTo>
                    <a:lnTo>
                      <a:pt x="1129" y="524"/>
                    </a:lnTo>
                    <a:lnTo>
                      <a:pt x="1067" y="496"/>
                    </a:lnTo>
                    <a:lnTo>
                      <a:pt x="1067" y="496"/>
                    </a:lnTo>
                    <a:lnTo>
                      <a:pt x="1068" y="486"/>
                    </a:lnTo>
                    <a:lnTo>
                      <a:pt x="1070" y="465"/>
                    </a:lnTo>
                    <a:lnTo>
                      <a:pt x="1072" y="451"/>
                    </a:lnTo>
                    <a:lnTo>
                      <a:pt x="1075" y="438"/>
                    </a:lnTo>
                    <a:lnTo>
                      <a:pt x="1080" y="426"/>
                    </a:lnTo>
                    <a:lnTo>
                      <a:pt x="1086" y="416"/>
                    </a:lnTo>
                    <a:lnTo>
                      <a:pt x="1086" y="416"/>
                    </a:lnTo>
                    <a:lnTo>
                      <a:pt x="1106" y="392"/>
                    </a:lnTo>
                    <a:lnTo>
                      <a:pt x="1133" y="361"/>
                    </a:lnTo>
                    <a:lnTo>
                      <a:pt x="1168" y="322"/>
                    </a:lnTo>
                    <a:lnTo>
                      <a:pt x="1254" y="348"/>
                    </a:lnTo>
                    <a:lnTo>
                      <a:pt x="1259" y="381"/>
                    </a:lnTo>
                    <a:lnTo>
                      <a:pt x="1314" y="355"/>
                    </a:lnTo>
                    <a:lnTo>
                      <a:pt x="1321" y="384"/>
                    </a:lnTo>
                    <a:lnTo>
                      <a:pt x="1362" y="318"/>
                    </a:lnTo>
                    <a:lnTo>
                      <a:pt x="1367" y="249"/>
                    </a:lnTo>
                    <a:lnTo>
                      <a:pt x="1342" y="250"/>
                    </a:lnTo>
                    <a:lnTo>
                      <a:pt x="1331" y="241"/>
                    </a:lnTo>
                    <a:lnTo>
                      <a:pt x="1351" y="218"/>
                    </a:lnTo>
                    <a:lnTo>
                      <a:pt x="1360" y="18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69" name="Freeform 109">
                <a:extLst>
                  <a:ext uri="{FF2B5EF4-FFF2-40B4-BE49-F238E27FC236}">
                    <a16:creationId xmlns:a16="http://schemas.microsoft.com/office/drawing/2014/main" id="{75CEE4FD-B16F-4369-B1D3-EC4AC1E24907}"/>
                  </a:ext>
                </a:extLst>
              </p:cNvPr>
              <p:cNvSpPr>
                <a:spLocks/>
              </p:cNvSpPr>
              <p:nvPr/>
            </p:nvSpPr>
            <p:spPr bwMode="auto">
              <a:xfrm>
                <a:off x="4846638" y="2914650"/>
                <a:ext cx="133350" cy="125413"/>
              </a:xfrm>
              <a:custGeom>
                <a:avLst/>
                <a:gdLst>
                  <a:gd name="T0" fmla="*/ 383 w 419"/>
                  <a:gd name="T1" fmla="*/ 30 h 394"/>
                  <a:gd name="T2" fmla="*/ 419 w 419"/>
                  <a:gd name="T3" fmla="*/ 72 h 394"/>
                  <a:gd name="T4" fmla="*/ 417 w 419"/>
                  <a:gd name="T5" fmla="*/ 102 h 394"/>
                  <a:gd name="T6" fmla="*/ 384 w 419"/>
                  <a:gd name="T7" fmla="*/ 93 h 394"/>
                  <a:gd name="T8" fmla="*/ 354 w 419"/>
                  <a:gd name="T9" fmla="*/ 120 h 394"/>
                  <a:gd name="T10" fmla="*/ 327 w 419"/>
                  <a:gd name="T11" fmla="*/ 153 h 394"/>
                  <a:gd name="T12" fmla="*/ 281 w 419"/>
                  <a:gd name="T13" fmla="*/ 174 h 394"/>
                  <a:gd name="T14" fmla="*/ 271 w 419"/>
                  <a:gd name="T15" fmla="*/ 224 h 394"/>
                  <a:gd name="T16" fmla="*/ 171 w 419"/>
                  <a:gd name="T17" fmla="*/ 201 h 394"/>
                  <a:gd name="T18" fmla="*/ 148 w 419"/>
                  <a:gd name="T19" fmla="*/ 221 h 394"/>
                  <a:gd name="T20" fmla="*/ 139 w 419"/>
                  <a:gd name="T21" fmla="*/ 297 h 394"/>
                  <a:gd name="T22" fmla="*/ 66 w 419"/>
                  <a:gd name="T23" fmla="*/ 394 h 394"/>
                  <a:gd name="T24" fmla="*/ 26 w 419"/>
                  <a:gd name="T25" fmla="*/ 338 h 394"/>
                  <a:gd name="T26" fmla="*/ 48 w 419"/>
                  <a:gd name="T27" fmla="*/ 298 h 394"/>
                  <a:gd name="T28" fmla="*/ 109 w 419"/>
                  <a:gd name="T29" fmla="*/ 275 h 394"/>
                  <a:gd name="T30" fmla="*/ 112 w 419"/>
                  <a:gd name="T31" fmla="*/ 255 h 394"/>
                  <a:gd name="T32" fmla="*/ 37 w 419"/>
                  <a:gd name="T33" fmla="*/ 189 h 394"/>
                  <a:gd name="T34" fmla="*/ 0 w 419"/>
                  <a:gd name="T35" fmla="*/ 136 h 394"/>
                  <a:gd name="T36" fmla="*/ 57 w 419"/>
                  <a:gd name="T37" fmla="*/ 132 h 394"/>
                  <a:gd name="T38" fmla="*/ 9 w 419"/>
                  <a:gd name="T39" fmla="*/ 57 h 394"/>
                  <a:gd name="T40" fmla="*/ 26 w 419"/>
                  <a:gd name="T41" fmla="*/ 40 h 394"/>
                  <a:gd name="T42" fmla="*/ 93 w 419"/>
                  <a:gd name="T43" fmla="*/ 85 h 394"/>
                  <a:gd name="T44" fmla="*/ 100 w 419"/>
                  <a:gd name="T45" fmla="*/ 52 h 394"/>
                  <a:gd name="T46" fmla="*/ 146 w 419"/>
                  <a:gd name="T47" fmla="*/ 75 h 394"/>
                  <a:gd name="T48" fmla="*/ 113 w 419"/>
                  <a:gd name="T49" fmla="*/ 52 h 394"/>
                  <a:gd name="T50" fmla="*/ 185 w 419"/>
                  <a:gd name="T51" fmla="*/ 2 h 394"/>
                  <a:gd name="T52" fmla="*/ 236 w 419"/>
                  <a:gd name="T53" fmla="*/ 14 h 394"/>
                  <a:gd name="T54" fmla="*/ 349 w 419"/>
                  <a:gd name="T55" fmla="*/ 0 h 394"/>
                  <a:gd name="T56" fmla="*/ 383 w 419"/>
                  <a:gd name="T57" fmla="*/ 3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9" h="394">
                    <a:moveTo>
                      <a:pt x="383" y="30"/>
                    </a:moveTo>
                    <a:lnTo>
                      <a:pt x="419" y="72"/>
                    </a:lnTo>
                    <a:lnTo>
                      <a:pt x="417" y="102"/>
                    </a:lnTo>
                    <a:lnTo>
                      <a:pt x="384" y="93"/>
                    </a:lnTo>
                    <a:lnTo>
                      <a:pt x="354" y="120"/>
                    </a:lnTo>
                    <a:lnTo>
                      <a:pt x="327" y="153"/>
                    </a:lnTo>
                    <a:lnTo>
                      <a:pt x="281" y="174"/>
                    </a:lnTo>
                    <a:lnTo>
                      <a:pt x="271" y="224"/>
                    </a:lnTo>
                    <a:lnTo>
                      <a:pt x="171" y="201"/>
                    </a:lnTo>
                    <a:lnTo>
                      <a:pt x="148" y="221"/>
                    </a:lnTo>
                    <a:lnTo>
                      <a:pt x="139" y="297"/>
                    </a:lnTo>
                    <a:lnTo>
                      <a:pt x="66" y="394"/>
                    </a:lnTo>
                    <a:lnTo>
                      <a:pt x="26" y="338"/>
                    </a:lnTo>
                    <a:lnTo>
                      <a:pt x="48" y="298"/>
                    </a:lnTo>
                    <a:lnTo>
                      <a:pt x="109" y="275"/>
                    </a:lnTo>
                    <a:lnTo>
                      <a:pt x="112" y="255"/>
                    </a:lnTo>
                    <a:lnTo>
                      <a:pt x="37" y="189"/>
                    </a:lnTo>
                    <a:lnTo>
                      <a:pt x="0" y="136"/>
                    </a:lnTo>
                    <a:lnTo>
                      <a:pt x="57" y="132"/>
                    </a:lnTo>
                    <a:lnTo>
                      <a:pt x="9" y="57"/>
                    </a:lnTo>
                    <a:lnTo>
                      <a:pt x="26" y="40"/>
                    </a:lnTo>
                    <a:lnTo>
                      <a:pt x="93" y="85"/>
                    </a:lnTo>
                    <a:lnTo>
                      <a:pt x="100" y="52"/>
                    </a:lnTo>
                    <a:lnTo>
                      <a:pt x="146" y="75"/>
                    </a:lnTo>
                    <a:lnTo>
                      <a:pt x="113" y="52"/>
                    </a:lnTo>
                    <a:lnTo>
                      <a:pt x="185" y="2"/>
                    </a:lnTo>
                    <a:lnTo>
                      <a:pt x="236" y="14"/>
                    </a:lnTo>
                    <a:lnTo>
                      <a:pt x="349" y="0"/>
                    </a:lnTo>
                    <a:lnTo>
                      <a:pt x="383" y="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70" name="Freeform 110">
                <a:extLst>
                  <a:ext uri="{FF2B5EF4-FFF2-40B4-BE49-F238E27FC236}">
                    <a16:creationId xmlns:a16="http://schemas.microsoft.com/office/drawing/2014/main" id="{15D2F428-795D-451E-801C-D3340BA3C07F}"/>
                  </a:ext>
                </a:extLst>
              </p:cNvPr>
              <p:cNvSpPr>
                <a:spLocks/>
              </p:cNvSpPr>
              <p:nvPr/>
            </p:nvSpPr>
            <p:spPr bwMode="auto">
              <a:xfrm>
                <a:off x="4968875" y="2900363"/>
                <a:ext cx="23813" cy="26988"/>
              </a:xfrm>
              <a:custGeom>
                <a:avLst/>
                <a:gdLst>
                  <a:gd name="T0" fmla="*/ 49 w 73"/>
                  <a:gd name="T1" fmla="*/ 0 h 87"/>
                  <a:gd name="T2" fmla="*/ 73 w 73"/>
                  <a:gd name="T3" fmla="*/ 59 h 87"/>
                  <a:gd name="T4" fmla="*/ 43 w 73"/>
                  <a:gd name="T5" fmla="*/ 87 h 87"/>
                  <a:gd name="T6" fmla="*/ 3 w 73"/>
                  <a:gd name="T7" fmla="*/ 60 h 87"/>
                  <a:gd name="T8" fmla="*/ 0 w 73"/>
                  <a:gd name="T9" fmla="*/ 23 h 87"/>
                  <a:gd name="T10" fmla="*/ 49 w 73"/>
                  <a:gd name="T11" fmla="*/ 0 h 87"/>
                </a:gdLst>
                <a:ahLst/>
                <a:cxnLst>
                  <a:cxn ang="0">
                    <a:pos x="T0" y="T1"/>
                  </a:cxn>
                  <a:cxn ang="0">
                    <a:pos x="T2" y="T3"/>
                  </a:cxn>
                  <a:cxn ang="0">
                    <a:pos x="T4" y="T5"/>
                  </a:cxn>
                  <a:cxn ang="0">
                    <a:pos x="T6" y="T7"/>
                  </a:cxn>
                  <a:cxn ang="0">
                    <a:pos x="T8" y="T9"/>
                  </a:cxn>
                  <a:cxn ang="0">
                    <a:pos x="T10" y="T11"/>
                  </a:cxn>
                </a:cxnLst>
                <a:rect l="0" t="0" r="r" b="b"/>
                <a:pathLst>
                  <a:path w="73" h="87">
                    <a:moveTo>
                      <a:pt x="49" y="0"/>
                    </a:moveTo>
                    <a:lnTo>
                      <a:pt x="73" y="59"/>
                    </a:lnTo>
                    <a:lnTo>
                      <a:pt x="43" y="87"/>
                    </a:lnTo>
                    <a:lnTo>
                      <a:pt x="3" y="60"/>
                    </a:lnTo>
                    <a:lnTo>
                      <a:pt x="0" y="23"/>
                    </a:lnTo>
                    <a:lnTo>
                      <a:pt x="4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71" name="Freeform 111">
                <a:extLst>
                  <a:ext uri="{FF2B5EF4-FFF2-40B4-BE49-F238E27FC236}">
                    <a16:creationId xmlns:a16="http://schemas.microsoft.com/office/drawing/2014/main" id="{31EA4576-8673-42CA-916D-63A865D2471E}"/>
                  </a:ext>
                </a:extLst>
              </p:cNvPr>
              <p:cNvSpPr>
                <a:spLocks/>
              </p:cNvSpPr>
              <p:nvPr/>
            </p:nvSpPr>
            <p:spPr bwMode="auto">
              <a:xfrm>
                <a:off x="4967288" y="2832100"/>
                <a:ext cx="22225" cy="19050"/>
              </a:xfrm>
              <a:custGeom>
                <a:avLst/>
                <a:gdLst>
                  <a:gd name="T0" fmla="*/ 0 w 70"/>
                  <a:gd name="T1" fmla="*/ 31 h 61"/>
                  <a:gd name="T2" fmla="*/ 7 w 70"/>
                  <a:gd name="T3" fmla="*/ 4 h 61"/>
                  <a:gd name="T4" fmla="*/ 64 w 70"/>
                  <a:gd name="T5" fmla="*/ 0 h 61"/>
                  <a:gd name="T6" fmla="*/ 70 w 70"/>
                  <a:gd name="T7" fmla="*/ 43 h 61"/>
                  <a:gd name="T8" fmla="*/ 37 w 70"/>
                  <a:gd name="T9" fmla="*/ 40 h 61"/>
                  <a:gd name="T10" fmla="*/ 37 w 70"/>
                  <a:gd name="T11" fmla="*/ 40 h 61"/>
                  <a:gd name="T12" fmla="*/ 36 w 70"/>
                  <a:gd name="T13" fmla="*/ 43 h 61"/>
                  <a:gd name="T14" fmla="*/ 32 w 70"/>
                  <a:gd name="T15" fmla="*/ 49 h 61"/>
                  <a:gd name="T16" fmla="*/ 27 w 70"/>
                  <a:gd name="T17" fmla="*/ 55 h 61"/>
                  <a:gd name="T18" fmla="*/ 23 w 70"/>
                  <a:gd name="T19" fmla="*/ 59 h 61"/>
                  <a:gd name="T20" fmla="*/ 20 w 70"/>
                  <a:gd name="T21" fmla="*/ 60 h 61"/>
                  <a:gd name="T22" fmla="*/ 20 w 70"/>
                  <a:gd name="T23" fmla="*/ 60 h 61"/>
                  <a:gd name="T24" fmla="*/ 18 w 70"/>
                  <a:gd name="T25" fmla="*/ 61 h 61"/>
                  <a:gd name="T26" fmla="*/ 17 w 70"/>
                  <a:gd name="T27" fmla="*/ 60 h 61"/>
                  <a:gd name="T28" fmla="*/ 13 w 70"/>
                  <a:gd name="T29" fmla="*/ 57 h 61"/>
                  <a:gd name="T30" fmla="*/ 9 w 70"/>
                  <a:gd name="T31" fmla="*/ 52 h 61"/>
                  <a:gd name="T32" fmla="*/ 7 w 70"/>
                  <a:gd name="T33" fmla="*/ 47 h 61"/>
                  <a:gd name="T34" fmla="*/ 2 w 70"/>
                  <a:gd name="T35" fmla="*/ 35 h 61"/>
                  <a:gd name="T36" fmla="*/ 0 w 70"/>
                  <a:gd name="T37" fmla="*/ 31 h 61"/>
                  <a:gd name="T38" fmla="*/ 0 w 70"/>
                  <a:gd name="T39"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61">
                    <a:moveTo>
                      <a:pt x="0" y="31"/>
                    </a:moveTo>
                    <a:lnTo>
                      <a:pt x="7" y="4"/>
                    </a:lnTo>
                    <a:lnTo>
                      <a:pt x="64" y="0"/>
                    </a:lnTo>
                    <a:lnTo>
                      <a:pt x="70" y="43"/>
                    </a:lnTo>
                    <a:lnTo>
                      <a:pt x="37" y="40"/>
                    </a:lnTo>
                    <a:lnTo>
                      <a:pt x="37" y="40"/>
                    </a:lnTo>
                    <a:lnTo>
                      <a:pt x="36" y="43"/>
                    </a:lnTo>
                    <a:lnTo>
                      <a:pt x="32" y="49"/>
                    </a:lnTo>
                    <a:lnTo>
                      <a:pt x="27" y="55"/>
                    </a:lnTo>
                    <a:lnTo>
                      <a:pt x="23" y="59"/>
                    </a:lnTo>
                    <a:lnTo>
                      <a:pt x="20" y="60"/>
                    </a:lnTo>
                    <a:lnTo>
                      <a:pt x="20" y="60"/>
                    </a:lnTo>
                    <a:lnTo>
                      <a:pt x="18" y="61"/>
                    </a:lnTo>
                    <a:lnTo>
                      <a:pt x="17" y="60"/>
                    </a:lnTo>
                    <a:lnTo>
                      <a:pt x="13" y="57"/>
                    </a:lnTo>
                    <a:lnTo>
                      <a:pt x="9" y="52"/>
                    </a:lnTo>
                    <a:lnTo>
                      <a:pt x="7" y="47"/>
                    </a:lnTo>
                    <a:lnTo>
                      <a:pt x="2" y="35"/>
                    </a:lnTo>
                    <a:lnTo>
                      <a:pt x="0" y="31"/>
                    </a:lnTo>
                    <a:lnTo>
                      <a:pt x="0" y="3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72" name="Freeform 112">
                <a:extLst>
                  <a:ext uri="{FF2B5EF4-FFF2-40B4-BE49-F238E27FC236}">
                    <a16:creationId xmlns:a16="http://schemas.microsoft.com/office/drawing/2014/main" id="{83271D3C-D56A-4DFE-AE3D-C5044B55540A}"/>
                  </a:ext>
                </a:extLst>
              </p:cNvPr>
              <p:cNvSpPr>
                <a:spLocks/>
              </p:cNvSpPr>
              <p:nvPr/>
            </p:nvSpPr>
            <p:spPr bwMode="auto">
              <a:xfrm>
                <a:off x="4865688" y="2840038"/>
                <a:ext cx="87313" cy="60325"/>
              </a:xfrm>
              <a:custGeom>
                <a:avLst/>
                <a:gdLst>
                  <a:gd name="T0" fmla="*/ 11 w 274"/>
                  <a:gd name="T1" fmla="*/ 95 h 190"/>
                  <a:gd name="T2" fmla="*/ 0 w 274"/>
                  <a:gd name="T3" fmla="*/ 72 h 190"/>
                  <a:gd name="T4" fmla="*/ 57 w 274"/>
                  <a:gd name="T5" fmla="*/ 55 h 190"/>
                  <a:gd name="T6" fmla="*/ 97 w 274"/>
                  <a:gd name="T7" fmla="*/ 54 h 190"/>
                  <a:gd name="T8" fmla="*/ 127 w 274"/>
                  <a:gd name="T9" fmla="*/ 27 h 190"/>
                  <a:gd name="T10" fmla="*/ 143 w 274"/>
                  <a:gd name="T11" fmla="*/ 0 h 190"/>
                  <a:gd name="T12" fmla="*/ 223 w 274"/>
                  <a:gd name="T13" fmla="*/ 6 h 190"/>
                  <a:gd name="T14" fmla="*/ 254 w 274"/>
                  <a:gd name="T15" fmla="*/ 49 h 190"/>
                  <a:gd name="T16" fmla="*/ 274 w 274"/>
                  <a:gd name="T17" fmla="*/ 102 h 190"/>
                  <a:gd name="T18" fmla="*/ 258 w 274"/>
                  <a:gd name="T19" fmla="*/ 113 h 190"/>
                  <a:gd name="T20" fmla="*/ 241 w 274"/>
                  <a:gd name="T21" fmla="*/ 96 h 190"/>
                  <a:gd name="T22" fmla="*/ 214 w 274"/>
                  <a:gd name="T23" fmla="*/ 116 h 190"/>
                  <a:gd name="T24" fmla="*/ 192 w 274"/>
                  <a:gd name="T25" fmla="*/ 156 h 190"/>
                  <a:gd name="T26" fmla="*/ 172 w 274"/>
                  <a:gd name="T27" fmla="*/ 190 h 190"/>
                  <a:gd name="T28" fmla="*/ 132 w 274"/>
                  <a:gd name="T29" fmla="*/ 190 h 190"/>
                  <a:gd name="T30" fmla="*/ 98 w 274"/>
                  <a:gd name="T31" fmla="*/ 161 h 190"/>
                  <a:gd name="T32" fmla="*/ 104 w 274"/>
                  <a:gd name="T33" fmla="*/ 111 h 190"/>
                  <a:gd name="T34" fmla="*/ 52 w 274"/>
                  <a:gd name="T35" fmla="*/ 101 h 190"/>
                  <a:gd name="T36" fmla="*/ 11 w 274"/>
                  <a:gd name="T37"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 h="190">
                    <a:moveTo>
                      <a:pt x="11" y="95"/>
                    </a:moveTo>
                    <a:lnTo>
                      <a:pt x="0" y="72"/>
                    </a:lnTo>
                    <a:lnTo>
                      <a:pt x="57" y="55"/>
                    </a:lnTo>
                    <a:lnTo>
                      <a:pt x="97" y="54"/>
                    </a:lnTo>
                    <a:lnTo>
                      <a:pt x="127" y="27"/>
                    </a:lnTo>
                    <a:lnTo>
                      <a:pt x="143" y="0"/>
                    </a:lnTo>
                    <a:lnTo>
                      <a:pt x="223" y="6"/>
                    </a:lnTo>
                    <a:lnTo>
                      <a:pt x="254" y="49"/>
                    </a:lnTo>
                    <a:lnTo>
                      <a:pt x="274" y="102"/>
                    </a:lnTo>
                    <a:lnTo>
                      <a:pt x="258" y="113"/>
                    </a:lnTo>
                    <a:lnTo>
                      <a:pt x="241" y="96"/>
                    </a:lnTo>
                    <a:lnTo>
                      <a:pt x="214" y="116"/>
                    </a:lnTo>
                    <a:lnTo>
                      <a:pt x="192" y="156"/>
                    </a:lnTo>
                    <a:lnTo>
                      <a:pt x="172" y="190"/>
                    </a:lnTo>
                    <a:lnTo>
                      <a:pt x="132" y="190"/>
                    </a:lnTo>
                    <a:lnTo>
                      <a:pt x="98" y="161"/>
                    </a:lnTo>
                    <a:lnTo>
                      <a:pt x="104" y="111"/>
                    </a:lnTo>
                    <a:lnTo>
                      <a:pt x="52" y="101"/>
                    </a:lnTo>
                    <a:lnTo>
                      <a:pt x="11" y="9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grpSp>
        <p:sp>
          <p:nvSpPr>
            <p:cNvPr id="732" name="Freeform 113">
              <a:extLst>
                <a:ext uri="{FF2B5EF4-FFF2-40B4-BE49-F238E27FC236}">
                  <a16:creationId xmlns:a16="http://schemas.microsoft.com/office/drawing/2014/main" id="{B6EEAD27-4FAF-4ADC-8701-7A57931A7DCE}"/>
                </a:ext>
              </a:extLst>
            </p:cNvPr>
            <p:cNvSpPr>
              <a:spLocks/>
            </p:cNvSpPr>
            <p:nvPr/>
          </p:nvSpPr>
          <p:spPr bwMode="auto">
            <a:xfrm>
              <a:off x="4754228" y="3142418"/>
              <a:ext cx="708667" cy="403395"/>
            </a:xfrm>
            <a:custGeom>
              <a:avLst/>
              <a:gdLst>
                <a:gd name="T0" fmla="*/ 545 w 2273"/>
                <a:gd name="T1" fmla="*/ 975 h 1292"/>
                <a:gd name="T2" fmla="*/ 869 w 2273"/>
                <a:gd name="T3" fmla="*/ 973 h 1292"/>
                <a:gd name="T4" fmla="*/ 1184 w 2273"/>
                <a:gd name="T5" fmla="*/ 952 h 1292"/>
                <a:gd name="T6" fmla="*/ 1453 w 2273"/>
                <a:gd name="T7" fmla="*/ 1096 h 1292"/>
                <a:gd name="T8" fmla="*/ 1752 w 2273"/>
                <a:gd name="T9" fmla="*/ 1292 h 1292"/>
                <a:gd name="T10" fmla="*/ 1992 w 2273"/>
                <a:gd name="T11" fmla="*/ 1277 h 1292"/>
                <a:gd name="T12" fmla="*/ 2111 w 2273"/>
                <a:gd name="T13" fmla="*/ 1165 h 1292"/>
                <a:gd name="T14" fmla="*/ 2229 w 2273"/>
                <a:gd name="T15" fmla="*/ 974 h 1292"/>
                <a:gd name="T16" fmla="*/ 2138 w 2273"/>
                <a:gd name="T17" fmla="*/ 718 h 1292"/>
                <a:gd name="T18" fmla="*/ 2266 w 2273"/>
                <a:gd name="T19" fmla="*/ 650 h 1292"/>
                <a:gd name="T20" fmla="*/ 2215 w 2273"/>
                <a:gd name="T21" fmla="*/ 425 h 1292"/>
                <a:gd name="T22" fmla="*/ 2111 w 2273"/>
                <a:gd name="T23" fmla="*/ 204 h 1292"/>
                <a:gd name="T24" fmla="*/ 2018 w 2273"/>
                <a:gd name="T25" fmla="*/ 259 h 1292"/>
                <a:gd name="T26" fmla="*/ 1782 w 2273"/>
                <a:gd name="T27" fmla="*/ 225 h 1292"/>
                <a:gd name="T28" fmla="*/ 1430 w 2273"/>
                <a:gd name="T29" fmla="*/ 105 h 1292"/>
                <a:gd name="T30" fmla="*/ 1301 w 2273"/>
                <a:gd name="T31" fmla="*/ 44 h 1292"/>
                <a:gd name="T32" fmla="*/ 1029 w 2273"/>
                <a:gd name="T33" fmla="*/ 130 h 1292"/>
                <a:gd name="T34" fmla="*/ 1033 w 2273"/>
                <a:gd name="T35" fmla="*/ 531 h 1292"/>
                <a:gd name="T36" fmla="*/ 953 w 2273"/>
                <a:gd name="T37" fmla="*/ 631 h 1292"/>
                <a:gd name="T38" fmla="*/ 844 w 2273"/>
                <a:gd name="T39" fmla="*/ 652 h 1292"/>
                <a:gd name="T40" fmla="*/ 717 w 2273"/>
                <a:gd name="T41" fmla="*/ 573 h 1292"/>
                <a:gd name="T42" fmla="*/ 693 w 2273"/>
                <a:gd name="T43" fmla="*/ 514 h 1292"/>
                <a:gd name="T44" fmla="*/ 656 w 2273"/>
                <a:gd name="T45" fmla="*/ 448 h 1292"/>
                <a:gd name="T46" fmla="*/ 659 w 2273"/>
                <a:gd name="T47" fmla="*/ 531 h 1292"/>
                <a:gd name="T48" fmla="*/ 646 w 2273"/>
                <a:gd name="T49" fmla="*/ 435 h 1292"/>
                <a:gd name="T50" fmla="*/ 511 w 2273"/>
                <a:gd name="T51" fmla="*/ 307 h 1292"/>
                <a:gd name="T52" fmla="*/ 490 w 2273"/>
                <a:gd name="T53" fmla="*/ 226 h 1292"/>
                <a:gd name="T54" fmla="*/ 367 w 2273"/>
                <a:gd name="T55" fmla="*/ 294 h 1292"/>
                <a:gd name="T56" fmla="*/ 172 w 2273"/>
                <a:gd name="T57" fmla="*/ 403 h 1292"/>
                <a:gd name="T58" fmla="*/ 133 w 2273"/>
                <a:gd name="T59" fmla="*/ 602 h 1292"/>
                <a:gd name="T60" fmla="*/ 0 w 2273"/>
                <a:gd name="T61" fmla="*/ 846 h 1292"/>
                <a:gd name="T62" fmla="*/ 62 w 2273"/>
                <a:gd name="T63" fmla="*/ 1113 h 1292"/>
                <a:gd name="T64" fmla="*/ 407 w 2273"/>
                <a:gd name="T65" fmla="*/ 994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73" h="1292">
                  <a:moveTo>
                    <a:pt x="407" y="994"/>
                  </a:moveTo>
                  <a:lnTo>
                    <a:pt x="545" y="975"/>
                  </a:lnTo>
                  <a:lnTo>
                    <a:pt x="665" y="996"/>
                  </a:lnTo>
                  <a:lnTo>
                    <a:pt x="869" y="973"/>
                  </a:lnTo>
                  <a:lnTo>
                    <a:pt x="1069" y="1002"/>
                  </a:lnTo>
                  <a:lnTo>
                    <a:pt x="1184" y="952"/>
                  </a:lnTo>
                  <a:lnTo>
                    <a:pt x="1292" y="1071"/>
                  </a:lnTo>
                  <a:lnTo>
                    <a:pt x="1453" y="1096"/>
                  </a:lnTo>
                  <a:lnTo>
                    <a:pt x="1632" y="1245"/>
                  </a:lnTo>
                  <a:lnTo>
                    <a:pt x="1752" y="1292"/>
                  </a:lnTo>
                  <a:lnTo>
                    <a:pt x="1885" y="1220"/>
                  </a:lnTo>
                  <a:lnTo>
                    <a:pt x="1992" y="1277"/>
                  </a:lnTo>
                  <a:lnTo>
                    <a:pt x="2067" y="1254"/>
                  </a:lnTo>
                  <a:lnTo>
                    <a:pt x="2111" y="1165"/>
                  </a:lnTo>
                  <a:lnTo>
                    <a:pt x="2208" y="1098"/>
                  </a:lnTo>
                  <a:lnTo>
                    <a:pt x="2229" y="974"/>
                  </a:lnTo>
                  <a:lnTo>
                    <a:pt x="2166" y="868"/>
                  </a:lnTo>
                  <a:lnTo>
                    <a:pt x="2138" y="718"/>
                  </a:lnTo>
                  <a:lnTo>
                    <a:pt x="2177" y="678"/>
                  </a:lnTo>
                  <a:lnTo>
                    <a:pt x="2266" y="650"/>
                  </a:lnTo>
                  <a:lnTo>
                    <a:pt x="2273" y="468"/>
                  </a:lnTo>
                  <a:lnTo>
                    <a:pt x="2215" y="425"/>
                  </a:lnTo>
                  <a:lnTo>
                    <a:pt x="2223" y="225"/>
                  </a:lnTo>
                  <a:lnTo>
                    <a:pt x="2111" y="204"/>
                  </a:lnTo>
                  <a:lnTo>
                    <a:pt x="2074" y="161"/>
                  </a:lnTo>
                  <a:lnTo>
                    <a:pt x="2018" y="259"/>
                  </a:lnTo>
                  <a:lnTo>
                    <a:pt x="1938" y="268"/>
                  </a:lnTo>
                  <a:lnTo>
                    <a:pt x="1782" y="225"/>
                  </a:lnTo>
                  <a:lnTo>
                    <a:pt x="1716" y="270"/>
                  </a:lnTo>
                  <a:lnTo>
                    <a:pt x="1430" y="105"/>
                  </a:lnTo>
                  <a:lnTo>
                    <a:pt x="1398" y="60"/>
                  </a:lnTo>
                  <a:lnTo>
                    <a:pt x="1301" y="44"/>
                  </a:lnTo>
                  <a:lnTo>
                    <a:pt x="1247" y="0"/>
                  </a:lnTo>
                  <a:lnTo>
                    <a:pt x="1029" y="130"/>
                  </a:lnTo>
                  <a:lnTo>
                    <a:pt x="1043" y="445"/>
                  </a:lnTo>
                  <a:lnTo>
                    <a:pt x="1033" y="531"/>
                  </a:lnTo>
                  <a:lnTo>
                    <a:pt x="963" y="587"/>
                  </a:lnTo>
                  <a:lnTo>
                    <a:pt x="953" y="631"/>
                  </a:lnTo>
                  <a:lnTo>
                    <a:pt x="927" y="628"/>
                  </a:lnTo>
                  <a:lnTo>
                    <a:pt x="844" y="652"/>
                  </a:lnTo>
                  <a:lnTo>
                    <a:pt x="747" y="616"/>
                  </a:lnTo>
                  <a:lnTo>
                    <a:pt x="717" y="573"/>
                  </a:lnTo>
                  <a:lnTo>
                    <a:pt x="703" y="547"/>
                  </a:lnTo>
                  <a:lnTo>
                    <a:pt x="693" y="514"/>
                  </a:lnTo>
                  <a:lnTo>
                    <a:pt x="686" y="487"/>
                  </a:lnTo>
                  <a:lnTo>
                    <a:pt x="656" y="448"/>
                  </a:lnTo>
                  <a:lnTo>
                    <a:pt x="649" y="465"/>
                  </a:lnTo>
                  <a:lnTo>
                    <a:pt x="659" y="531"/>
                  </a:lnTo>
                  <a:lnTo>
                    <a:pt x="629" y="512"/>
                  </a:lnTo>
                  <a:lnTo>
                    <a:pt x="646" y="435"/>
                  </a:lnTo>
                  <a:lnTo>
                    <a:pt x="541" y="346"/>
                  </a:lnTo>
                  <a:lnTo>
                    <a:pt x="511" y="307"/>
                  </a:lnTo>
                  <a:lnTo>
                    <a:pt x="507" y="243"/>
                  </a:lnTo>
                  <a:lnTo>
                    <a:pt x="490" y="226"/>
                  </a:lnTo>
                  <a:lnTo>
                    <a:pt x="448" y="258"/>
                  </a:lnTo>
                  <a:lnTo>
                    <a:pt x="367" y="294"/>
                  </a:lnTo>
                  <a:lnTo>
                    <a:pt x="287" y="296"/>
                  </a:lnTo>
                  <a:lnTo>
                    <a:pt x="172" y="403"/>
                  </a:lnTo>
                  <a:lnTo>
                    <a:pt x="136" y="473"/>
                  </a:lnTo>
                  <a:lnTo>
                    <a:pt x="133" y="602"/>
                  </a:lnTo>
                  <a:lnTo>
                    <a:pt x="45" y="739"/>
                  </a:lnTo>
                  <a:lnTo>
                    <a:pt x="0" y="846"/>
                  </a:lnTo>
                  <a:lnTo>
                    <a:pt x="4" y="989"/>
                  </a:lnTo>
                  <a:lnTo>
                    <a:pt x="62" y="1113"/>
                  </a:lnTo>
                  <a:lnTo>
                    <a:pt x="296" y="977"/>
                  </a:lnTo>
                  <a:lnTo>
                    <a:pt x="407" y="994"/>
                  </a:lnTo>
                  <a:close/>
                </a:path>
              </a:pathLst>
            </a:custGeom>
            <a:solidFill>
              <a:srgbClr val="C0C0C0"/>
            </a:solid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733" name="Freeform 114">
              <a:extLst>
                <a:ext uri="{FF2B5EF4-FFF2-40B4-BE49-F238E27FC236}">
                  <a16:creationId xmlns:a16="http://schemas.microsoft.com/office/drawing/2014/main" id="{0AFC4153-3D53-41DE-9552-2EFEC489E607}"/>
                </a:ext>
              </a:extLst>
            </p:cNvPr>
            <p:cNvSpPr>
              <a:spLocks/>
            </p:cNvSpPr>
            <p:nvPr/>
          </p:nvSpPr>
          <p:spPr bwMode="auto">
            <a:xfrm>
              <a:off x="4774475" y="3439903"/>
              <a:ext cx="526438" cy="429872"/>
            </a:xfrm>
            <a:custGeom>
              <a:avLst/>
              <a:gdLst>
                <a:gd name="T0" fmla="*/ 249 w 1690"/>
                <a:gd name="T1" fmla="*/ 694 h 1384"/>
                <a:gd name="T2" fmla="*/ 333 w 1690"/>
                <a:gd name="T3" fmla="*/ 720 h 1384"/>
                <a:gd name="T4" fmla="*/ 462 w 1690"/>
                <a:gd name="T5" fmla="*/ 718 h 1384"/>
                <a:gd name="T6" fmla="*/ 557 w 1690"/>
                <a:gd name="T7" fmla="*/ 833 h 1384"/>
                <a:gd name="T8" fmla="*/ 514 w 1690"/>
                <a:gd name="T9" fmla="*/ 957 h 1384"/>
                <a:gd name="T10" fmla="*/ 555 w 1690"/>
                <a:gd name="T11" fmla="*/ 1098 h 1384"/>
                <a:gd name="T12" fmla="*/ 595 w 1690"/>
                <a:gd name="T13" fmla="*/ 1094 h 1384"/>
                <a:gd name="T14" fmla="*/ 680 w 1690"/>
                <a:gd name="T15" fmla="*/ 1151 h 1384"/>
                <a:gd name="T16" fmla="*/ 788 w 1690"/>
                <a:gd name="T17" fmla="*/ 1251 h 1384"/>
                <a:gd name="T18" fmla="*/ 789 w 1690"/>
                <a:gd name="T19" fmla="*/ 1384 h 1384"/>
                <a:gd name="T20" fmla="*/ 819 w 1690"/>
                <a:gd name="T21" fmla="*/ 1357 h 1384"/>
                <a:gd name="T22" fmla="*/ 966 w 1690"/>
                <a:gd name="T23" fmla="*/ 1342 h 1384"/>
                <a:gd name="T24" fmla="*/ 1045 w 1690"/>
                <a:gd name="T25" fmla="*/ 1316 h 1384"/>
                <a:gd name="T26" fmla="*/ 1089 w 1690"/>
                <a:gd name="T27" fmla="*/ 1195 h 1384"/>
                <a:gd name="T28" fmla="*/ 1142 w 1690"/>
                <a:gd name="T29" fmla="*/ 1186 h 1384"/>
                <a:gd name="T30" fmla="*/ 1138 w 1690"/>
                <a:gd name="T31" fmla="*/ 1155 h 1384"/>
                <a:gd name="T32" fmla="*/ 1266 w 1690"/>
                <a:gd name="T33" fmla="*/ 1092 h 1384"/>
                <a:gd name="T34" fmla="*/ 1319 w 1690"/>
                <a:gd name="T35" fmla="*/ 1140 h 1384"/>
                <a:gd name="T36" fmla="*/ 1346 w 1690"/>
                <a:gd name="T37" fmla="*/ 1122 h 1384"/>
                <a:gd name="T38" fmla="*/ 1323 w 1690"/>
                <a:gd name="T39" fmla="*/ 989 h 1384"/>
                <a:gd name="T40" fmla="*/ 1414 w 1690"/>
                <a:gd name="T41" fmla="*/ 772 h 1384"/>
                <a:gd name="T42" fmla="*/ 1466 w 1690"/>
                <a:gd name="T43" fmla="*/ 723 h 1384"/>
                <a:gd name="T44" fmla="*/ 1538 w 1690"/>
                <a:gd name="T45" fmla="*/ 726 h 1384"/>
                <a:gd name="T46" fmla="*/ 1556 w 1690"/>
                <a:gd name="T47" fmla="*/ 659 h 1384"/>
                <a:gd name="T48" fmla="*/ 1652 w 1690"/>
                <a:gd name="T49" fmla="*/ 650 h 1384"/>
                <a:gd name="T50" fmla="*/ 1666 w 1690"/>
                <a:gd name="T51" fmla="*/ 566 h 1384"/>
                <a:gd name="T52" fmla="*/ 1607 w 1690"/>
                <a:gd name="T53" fmla="*/ 536 h 1384"/>
                <a:gd name="T54" fmla="*/ 1690 w 1690"/>
                <a:gd name="T55" fmla="*/ 340 h 1384"/>
                <a:gd name="T56" fmla="*/ 1570 w 1690"/>
                <a:gd name="T57" fmla="*/ 293 h 1384"/>
                <a:gd name="T58" fmla="*/ 1391 w 1690"/>
                <a:gd name="T59" fmla="*/ 144 h 1384"/>
                <a:gd name="T60" fmla="*/ 1230 w 1690"/>
                <a:gd name="T61" fmla="*/ 119 h 1384"/>
                <a:gd name="T62" fmla="*/ 1122 w 1690"/>
                <a:gd name="T63" fmla="*/ 0 h 1384"/>
                <a:gd name="T64" fmla="*/ 1007 w 1690"/>
                <a:gd name="T65" fmla="*/ 50 h 1384"/>
                <a:gd name="T66" fmla="*/ 807 w 1690"/>
                <a:gd name="T67" fmla="*/ 21 h 1384"/>
                <a:gd name="T68" fmla="*/ 603 w 1690"/>
                <a:gd name="T69" fmla="*/ 44 h 1384"/>
                <a:gd name="T70" fmla="*/ 483 w 1690"/>
                <a:gd name="T71" fmla="*/ 23 h 1384"/>
                <a:gd name="T72" fmla="*/ 345 w 1690"/>
                <a:gd name="T73" fmla="*/ 42 h 1384"/>
                <a:gd name="T74" fmla="*/ 234 w 1690"/>
                <a:gd name="T75" fmla="*/ 25 h 1384"/>
                <a:gd name="T76" fmla="*/ 0 w 1690"/>
                <a:gd name="T77" fmla="*/ 161 h 1384"/>
                <a:gd name="T78" fmla="*/ 8 w 1690"/>
                <a:gd name="T79" fmla="*/ 321 h 1384"/>
                <a:gd name="T80" fmla="*/ 59 w 1690"/>
                <a:gd name="T81" fmla="*/ 396 h 1384"/>
                <a:gd name="T82" fmla="*/ 66 w 1690"/>
                <a:gd name="T83" fmla="*/ 467 h 1384"/>
                <a:gd name="T84" fmla="*/ 40 w 1690"/>
                <a:gd name="T85" fmla="*/ 566 h 1384"/>
                <a:gd name="T86" fmla="*/ 94 w 1690"/>
                <a:gd name="T87" fmla="*/ 619 h 1384"/>
                <a:gd name="T88" fmla="*/ 137 w 1690"/>
                <a:gd name="T89" fmla="*/ 619 h 1384"/>
                <a:gd name="T90" fmla="*/ 249 w 1690"/>
                <a:gd name="T91" fmla="*/ 694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90" h="1384">
                  <a:moveTo>
                    <a:pt x="249" y="694"/>
                  </a:moveTo>
                  <a:lnTo>
                    <a:pt x="333" y="720"/>
                  </a:lnTo>
                  <a:lnTo>
                    <a:pt x="462" y="718"/>
                  </a:lnTo>
                  <a:lnTo>
                    <a:pt x="557" y="833"/>
                  </a:lnTo>
                  <a:lnTo>
                    <a:pt x="514" y="957"/>
                  </a:lnTo>
                  <a:lnTo>
                    <a:pt x="555" y="1098"/>
                  </a:lnTo>
                  <a:lnTo>
                    <a:pt x="595" y="1094"/>
                  </a:lnTo>
                  <a:lnTo>
                    <a:pt x="680" y="1151"/>
                  </a:lnTo>
                  <a:lnTo>
                    <a:pt x="788" y="1251"/>
                  </a:lnTo>
                  <a:lnTo>
                    <a:pt x="789" y="1384"/>
                  </a:lnTo>
                  <a:lnTo>
                    <a:pt x="819" y="1357"/>
                  </a:lnTo>
                  <a:lnTo>
                    <a:pt x="966" y="1342"/>
                  </a:lnTo>
                  <a:lnTo>
                    <a:pt x="1045" y="1316"/>
                  </a:lnTo>
                  <a:lnTo>
                    <a:pt x="1089" y="1195"/>
                  </a:lnTo>
                  <a:lnTo>
                    <a:pt x="1142" y="1186"/>
                  </a:lnTo>
                  <a:lnTo>
                    <a:pt x="1138" y="1155"/>
                  </a:lnTo>
                  <a:lnTo>
                    <a:pt x="1266" y="1092"/>
                  </a:lnTo>
                  <a:lnTo>
                    <a:pt x="1319" y="1140"/>
                  </a:lnTo>
                  <a:lnTo>
                    <a:pt x="1346" y="1122"/>
                  </a:lnTo>
                  <a:lnTo>
                    <a:pt x="1323" y="989"/>
                  </a:lnTo>
                  <a:lnTo>
                    <a:pt x="1414" y="772"/>
                  </a:lnTo>
                  <a:lnTo>
                    <a:pt x="1466" y="723"/>
                  </a:lnTo>
                  <a:lnTo>
                    <a:pt x="1538" y="726"/>
                  </a:lnTo>
                  <a:lnTo>
                    <a:pt x="1556" y="659"/>
                  </a:lnTo>
                  <a:lnTo>
                    <a:pt x="1652" y="650"/>
                  </a:lnTo>
                  <a:lnTo>
                    <a:pt x="1666" y="566"/>
                  </a:lnTo>
                  <a:lnTo>
                    <a:pt x="1607" y="536"/>
                  </a:lnTo>
                  <a:lnTo>
                    <a:pt x="1690" y="340"/>
                  </a:lnTo>
                  <a:lnTo>
                    <a:pt x="1570" y="293"/>
                  </a:lnTo>
                  <a:lnTo>
                    <a:pt x="1391" y="144"/>
                  </a:lnTo>
                  <a:lnTo>
                    <a:pt x="1230" y="119"/>
                  </a:lnTo>
                  <a:lnTo>
                    <a:pt x="1122" y="0"/>
                  </a:lnTo>
                  <a:lnTo>
                    <a:pt x="1007" y="50"/>
                  </a:lnTo>
                  <a:lnTo>
                    <a:pt x="807" y="21"/>
                  </a:lnTo>
                  <a:lnTo>
                    <a:pt x="603" y="44"/>
                  </a:lnTo>
                  <a:lnTo>
                    <a:pt x="483" y="23"/>
                  </a:lnTo>
                  <a:lnTo>
                    <a:pt x="345" y="42"/>
                  </a:lnTo>
                  <a:lnTo>
                    <a:pt x="234" y="25"/>
                  </a:lnTo>
                  <a:lnTo>
                    <a:pt x="0" y="161"/>
                  </a:lnTo>
                  <a:lnTo>
                    <a:pt x="8" y="321"/>
                  </a:lnTo>
                  <a:lnTo>
                    <a:pt x="59" y="396"/>
                  </a:lnTo>
                  <a:lnTo>
                    <a:pt x="66" y="467"/>
                  </a:lnTo>
                  <a:lnTo>
                    <a:pt x="40" y="566"/>
                  </a:lnTo>
                  <a:lnTo>
                    <a:pt x="94" y="619"/>
                  </a:lnTo>
                  <a:lnTo>
                    <a:pt x="137" y="619"/>
                  </a:lnTo>
                  <a:lnTo>
                    <a:pt x="249" y="694"/>
                  </a:lnTo>
                  <a:close/>
                </a:path>
              </a:pathLst>
            </a:custGeom>
            <a:solidFill>
              <a:srgbClr val="C0C0C0"/>
            </a:solid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734" name="Freeform 115">
              <a:extLst>
                <a:ext uri="{FF2B5EF4-FFF2-40B4-BE49-F238E27FC236}">
                  <a16:creationId xmlns:a16="http://schemas.microsoft.com/office/drawing/2014/main" id="{5AB06756-0B9D-4764-822A-352804F0A17F}"/>
                </a:ext>
              </a:extLst>
            </p:cNvPr>
            <p:cNvSpPr>
              <a:spLocks/>
            </p:cNvSpPr>
            <p:nvPr/>
          </p:nvSpPr>
          <p:spPr bwMode="auto">
            <a:xfrm>
              <a:off x="4980066" y="3485070"/>
              <a:ext cx="895568" cy="774082"/>
            </a:xfrm>
            <a:custGeom>
              <a:avLst/>
              <a:gdLst>
                <a:gd name="T0" fmla="*/ 1268 w 2872"/>
                <a:gd name="T1" fmla="*/ 179 h 2487"/>
                <a:gd name="T2" fmla="*/ 1028 w 2872"/>
                <a:gd name="T3" fmla="*/ 194 h 2487"/>
                <a:gd name="T4" fmla="*/ 1004 w 2872"/>
                <a:gd name="T5" fmla="*/ 420 h 2487"/>
                <a:gd name="T6" fmla="*/ 894 w 2872"/>
                <a:gd name="T7" fmla="*/ 513 h 2487"/>
                <a:gd name="T8" fmla="*/ 804 w 2872"/>
                <a:gd name="T9" fmla="*/ 577 h 2487"/>
                <a:gd name="T10" fmla="*/ 661 w 2872"/>
                <a:gd name="T11" fmla="*/ 843 h 2487"/>
                <a:gd name="T12" fmla="*/ 657 w 2872"/>
                <a:gd name="T13" fmla="*/ 994 h 2487"/>
                <a:gd name="T14" fmla="*/ 476 w 2872"/>
                <a:gd name="T15" fmla="*/ 1009 h 2487"/>
                <a:gd name="T16" fmla="*/ 427 w 2872"/>
                <a:gd name="T17" fmla="*/ 1049 h 2487"/>
                <a:gd name="T18" fmla="*/ 304 w 2872"/>
                <a:gd name="T19" fmla="*/ 1196 h 2487"/>
                <a:gd name="T20" fmla="*/ 127 w 2872"/>
                <a:gd name="T21" fmla="*/ 1238 h 2487"/>
                <a:gd name="T22" fmla="*/ 192 w 2872"/>
                <a:gd name="T23" fmla="*/ 1512 h 2487"/>
                <a:gd name="T24" fmla="*/ 219 w 2872"/>
                <a:gd name="T25" fmla="*/ 1666 h 2487"/>
                <a:gd name="T26" fmla="*/ 30 w 2872"/>
                <a:gd name="T27" fmla="*/ 1880 h 2487"/>
                <a:gd name="T28" fmla="*/ 151 w 2872"/>
                <a:gd name="T29" fmla="*/ 2070 h 2487"/>
                <a:gd name="T30" fmla="*/ 133 w 2872"/>
                <a:gd name="T31" fmla="*/ 2385 h 2487"/>
                <a:gd name="T32" fmla="*/ 193 w 2872"/>
                <a:gd name="T33" fmla="*/ 2355 h 2487"/>
                <a:gd name="T34" fmla="*/ 255 w 2872"/>
                <a:gd name="T35" fmla="*/ 2357 h 2487"/>
                <a:gd name="T36" fmla="*/ 328 w 2872"/>
                <a:gd name="T37" fmla="*/ 2207 h 2487"/>
                <a:gd name="T38" fmla="*/ 738 w 2872"/>
                <a:gd name="T39" fmla="*/ 2207 h 2487"/>
                <a:gd name="T40" fmla="*/ 1055 w 2872"/>
                <a:gd name="T41" fmla="*/ 2287 h 2487"/>
                <a:gd name="T42" fmla="*/ 1214 w 2872"/>
                <a:gd name="T43" fmla="*/ 2249 h 2487"/>
                <a:gd name="T44" fmla="*/ 1502 w 2872"/>
                <a:gd name="T45" fmla="*/ 2323 h 2487"/>
                <a:gd name="T46" fmla="*/ 1665 w 2872"/>
                <a:gd name="T47" fmla="*/ 2332 h 2487"/>
                <a:gd name="T48" fmla="*/ 1762 w 2872"/>
                <a:gd name="T49" fmla="*/ 2300 h 2487"/>
                <a:gd name="T50" fmla="*/ 1818 w 2872"/>
                <a:gd name="T51" fmla="*/ 2370 h 2487"/>
                <a:gd name="T52" fmla="*/ 1909 w 2872"/>
                <a:gd name="T53" fmla="*/ 2388 h 2487"/>
                <a:gd name="T54" fmla="*/ 2079 w 2872"/>
                <a:gd name="T55" fmla="*/ 2466 h 2487"/>
                <a:gd name="T56" fmla="*/ 2176 w 2872"/>
                <a:gd name="T57" fmla="*/ 2487 h 2487"/>
                <a:gd name="T58" fmla="*/ 2183 w 2872"/>
                <a:gd name="T59" fmla="*/ 2400 h 2487"/>
                <a:gd name="T60" fmla="*/ 2342 w 2872"/>
                <a:gd name="T61" fmla="*/ 2053 h 2487"/>
                <a:gd name="T62" fmla="*/ 2545 w 2872"/>
                <a:gd name="T63" fmla="*/ 1918 h 2487"/>
                <a:gd name="T64" fmla="*/ 2517 w 2872"/>
                <a:gd name="T65" fmla="*/ 1856 h 2487"/>
                <a:gd name="T66" fmla="*/ 2485 w 2872"/>
                <a:gd name="T67" fmla="*/ 1630 h 2487"/>
                <a:gd name="T68" fmla="*/ 2688 w 2872"/>
                <a:gd name="T69" fmla="*/ 1568 h 2487"/>
                <a:gd name="T70" fmla="*/ 2872 w 2872"/>
                <a:gd name="T71" fmla="*/ 1311 h 2487"/>
                <a:gd name="T72" fmla="*/ 2771 w 2872"/>
                <a:gd name="T73" fmla="*/ 1210 h 2487"/>
                <a:gd name="T74" fmla="*/ 2628 w 2872"/>
                <a:gd name="T75" fmla="*/ 1214 h 2487"/>
                <a:gd name="T76" fmla="*/ 2603 w 2872"/>
                <a:gd name="T77" fmla="*/ 1068 h 2487"/>
                <a:gd name="T78" fmla="*/ 2455 w 2872"/>
                <a:gd name="T79" fmla="*/ 900 h 2487"/>
                <a:gd name="T80" fmla="*/ 2358 w 2872"/>
                <a:gd name="T81" fmla="*/ 473 h 2487"/>
                <a:gd name="T82" fmla="*/ 2329 w 2872"/>
                <a:gd name="T83" fmla="*/ 221 h 2487"/>
                <a:gd name="T84" fmla="*/ 2055 w 2872"/>
                <a:gd name="T85" fmla="*/ 140 h 2487"/>
                <a:gd name="T86" fmla="*/ 1922 w 2872"/>
                <a:gd name="T87" fmla="*/ 181 h 2487"/>
                <a:gd name="T88" fmla="*/ 1781 w 2872"/>
                <a:gd name="T89" fmla="*/ 30 h 2487"/>
                <a:gd name="T90" fmla="*/ 1665 w 2872"/>
                <a:gd name="T91" fmla="*/ 58 h 2487"/>
                <a:gd name="T92" fmla="*/ 1534 w 2872"/>
                <a:gd name="T93" fmla="*/ 32 h 2487"/>
                <a:gd name="T94" fmla="*/ 1387 w 2872"/>
                <a:gd name="T95" fmla="*/ 67 h 2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72" h="2487">
                  <a:moveTo>
                    <a:pt x="1343" y="156"/>
                  </a:moveTo>
                  <a:lnTo>
                    <a:pt x="1268" y="179"/>
                  </a:lnTo>
                  <a:lnTo>
                    <a:pt x="1161" y="122"/>
                  </a:lnTo>
                  <a:lnTo>
                    <a:pt x="1028" y="194"/>
                  </a:lnTo>
                  <a:lnTo>
                    <a:pt x="945" y="390"/>
                  </a:lnTo>
                  <a:lnTo>
                    <a:pt x="1004" y="420"/>
                  </a:lnTo>
                  <a:lnTo>
                    <a:pt x="990" y="504"/>
                  </a:lnTo>
                  <a:lnTo>
                    <a:pt x="894" y="513"/>
                  </a:lnTo>
                  <a:lnTo>
                    <a:pt x="876" y="580"/>
                  </a:lnTo>
                  <a:lnTo>
                    <a:pt x="804" y="577"/>
                  </a:lnTo>
                  <a:lnTo>
                    <a:pt x="752" y="626"/>
                  </a:lnTo>
                  <a:lnTo>
                    <a:pt x="661" y="843"/>
                  </a:lnTo>
                  <a:lnTo>
                    <a:pt x="684" y="976"/>
                  </a:lnTo>
                  <a:lnTo>
                    <a:pt x="657" y="994"/>
                  </a:lnTo>
                  <a:lnTo>
                    <a:pt x="604" y="946"/>
                  </a:lnTo>
                  <a:lnTo>
                    <a:pt x="476" y="1009"/>
                  </a:lnTo>
                  <a:lnTo>
                    <a:pt x="480" y="1040"/>
                  </a:lnTo>
                  <a:lnTo>
                    <a:pt x="427" y="1049"/>
                  </a:lnTo>
                  <a:lnTo>
                    <a:pt x="383" y="1170"/>
                  </a:lnTo>
                  <a:lnTo>
                    <a:pt x="304" y="1196"/>
                  </a:lnTo>
                  <a:lnTo>
                    <a:pt x="157" y="1211"/>
                  </a:lnTo>
                  <a:lnTo>
                    <a:pt x="127" y="1238"/>
                  </a:lnTo>
                  <a:lnTo>
                    <a:pt x="118" y="1282"/>
                  </a:lnTo>
                  <a:lnTo>
                    <a:pt x="192" y="1512"/>
                  </a:lnTo>
                  <a:lnTo>
                    <a:pt x="237" y="1626"/>
                  </a:lnTo>
                  <a:lnTo>
                    <a:pt x="219" y="1666"/>
                  </a:lnTo>
                  <a:lnTo>
                    <a:pt x="212" y="1781"/>
                  </a:lnTo>
                  <a:lnTo>
                    <a:pt x="30" y="1880"/>
                  </a:lnTo>
                  <a:lnTo>
                    <a:pt x="0" y="2000"/>
                  </a:lnTo>
                  <a:lnTo>
                    <a:pt x="151" y="2070"/>
                  </a:lnTo>
                  <a:lnTo>
                    <a:pt x="109" y="2225"/>
                  </a:lnTo>
                  <a:lnTo>
                    <a:pt x="133" y="2385"/>
                  </a:lnTo>
                  <a:lnTo>
                    <a:pt x="193" y="2374"/>
                  </a:lnTo>
                  <a:lnTo>
                    <a:pt x="193" y="2355"/>
                  </a:lnTo>
                  <a:lnTo>
                    <a:pt x="205" y="2332"/>
                  </a:lnTo>
                  <a:lnTo>
                    <a:pt x="255" y="2357"/>
                  </a:lnTo>
                  <a:lnTo>
                    <a:pt x="338" y="2250"/>
                  </a:lnTo>
                  <a:lnTo>
                    <a:pt x="328" y="2207"/>
                  </a:lnTo>
                  <a:lnTo>
                    <a:pt x="368" y="2173"/>
                  </a:lnTo>
                  <a:lnTo>
                    <a:pt x="738" y="2207"/>
                  </a:lnTo>
                  <a:lnTo>
                    <a:pt x="878" y="2206"/>
                  </a:lnTo>
                  <a:lnTo>
                    <a:pt x="1055" y="2287"/>
                  </a:lnTo>
                  <a:lnTo>
                    <a:pt x="1128" y="2273"/>
                  </a:lnTo>
                  <a:lnTo>
                    <a:pt x="1214" y="2249"/>
                  </a:lnTo>
                  <a:lnTo>
                    <a:pt x="1291" y="2328"/>
                  </a:lnTo>
                  <a:lnTo>
                    <a:pt x="1502" y="2323"/>
                  </a:lnTo>
                  <a:lnTo>
                    <a:pt x="1549" y="2358"/>
                  </a:lnTo>
                  <a:lnTo>
                    <a:pt x="1665" y="2332"/>
                  </a:lnTo>
                  <a:lnTo>
                    <a:pt x="1703" y="2371"/>
                  </a:lnTo>
                  <a:lnTo>
                    <a:pt x="1762" y="2300"/>
                  </a:lnTo>
                  <a:lnTo>
                    <a:pt x="1825" y="2329"/>
                  </a:lnTo>
                  <a:lnTo>
                    <a:pt x="1818" y="2370"/>
                  </a:lnTo>
                  <a:lnTo>
                    <a:pt x="1885" y="2359"/>
                  </a:lnTo>
                  <a:lnTo>
                    <a:pt x="1909" y="2388"/>
                  </a:lnTo>
                  <a:lnTo>
                    <a:pt x="2022" y="2365"/>
                  </a:lnTo>
                  <a:lnTo>
                    <a:pt x="2079" y="2466"/>
                  </a:lnTo>
                  <a:lnTo>
                    <a:pt x="2149" y="2470"/>
                  </a:lnTo>
                  <a:lnTo>
                    <a:pt x="2176" y="2487"/>
                  </a:lnTo>
                  <a:lnTo>
                    <a:pt x="2213" y="2426"/>
                  </a:lnTo>
                  <a:lnTo>
                    <a:pt x="2183" y="2400"/>
                  </a:lnTo>
                  <a:lnTo>
                    <a:pt x="2204" y="2247"/>
                  </a:lnTo>
                  <a:lnTo>
                    <a:pt x="2342" y="2053"/>
                  </a:lnTo>
                  <a:lnTo>
                    <a:pt x="2602" y="2017"/>
                  </a:lnTo>
                  <a:lnTo>
                    <a:pt x="2545" y="1918"/>
                  </a:lnTo>
                  <a:lnTo>
                    <a:pt x="2554" y="1868"/>
                  </a:lnTo>
                  <a:lnTo>
                    <a:pt x="2517" y="1856"/>
                  </a:lnTo>
                  <a:lnTo>
                    <a:pt x="2563" y="1759"/>
                  </a:lnTo>
                  <a:lnTo>
                    <a:pt x="2485" y="1630"/>
                  </a:lnTo>
                  <a:lnTo>
                    <a:pt x="2532" y="1547"/>
                  </a:lnTo>
                  <a:lnTo>
                    <a:pt x="2688" y="1568"/>
                  </a:lnTo>
                  <a:lnTo>
                    <a:pt x="2860" y="1428"/>
                  </a:lnTo>
                  <a:lnTo>
                    <a:pt x="2872" y="1311"/>
                  </a:lnTo>
                  <a:lnTo>
                    <a:pt x="2792" y="1265"/>
                  </a:lnTo>
                  <a:lnTo>
                    <a:pt x="2771" y="1210"/>
                  </a:lnTo>
                  <a:lnTo>
                    <a:pt x="2688" y="1197"/>
                  </a:lnTo>
                  <a:lnTo>
                    <a:pt x="2628" y="1214"/>
                  </a:lnTo>
                  <a:lnTo>
                    <a:pt x="2634" y="1174"/>
                  </a:lnTo>
                  <a:lnTo>
                    <a:pt x="2603" y="1068"/>
                  </a:lnTo>
                  <a:lnTo>
                    <a:pt x="2456" y="937"/>
                  </a:lnTo>
                  <a:lnTo>
                    <a:pt x="2455" y="900"/>
                  </a:lnTo>
                  <a:lnTo>
                    <a:pt x="2315" y="596"/>
                  </a:lnTo>
                  <a:lnTo>
                    <a:pt x="2358" y="473"/>
                  </a:lnTo>
                  <a:lnTo>
                    <a:pt x="2318" y="411"/>
                  </a:lnTo>
                  <a:lnTo>
                    <a:pt x="2329" y="221"/>
                  </a:lnTo>
                  <a:lnTo>
                    <a:pt x="2222" y="142"/>
                  </a:lnTo>
                  <a:lnTo>
                    <a:pt x="2055" y="140"/>
                  </a:lnTo>
                  <a:lnTo>
                    <a:pt x="2009" y="187"/>
                  </a:lnTo>
                  <a:lnTo>
                    <a:pt x="1922" y="181"/>
                  </a:lnTo>
                  <a:lnTo>
                    <a:pt x="1871" y="55"/>
                  </a:lnTo>
                  <a:lnTo>
                    <a:pt x="1781" y="30"/>
                  </a:lnTo>
                  <a:lnTo>
                    <a:pt x="1764" y="57"/>
                  </a:lnTo>
                  <a:lnTo>
                    <a:pt x="1665" y="58"/>
                  </a:lnTo>
                  <a:lnTo>
                    <a:pt x="1614" y="12"/>
                  </a:lnTo>
                  <a:lnTo>
                    <a:pt x="1534" y="32"/>
                  </a:lnTo>
                  <a:lnTo>
                    <a:pt x="1484" y="0"/>
                  </a:lnTo>
                  <a:lnTo>
                    <a:pt x="1387" y="67"/>
                  </a:lnTo>
                  <a:lnTo>
                    <a:pt x="1343" y="156"/>
                  </a:lnTo>
                  <a:close/>
                </a:path>
              </a:pathLst>
            </a:custGeom>
            <a:solidFill>
              <a:srgbClr val="C0C0C0"/>
            </a:solid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grpSp>
          <p:nvGrpSpPr>
            <p:cNvPr id="735" name="Group 734">
              <a:extLst>
                <a:ext uri="{FF2B5EF4-FFF2-40B4-BE49-F238E27FC236}">
                  <a16:creationId xmlns:a16="http://schemas.microsoft.com/office/drawing/2014/main" id="{73DEBAF9-C6EA-4E9B-8EC1-B0789DED1F69}"/>
                </a:ext>
              </a:extLst>
            </p:cNvPr>
            <p:cNvGrpSpPr/>
            <p:nvPr/>
          </p:nvGrpSpPr>
          <p:grpSpPr>
            <a:xfrm>
              <a:off x="95721" y="5509802"/>
              <a:ext cx="2130661" cy="1146320"/>
              <a:chOff x="9525" y="5410200"/>
              <a:chExt cx="2171701" cy="1168400"/>
            </a:xfrm>
            <a:solidFill>
              <a:srgbClr val="C0C0C0"/>
            </a:solidFill>
          </p:grpSpPr>
          <p:sp>
            <p:nvSpPr>
              <p:cNvPr id="958" name="Freeform 135">
                <a:extLst>
                  <a:ext uri="{FF2B5EF4-FFF2-40B4-BE49-F238E27FC236}">
                    <a16:creationId xmlns:a16="http://schemas.microsoft.com/office/drawing/2014/main" id="{97A0847F-B625-44CD-B807-952563A6F868}"/>
                  </a:ext>
                </a:extLst>
              </p:cNvPr>
              <p:cNvSpPr>
                <a:spLocks/>
              </p:cNvSpPr>
              <p:nvPr/>
            </p:nvSpPr>
            <p:spPr bwMode="auto">
              <a:xfrm>
                <a:off x="1104900" y="6526213"/>
                <a:ext cx="38100" cy="23813"/>
              </a:xfrm>
              <a:custGeom>
                <a:avLst/>
                <a:gdLst>
                  <a:gd name="T0" fmla="*/ 60 w 120"/>
                  <a:gd name="T1" fmla="*/ 18 h 77"/>
                  <a:gd name="T2" fmla="*/ 120 w 120"/>
                  <a:gd name="T3" fmla="*/ 7 h 77"/>
                  <a:gd name="T4" fmla="*/ 108 w 120"/>
                  <a:gd name="T5" fmla="*/ 77 h 77"/>
                  <a:gd name="T6" fmla="*/ 21 w 120"/>
                  <a:gd name="T7" fmla="*/ 66 h 77"/>
                  <a:gd name="T8" fmla="*/ 0 w 120"/>
                  <a:gd name="T9" fmla="*/ 23 h 77"/>
                  <a:gd name="T10" fmla="*/ 10 w 120"/>
                  <a:gd name="T11" fmla="*/ 0 h 77"/>
                  <a:gd name="T12" fmla="*/ 60 w 120"/>
                  <a:gd name="T13" fmla="*/ 18 h 77"/>
                </a:gdLst>
                <a:ahLst/>
                <a:cxnLst>
                  <a:cxn ang="0">
                    <a:pos x="T0" y="T1"/>
                  </a:cxn>
                  <a:cxn ang="0">
                    <a:pos x="T2" y="T3"/>
                  </a:cxn>
                  <a:cxn ang="0">
                    <a:pos x="T4" y="T5"/>
                  </a:cxn>
                  <a:cxn ang="0">
                    <a:pos x="T6" y="T7"/>
                  </a:cxn>
                  <a:cxn ang="0">
                    <a:pos x="T8" y="T9"/>
                  </a:cxn>
                  <a:cxn ang="0">
                    <a:pos x="T10" y="T11"/>
                  </a:cxn>
                  <a:cxn ang="0">
                    <a:pos x="T12" y="T13"/>
                  </a:cxn>
                </a:cxnLst>
                <a:rect l="0" t="0" r="r" b="b"/>
                <a:pathLst>
                  <a:path w="120" h="77">
                    <a:moveTo>
                      <a:pt x="60" y="18"/>
                    </a:moveTo>
                    <a:lnTo>
                      <a:pt x="120" y="7"/>
                    </a:lnTo>
                    <a:lnTo>
                      <a:pt x="108" y="77"/>
                    </a:lnTo>
                    <a:lnTo>
                      <a:pt x="21" y="66"/>
                    </a:lnTo>
                    <a:lnTo>
                      <a:pt x="0" y="23"/>
                    </a:lnTo>
                    <a:lnTo>
                      <a:pt x="10" y="0"/>
                    </a:lnTo>
                    <a:lnTo>
                      <a:pt x="60" y="1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59" name="Freeform 136">
                <a:extLst>
                  <a:ext uri="{FF2B5EF4-FFF2-40B4-BE49-F238E27FC236}">
                    <a16:creationId xmlns:a16="http://schemas.microsoft.com/office/drawing/2014/main" id="{0B4884BC-3D74-4579-B221-23BBD632578C}"/>
                  </a:ext>
                </a:extLst>
              </p:cNvPr>
              <p:cNvSpPr>
                <a:spLocks/>
              </p:cNvSpPr>
              <p:nvPr/>
            </p:nvSpPr>
            <p:spPr bwMode="auto">
              <a:xfrm>
                <a:off x="1173163" y="6565900"/>
                <a:ext cx="7938" cy="12700"/>
              </a:xfrm>
              <a:custGeom>
                <a:avLst/>
                <a:gdLst>
                  <a:gd name="T0" fmla="*/ 0 w 27"/>
                  <a:gd name="T1" fmla="*/ 11 h 40"/>
                  <a:gd name="T2" fmla="*/ 1 w 27"/>
                  <a:gd name="T3" fmla="*/ 36 h 40"/>
                  <a:gd name="T4" fmla="*/ 27 w 27"/>
                  <a:gd name="T5" fmla="*/ 40 h 40"/>
                  <a:gd name="T6" fmla="*/ 17 w 27"/>
                  <a:gd name="T7" fmla="*/ 0 h 40"/>
                  <a:gd name="T8" fmla="*/ 0 w 27"/>
                  <a:gd name="T9" fmla="*/ 11 h 40"/>
                </a:gdLst>
                <a:ahLst/>
                <a:cxnLst>
                  <a:cxn ang="0">
                    <a:pos x="T0" y="T1"/>
                  </a:cxn>
                  <a:cxn ang="0">
                    <a:pos x="T2" y="T3"/>
                  </a:cxn>
                  <a:cxn ang="0">
                    <a:pos x="T4" y="T5"/>
                  </a:cxn>
                  <a:cxn ang="0">
                    <a:pos x="T6" y="T7"/>
                  </a:cxn>
                  <a:cxn ang="0">
                    <a:pos x="T8" y="T9"/>
                  </a:cxn>
                </a:cxnLst>
                <a:rect l="0" t="0" r="r" b="b"/>
                <a:pathLst>
                  <a:path w="27" h="40">
                    <a:moveTo>
                      <a:pt x="0" y="11"/>
                    </a:moveTo>
                    <a:lnTo>
                      <a:pt x="1" y="36"/>
                    </a:lnTo>
                    <a:lnTo>
                      <a:pt x="27" y="40"/>
                    </a:lnTo>
                    <a:lnTo>
                      <a:pt x="17" y="0"/>
                    </a:lnTo>
                    <a:lnTo>
                      <a:pt x="0" y="1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60" name="Freeform 137">
                <a:extLst>
                  <a:ext uri="{FF2B5EF4-FFF2-40B4-BE49-F238E27FC236}">
                    <a16:creationId xmlns:a16="http://schemas.microsoft.com/office/drawing/2014/main" id="{3BB20D40-B3F2-4EA8-B4A3-0DFB6691DF9F}"/>
                  </a:ext>
                </a:extLst>
              </p:cNvPr>
              <p:cNvSpPr>
                <a:spLocks/>
              </p:cNvSpPr>
              <p:nvPr/>
            </p:nvSpPr>
            <p:spPr bwMode="auto">
              <a:xfrm>
                <a:off x="1163638" y="6502400"/>
                <a:ext cx="9525" cy="4763"/>
              </a:xfrm>
              <a:custGeom>
                <a:avLst/>
                <a:gdLst>
                  <a:gd name="T0" fmla="*/ 0 w 30"/>
                  <a:gd name="T1" fmla="*/ 0 h 14"/>
                  <a:gd name="T2" fmla="*/ 20 w 30"/>
                  <a:gd name="T3" fmla="*/ 14 h 14"/>
                  <a:gd name="T4" fmla="*/ 30 w 30"/>
                  <a:gd name="T5" fmla="*/ 0 h 14"/>
                  <a:gd name="T6" fmla="*/ 0 w 30"/>
                  <a:gd name="T7" fmla="*/ 0 h 14"/>
                </a:gdLst>
                <a:ahLst/>
                <a:cxnLst>
                  <a:cxn ang="0">
                    <a:pos x="T0" y="T1"/>
                  </a:cxn>
                  <a:cxn ang="0">
                    <a:pos x="T2" y="T3"/>
                  </a:cxn>
                  <a:cxn ang="0">
                    <a:pos x="T4" y="T5"/>
                  </a:cxn>
                  <a:cxn ang="0">
                    <a:pos x="T6" y="T7"/>
                  </a:cxn>
                </a:cxnLst>
                <a:rect l="0" t="0" r="r" b="b"/>
                <a:pathLst>
                  <a:path w="30" h="14">
                    <a:moveTo>
                      <a:pt x="0" y="0"/>
                    </a:moveTo>
                    <a:lnTo>
                      <a:pt x="20" y="14"/>
                    </a:lnTo>
                    <a:lnTo>
                      <a:pt x="30"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61" name="Freeform 138">
                <a:extLst>
                  <a:ext uri="{FF2B5EF4-FFF2-40B4-BE49-F238E27FC236}">
                    <a16:creationId xmlns:a16="http://schemas.microsoft.com/office/drawing/2014/main" id="{A97C12B7-7EF0-4D87-882F-DD9A55D639B4}"/>
                  </a:ext>
                </a:extLst>
              </p:cNvPr>
              <p:cNvSpPr>
                <a:spLocks/>
              </p:cNvSpPr>
              <p:nvPr/>
            </p:nvSpPr>
            <p:spPr bwMode="auto">
              <a:xfrm>
                <a:off x="284163" y="5942013"/>
                <a:ext cx="61913" cy="17463"/>
              </a:xfrm>
              <a:custGeom>
                <a:avLst/>
                <a:gdLst>
                  <a:gd name="T0" fmla="*/ 169 w 194"/>
                  <a:gd name="T1" fmla="*/ 0 h 52"/>
                  <a:gd name="T2" fmla="*/ 77 w 194"/>
                  <a:gd name="T3" fmla="*/ 22 h 52"/>
                  <a:gd name="T4" fmla="*/ 3 w 194"/>
                  <a:gd name="T5" fmla="*/ 1 h 52"/>
                  <a:gd name="T6" fmla="*/ 0 w 194"/>
                  <a:gd name="T7" fmla="*/ 21 h 52"/>
                  <a:gd name="T8" fmla="*/ 81 w 194"/>
                  <a:gd name="T9" fmla="*/ 52 h 52"/>
                  <a:gd name="T10" fmla="*/ 160 w 194"/>
                  <a:gd name="T11" fmla="*/ 46 h 52"/>
                  <a:gd name="T12" fmla="*/ 194 w 194"/>
                  <a:gd name="T13" fmla="*/ 26 h 52"/>
                  <a:gd name="T14" fmla="*/ 169 w 194"/>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52">
                    <a:moveTo>
                      <a:pt x="169" y="0"/>
                    </a:moveTo>
                    <a:lnTo>
                      <a:pt x="77" y="22"/>
                    </a:lnTo>
                    <a:lnTo>
                      <a:pt x="3" y="1"/>
                    </a:lnTo>
                    <a:lnTo>
                      <a:pt x="0" y="21"/>
                    </a:lnTo>
                    <a:lnTo>
                      <a:pt x="81" y="52"/>
                    </a:lnTo>
                    <a:lnTo>
                      <a:pt x="160" y="46"/>
                    </a:lnTo>
                    <a:lnTo>
                      <a:pt x="194" y="26"/>
                    </a:lnTo>
                    <a:lnTo>
                      <a:pt x="16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62" name="Freeform 139">
                <a:extLst>
                  <a:ext uri="{FF2B5EF4-FFF2-40B4-BE49-F238E27FC236}">
                    <a16:creationId xmlns:a16="http://schemas.microsoft.com/office/drawing/2014/main" id="{905348D7-17A3-4AEC-8DC0-0CA67C1B63E5}"/>
                  </a:ext>
                </a:extLst>
              </p:cNvPr>
              <p:cNvSpPr>
                <a:spLocks/>
              </p:cNvSpPr>
              <p:nvPr/>
            </p:nvSpPr>
            <p:spPr bwMode="auto">
              <a:xfrm>
                <a:off x="344488" y="6042025"/>
                <a:ext cx="14288" cy="11113"/>
              </a:xfrm>
              <a:custGeom>
                <a:avLst/>
                <a:gdLst>
                  <a:gd name="T0" fmla="*/ 0 w 46"/>
                  <a:gd name="T1" fmla="*/ 31 h 33"/>
                  <a:gd name="T2" fmla="*/ 37 w 46"/>
                  <a:gd name="T3" fmla="*/ 33 h 33"/>
                  <a:gd name="T4" fmla="*/ 46 w 46"/>
                  <a:gd name="T5" fmla="*/ 0 h 33"/>
                  <a:gd name="T6" fmla="*/ 10 w 46"/>
                  <a:gd name="T7" fmla="*/ 1 h 33"/>
                  <a:gd name="T8" fmla="*/ 0 w 46"/>
                  <a:gd name="T9" fmla="*/ 31 h 33"/>
                </a:gdLst>
                <a:ahLst/>
                <a:cxnLst>
                  <a:cxn ang="0">
                    <a:pos x="T0" y="T1"/>
                  </a:cxn>
                  <a:cxn ang="0">
                    <a:pos x="T2" y="T3"/>
                  </a:cxn>
                  <a:cxn ang="0">
                    <a:pos x="T4" y="T5"/>
                  </a:cxn>
                  <a:cxn ang="0">
                    <a:pos x="T6" y="T7"/>
                  </a:cxn>
                  <a:cxn ang="0">
                    <a:pos x="T8" y="T9"/>
                  </a:cxn>
                </a:cxnLst>
                <a:rect l="0" t="0" r="r" b="b"/>
                <a:pathLst>
                  <a:path w="46" h="33">
                    <a:moveTo>
                      <a:pt x="0" y="31"/>
                    </a:moveTo>
                    <a:lnTo>
                      <a:pt x="37" y="33"/>
                    </a:lnTo>
                    <a:lnTo>
                      <a:pt x="46" y="0"/>
                    </a:lnTo>
                    <a:lnTo>
                      <a:pt x="10" y="1"/>
                    </a:lnTo>
                    <a:lnTo>
                      <a:pt x="0" y="3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63" name="Freeform 140">
                <a:extLst>
                  <a:ext uri="{FF2B5EF4-FFF2-40B4-BE49-F238E27FC236}">
                    <a16:creationId xmlns:a16="http://schemas.microsoft.com/office/drawing/2014/main" id="{8E934420-92E4-4395-873A-1C4319D4FC34}"/>
                  </a:ext>
                </a:extLst>
              </p:cNvPr>
              <p:cNvSpPr>
                <a:spLocks/>
              </p:cNvSpPr>
              <p:nvPr/>
            </p:nvSpPr>
            <p:spPr bwMode="auto">
              <a:xfrm>
                <a:off x="133350" y="5826125"/>
                <a:ext cx="33338" cy="23813"/>
              </a:xfrm>
              <a:custGeom>
                <a:avLst/>
                <a:gdLst>
                  <a:gd name="T0" fmla="*/ 0 w 101"/>
                  <a:gd name="T1" fmla="*/ 31 h 72"/>
                  <a:gd name="T2" fmla="*/ 45 w 101"/>
                  <a:gd name="T3" fmla="*/ 64 h 72"/>
                  <a:gd name="T4" fmla="*/ 95 w 101"/>
                  <a:gd name="T5" fmla="*/ 72 h 72"/>
                  <a:gd name="T6" fmla="*/ 101 w 101"/>
                  <a:gd name="T7" fmla="*/ 19 h 72"/>
                  <a:gd name="T8" fmla="*/ 53 w 101"/>
                  <a:gd name="T9" fmla="*/ 0 h 72"/>
                  <a:gd name="T10" fmla="*/ 0 w 101"/>
                  <a:gd name="T11" fmla="*/ 31 h 72"/>
                </a:gdLst>
                <a:ahLst/>
                <a:cxnLst>
                  <a:cxn ang="0">
                    <a:pos x="T0" y="T1"/>
                  </a:cxn>
                  <a:cxn ang="0">
                    <a:pos x="T2" y="T3"/>
                  </a:cxn>
                  <a:cxn ang="0">
                    <a:pos x="T4" y="T5"/>
                  </a:cxn>
                  <a:cxn ang="0">
                    <a:pos x="T6" y="T7"/>
                  </a:cxn>
                  <a:cxn ang="0">
                    <a:pos x="T8" y="T9"/>
                  </a:cxn>
                  <a:cxn ang="0">
                    <a:pos x="T10" y="T11"/>
                  </a:cxn>
                </a:cxnLst>
                <a:rect l="0" t="0" r="r" b="b"/>
                <a:pathLst>
                  <a:path w="101" h="72">
                    <a:moveTo>
                      <a:pt x="0" y="31"/>
                    </a:moveTo>
                    <a:lnTo>
                      <a:pt x="45" y="64"/>
                    </a:lnTo>
                    <a:lnTo>
                      <a:pt x="95" y="72"/>
                    </a:lnTo>
                    <a:lnTo>
                      <a:pt x="101" y="19"/>
                    </a:lnTo>
                    <a:lnTo>
                      <a:pt x="53" y="0"/>
                    </a:lnTo>
                    <a:lnTo>
                      <a:pt x="0" y="3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64" name="Freeform 141">
                <a:extLst>
                  <a:ext uri="{FF2B5EF4-FFF2-40B4-BE49-F238E27FC236}">
                    <a16:creationId xmlns:a16="http://schemas.microsoft.com/office/drawing/2014/main" id="{799B6E6D-8BB3-409E-945B-AD7E5092B571}"/>
                  </a:ext>
                </a:extLst>
              </p:cNvPr>
              <p:cNvSpPr>
                <a:spLocks/>
              </p:cNvSpPr>
              <p:nvPr/>
            </p:nvSpPr>
            <p:spPr bwMode="auto">
              <a:xfrm>
                <a:off x="57150" y="5842000"/>
                <a:ext cx="38100" cy="19050"/>
              </a:xfrm>
              <a:custGeom>
                <a:avLst/>
                <a:gdLst>
                  <a:gd name="T0" fmla="*/ 34 w 121"/>
                  <a:gd name="T1" fmla="*/ 0 h 58"/>
                  <a:gd name="T2" fmla="*/ 0 w 121"/>
                  <a:gd name="T3" fmla="*/ 17 h 58"/>
                  <a:gd name="T4" fmla="*/ 55 w 121"/>
                  <a:gd name="T5" fmla="*/ 56 h 58"/>
                  <a:gd name="T6" fmla="*/ 118 w 121"/>
                  <a:gd name="T7" fmla="*/ 58 h 58"/>
                  <a:gd name="T8" fmla="*/ 121 w 121"/>
                  <a:gd name="T9" fmla="*/ 35 h 58"/>
                  <a:gd name="T10" fmla="*/ 87 w 121"/>
                  <a:gd name="T11" fmla="*/ 13 h 58"/>
                  <a:gd name="T12" fmla="*/ 34 w 121"/>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21" h="58">
                    <a:moveTo>
                      <a:pt x="34" y="0"/>
                    </a:moveTo>
                    <a:lnTo>
                      <a:pt x="0" y="17"/>
                    </a:lnTo>
                    <a:lnTo>
                      <a:pt x="55" y="56"/>
                    </a:lnTo>
                    <a:lnTo>
                      <a:pt x="118" y="58"/>
                    </a:lnTo>
                    <a:lnTo>
                      <a:pt x="121" y="35"/>
                    </a:lnTo>
                    <a:lnTo>
                      <a:pt x="87" y="13"/>
                    </a:lnTo>
                    <a:lnTo>
                      <a:pt x="3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65" name="Freeform 142">
                <a:extLst>
                  <a:ext uri="{FF2B5EF4-FFF2-40B4-BE49-F238E27FC236}">
                    <a16:creationId xmlns:a16="http://schemas.microsoft.com/office/drawing/2014/main" id="{F2194BA3-D77F-4BCD-80AE-E694CCCCEF06}"/>
                  </a:ext>
                </a:extLst>
              </p:cNvPr>
              <p:cNvSpPr>
                <a:spLocks/>
              </p:cNvSpPr>
              <p:nvPr/>
            </p:nvSpPr>
            <p:spPr bwMode="auto">
              <a:xfrm>
                <a:off x="9525" y="5851525"/>
                <a:ext cx="22225" cy="17463"/>
              </a:xfrm>
              <a:custGeom>
                <a:avLst/>
                <a:gdLst>
                  <a:gd name="T0" fmla="*/ 0 w 71"/>
                  <a:gd name="T1" fmla="*/ 14 h 53"/>
                  <a:gd name="T2" fmla="*/ 4 w 71"/>
                  <a:gd name="T3" fmla="*/ 50 h 53"/>
                  <a:gd name="T4" fmla="*/ 61 w 71"/>
                  <a:gd name="T5" fmla="*/ 53 h 53"/>
                  <a:gd name="T6" fmla="*/ 71 w 71"/>
                  <a:gd name="T7" fmla="*/ 36 h 53"/>
                  <a:gd name="T8" fmla="*/ 33 w 71"/>
                  <a:gd name="T9" fmla="*/ 0 h 53"/>
                  <a:gd name="T10" fmla="*/ 0 w 71"/>
                  <a:gd name="T11" fmla="*/ 14 h 53"/>
                </a:gdLst>
                <a:ahLst/>
                <a:cxnLst>
                  <a:cxn ang="0">
                    <a:pos x="T0" y="T1"/>
                  </a:cxn>
                  <a:cxn ang="0">
                    <a:pos x="T2" y="T3"/>
                  </a:cxn>
                  <a:cxn ang="0">
                    <a:pos x="T4" y="T5"/>
                  </a:cxn>
                  <a:cxn ang="0">
                    <a:pos x="T6" y="T7"/>
                  </a:cxn>
                  <a:cxn ang="0">
                    <a:pos x="T8" y="T9"/>
                  </a:cxn>
                  <a:cxn ang="0">
                    <a:pos x="T10" y="T11"/>
                  </a:cxn>
                </a:cxnLst>
                <a:rect l="0" t="0" r="r" b="b"/>
                <a:pathLst>
                  <a:path w="71" h="53">
                    <a:moveTo>
                      <a:pt x="0" y="14"/>
                    </a:moveTo>
                    <a:lnTo>
                      <a:pt x="4" y="50"/>
                    </a:lnTo>
                    <a:lnTo>
                      <a:pt x="61" y="53"/>
                    </a:lnTo>
                    <a:lnTo>
                      <a:pt x="71" y="36"/>
                    </a:lnTo>
                    <a:lnTo>
                      <a:pt x="33" y="0"/>
                    </a:lnTo>
                    <a:lnTo>
                      <a:pt x="0"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66" name="Freeform 143">
                <a:extLst>
                  <a:ext uri="{FF2B5EF4-FFF2-40B4-BE49-F238E27FC236}">
                    <a16:creationId xmlns:a16="http://schemas.microsoft.com/office/drawing/2014/main" id="{0956B181-50F3-4E06-8B41-E27A8C85B8A1}"/>
                  </a:ext>
                </a:extLst>
              </p:cNvPr>
              <p:cNvSpPr>
                <a:spLocks/>
              </p:cNvSpPr>
              <p:nvPr/>
            </p:nvSpPr>
            <p:spPr bwMode="auto">
              <a:xfrm>
                <a:off x="34925" y="5868988"/>
                <a:ext cx="25400" cy="12700"/>
              </a:xfrm>
              <a:custGeom>
                <a:avLst/>
                <a:gdLst>
                  <a:gd name="T0" fmla="*/ 0 w 81"/>
                  <a:gd name="T1" fmla="*/ 6 h 42"/>
                  <a:gd name="T2" fmla="*/ 10 w 81"/>
                  <a:gd name="T3" fmla="*/ 23 h 42"/>
                  <a:gd name="T4" fmla="*/ 58 w 81"/>
                  <a:gd name="T5" fmla="*/ 42 h 42"/>
                  <a:gd name="T6" fmla="*/ 81 w 81"/>
                  <a:gd name="T7" fmla="*/ 15 h 42"/>
                  <a:gd name="T8" fmla="*/ 27 w 81"/>
                  <a:gd name="T9" fmla="*/ 0 h 42"/>
                  <a:gd name="T10" fmla="*/ 0 w 81"/>
                  <a:gd name="T11" fmla="*/ 6 h 42"/>
                </a:gdLst>
                <a:ahLst/>
                <a:cxnLst>
                  <a:cxn ang="0">
                    <a:pos x="T0" y="T1"/>
                  </a:cxn>
                  <a:cxn ang="0">
                    <a:pos x="T2" y="T3"/>
                  </a:cxn>
                  <a:cxn ang="0">
                    <a:pos x="T4" y="T5"/>
                  </a:cxn>
                  <a:cxn ang="0">
                    <a:pos x="T6" y="T7"/>
                  </a:cxn>
                  <a:cxn ang="0">
                    <a:pos x="T8" y="T9"/>
                  </a:cxn>
                  <a:cxn ang="0">
                    <a:pos x="T10" y="T11"/>
                  </a:cxn>
                </a:cxnLst>
                <a:rect l="0" t="0" r="r" b="b"/>
                <a:pathLst>
                  <a:path w="81" h="42">
                    <a:moveTo>
                      <a:pt x="0" y="6"/>
                    </a:moveTo>
                    <a:lnTo>
                      <a:pt x="10" y="23"/>
                    </a:lnTo>
                    <a:lnTo>
                      <a:pt x="58" y="42"/>
                    </a:lnTo>
                    <a:lnTo>
                      <a:pt x="81" y="15"/>
                    </a:lnTo>
                    <a:lnTo>
                      <a:pt x="27" y="0"/>
                    </a:lnTo>
                    <a:lnTo>
                      <a:pt x="0"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67" name="Freeform 144">
                <a:extLst>
                  <a:ext uri="{FF2B5EF4-FFF2-40B4-BE49-F238E27FC236}">
                    <a16:creationId xmlns:a16="http://schemas.microsoft.com/office/drawing/2014/main" id="{364D730D-7641-4C37-838E-C51AC690C423}"/>
                  </a:ext>
                </a:extLst>
              </p:cNvPr>
              <p:cNvSpPr>
                <a:spLocks/>
              </p:cNvSpPr>
              <p:nvPr/>
            </p:nvSpPr>
            <p:spPr bwMode="auto">
              <a:xfrm>
                <a:off x="1868488" y="5410200"/>
                <a:ext cx="312738" cy="623888"/>
              </a:xfrm>
              <a:custGeom>
                <a:avLst/>
                <a:gdLst>
                  <a:gd name="T0" fmla="*/ 895 w 983"/>
                  <a:gd name="T1" fmla="*/ 88 h 1963"/>
                  <a:gd name="T2" fmla="*/ 659 w 983"/>
                  <a:gd name="T3" fmla="*/ 123 h 1963"/>
                  <a:gd name="T4" fmla="*/ 522 w 983"/>
                  <a:gd name="T5" fmla="*/ 84 h 1963"/>
                  <a:gd name="T6" fmla="*/ 419 w 983"/>
                  <a:gd name="T7" fmla="*/ 96 h 1963"/>
                  <a:gd name="T8" fmla="*/ 395 w 983"/>
                  <a:gd name="T9" fmla="*/ 0 h 1963"/>
                  <a:gd name="T10" fmla="*/ 282 w 983"/>
                  <a:gd name="T11" fmla="*/ 41 h 1963"/>
                  <a:gd name="T12" fmla="*/ 200 w 983"/>
                  <a:gd name="T13" fmla="*/ 190 h 1963"/>
                  <a:gd name="T14" fmla="*/ 231 w 983"/>
                  <a:gd name="T15" fmla="*/ 618 h 1963"/>
                  <a:gd name="T16" fmla="*/ 141 w 983"/>
                  <a:gd name="T17" fmla="*/ 971 h 1963"/>
                  <a:gd name="T18" fmla="*/ 52 w 983"/>
                  <a:gd name="T19" fmla="*/ 1105 h 1963"/>
                  <a:gd name="T20" fmla="*/ 0 w 983"/>
                  <a:gd name="T21" fmla="*/ 1314 h 1963"/>
                  <a:gd name="T22" fmla="*/ 37 w 983"/>
                  <a:gd name="T23" fmla="*/ 1337 h 1963"/>
                  <a:gd name="T24" fmla="*/ 114 w 983"/>
                  <a:gd name="T25" fmla="*/ 1333 h 1963"/>
                  <a:gd name="T26" fmla="*/ 133 w 983"/>
                  <a:gd name="T27" fmla="*/ 1277 h 1963"/>
                  <a:gd name="T28" fmla="*/ 236 w 983"/>
                  <a:gd name="T29" fmla="*/ 1215 h 1963"/>
                  <a:gd name="T30" fmla="*/ 193 w 983"/>
                  <a:gd name="T31" fmla="*/ 1272 h 1963"/>
                  <a:gd name="T32" fmla="*/ 111 w 983"/>
                  <a:gd name="T33" fmla="*/ 1347 h 1963"/>
                  <a:gd name="T34" fmla="*/ 101 w 983"/>
                  <a:gd name="T35" fmla="*/ 1380 h 1963"/>
                  <a:gd name="T36" fmla="*/ 131 w 983"/>
                  <a:gd name="T37" fmla="*/ 1433 h 1963"/>
                  <a:gd name="T38" fmla="*/ 238 w 983"/>
                  <a:gd name="T39" fmla="*/ 1391 h 1963"/>
                  <a:gd name="T40" fmla="*/ 234 w 983"/>
                  <a:gd name="T41" fmla="*/ 1415 h 1963"/>
                  <a:gd name="T42" fmla="*/ 229 w 983"/>
                  <a:gd name="T43" fmla="*/ 1502 h 1963"/>
                  <a:gd name="T44" fmla="*/ 224 w 983"/>
                  <a:gd name="T45" fmla="*/ 1767 h 1963"/>
                  <a:gd name="T46" fmla="*/ 179 w 983"/>
                  <a:gd name="T47" fmla="*/ 1926 h 1963"/>
                  <a:gd name="T48" fmla="*/ 180 w 983"/>
                  <a:gd name="T49" fmla="*/ 1963 h 1963"/>
                  <a:gd name="T50" fmla="*/ 319 w 983"/>
                  <a:gd name="T51" fmla="*/ 1912 h 1963"/>
                  <a:gd name="T52" fmla="*/ 453 w 983"/>
                  <a:gd name="T53" fmla="*/ 1937 h 1963"/>
                  <a:gd name="T54" fmla="*/ 566 w 983"/>
                  <a:gd name="T55" fmla="*/ 1950 h 1963"/>
                  <a:gd name="T56" fmla="*/ 624 w 983"/>
                  <a:gd name="T57" fmla="*/ 1787 h 1963"/>
                  <a:gd name="T58" fmla="*/ 759 w 983"/>
                  <a:gd name="T59" fmla="*/ 1560 h 1963"/>
                  <a:gd name="T60" fmla="*/ 701 w 983"/>
                  <a:gd name="T61" fmla="*/ 1450 h 1963"/>
                  <a:gd name="T62" fmla="*/ 682 w 983"/>
                  <a:gd name="T63" fmla="*/ 1135 h 1963"/>
                  <a:gd name="T64" fmla="*/ 803 w 983"/>
                  <a:gd name="T65" fmla="*/ 876 h 1963"/>
                  <a:gd name="T66" fmla="*/ 821 w 983"/>
                  <a:gd name="T67" fmla="*/ 619 h 1963"/>
                  <a:gd name="T68" fmla="*/ 795 w 983"/>
                  <a:gd name="T69" fmla="*/ 438 h 1963"/>
                  <a:gd name="T70" fmla="*/ 938 w 983"/>
                  <a:gd name="T71" fmla="*/ 277 h 1963"/>
                  <a:gd name="T72" fmla="*/ 910 w 983"/>
                  <a:gd name="T73" fmla="*/ 151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3" h="1963">
                    <a:moveTo>
                      <a:pt x="910" y="151"/>
                    </a:moveTo>
                    <a:lnTo>
                      <a:pt x="895" y="88"/>
                    </a:lnTo>
                    <a:lnTo>
                      <a:pt x="732" y="67"/>
                    </a:lnTo>
                    <a:lnTo>
                      <a:pt x="659" y="123"/>
                    </a:lnTo>
                    <a:lnTo>
                      <a:pt x="629" y="87"/>
                    </a:lnTo>
                    <a:lnTo>
                      <a:pt x="522" y="84"/>
                    </a:lnTo>
                    <a:lnTo>
                      <a:pt x="453" y="116"/>
                    </a:lnTo>
                    <a:lnTo>
                      <a:pt x="419" y="96"/>
                    </a:lnTo>
                    <a:lnTo>
                      <a:pt x="425" y="49"/>
                    </a:lnTo>
                    <a:lnTo>
                      <a:pt x="395" y="0"/>
                    </a:lnTo>
                    <a:lnTo>
                      <a:pt x="345" y="0"/>
                    </a:lnTo>
                    <a:lnTo>
                      <a:pt x="282" y="41"/>
                    </a:lnTo>
                    <a:lnTo>
                      <a:pt x="198" y="116"/>
                    </a:lnTo>
                    <a:lnTo>
                      <a:pt x="200" y="190"/>
                    </a:lnTo>
                    <a:lnTo>
                      <a:pt x="256" y="445"/>
                    </a:lnTo>
                    <a:lnTo>
                      <a:pt x="231" y="618"/>
                    </a:lnTo>
                    <a:lnTo>
                      <a:pt x="173" y="925"/>
                    </a:lnTo>
                    <a:lnTo>
                      <a:pt x="141" y="971"/>
                    </a:lnTo>
                    <a:lnTo>
                      <a:pt x="134" y="1018"/>
                    </a:lnTo>
                    <a:lnTo>
                      <a:pt x="52" y="1105"/>
                    </a:lnTo>
                    <a:lnTo>
                      <a:pt x="53" y="1218"/>
                    </a:lnTo>
                    <a:lnTo>
                      <a:pt x="0" y="1314"/>
                    </a:lnTo>
                    <a:lnTo>
                      <a:pt x="10" y="1328"/>
                    </a:lnTo>
                    <a:lnTo>
                      <a:pt x="37" y="1337"/>
                    </a:lnTo>
                    <a:lnTo>
                      <a:pt x="57" y="1327"/>
                    </a:lnTo>
                    <a:lnTo>
                      <a:pt x="114" y="1333"/>
                    </a:lnTo>
                    <a:lnTo>
                      <a:pt x="107" y="1310"/>
                    </a:lnTo>
                    <a:lnTo>
                      <a:pt x="133" y="1277"/>
                    </a:lnTo>
                    <a:lnTo>
                      <a:pt x="173" y="1260"/>
                    </a:lnTo>
                    <a:lnTo>
                      <a:pt x="236" y="1215"/>
                    </a:lnTo>
                    <a:lnTo>
                      <a:pt x="233" y="1235"/>
                    </a:lnTo>
                    <a:lnTo>
                      <a:pt x="193" y="1272"/>
                    </a:lnTo>
                    <a:lnTo>
                      <a:pt x="164" y="1339"/>
                    </a:lnTo>
                    <a:lnTo>
                      <a:pt x="111" y="1347"/>
                    </a:lnTo>
                    <a:lnTo>
                      <a:pt x="81" y="1350"/>
                    </a:lnTo>
                    <a:lnTo>
                      <a:pt x="101" y="1380"/>
                    </a:lnTo>
                    <a:lnTo>
                      <a:pt x="95" y="1453"/>
                    </a:lnTo>
                    <a:lnTo>
                      <a:pt x="131" y="1433"/>
                    </a:lnTo>
                    <a:lnTo>
                      <a:pt x="181" y="1392"/>
                    </a:lnTo>
                    <a:lnTo>
                      <a:pt x="238" y="1391"/>
                    </a:lnTo>
                    <a:lnTo>
                      <a:pt x="258" y="1435"/>
                    </a:lnTo>
                    <a:lnTo>
                      <a:pt x="234" y="1415"/>
                    </a:lnTo>
                    <a:lnTo>
                      <a:pt x="194" y="1441"/>
                    </a:lnTo>
                    <a:lnTo>
                      <a:pt x="229" y="1502"/>
                    </a:lnTo>
                    <a:lnTo>
                      <a:pt x="203" y="1621"/>
                    </a:lnTo>
                    <a:lnTo>
                      <a:pt x="224" y="1767"/>
                    </a:lnTo>
                    <a:lnTo>
                      <a:pt x="212" y="1840"/>
                    </a:lnTo>
                    <a:lnTo>
                      <a:pt x="179" y="1926"/>
                    </a:lnTo>
                    <a:lnTo>
                      <a:pt x="153" y="1953"/>
                    </a:lnTo>
                    <a:lnTo>
                      <a:pt x="180" y="1963"/>
                    </a:lnTo>
                    <a:lnTo>
                      <a:pt x="239" y="1950"/>
                    </a:lnTo>
                    <a:lnTo>
                      <a:pt x="319" y="1912"/>
                    </a:lnTo>
                    <a:lnTo>
                      <a:pt x="386" y="1932"/>
                    </a:lnTo>
                    <a:lnTo>
                      <a:pt x="453" y="1937"/>
                    </a:lnTo>
                    <a:lnTo>
                      <a:pt x="500" y="1954"/>
                    </a:lnTo>
                    <a:lnTo>
                      <a:pt x="566" y="1950"/>
                    </a:lnTo>
                    <a:lnTo>
                      <a:pt x="636" y="1903"/>
                    </a:lnTo>
                    <a:lnTo>
                      <a:pt x="624" y="1787"/>
                    </a:lnTo>
                    <a:lnTo>
                      <a:pt x="670" y="1663"/>
                    </a:lnTo>
                    <a:lnTo>
                      <a:pt x="759" y="1560"/>
                    </a:lnTo>
                    <a:lnTo>
                      <a:pt x="766" y="1533"/>
                    </a:lnTo>
                    <a:lnTo>
                      <a:pt x="701" y="1450"/>
                    </a:lnTo>
                    <a:lnTo>
                      <a:pt x="749" y="1238"/>
                    </a:lnTo>
                    <a:lnTo>
                      <a:pt x="682" y="1135"/>
                    </a:lnTo>
                    <a:lnTo>
                      <a:pt x="651" y="1019"/>
                    </a:lnTo>
                    <a:lnTo>
                      <a:pt x="803" y="876"/>
                    </a:lnTo>
                    <a:lnTo>
                      <a:pt x="785" y="750"/>
                    </a:lnTo>
                    <a:lnTo>
                      <a:pt x="821" y="619"/>
                    </a:lnTo>
                    <a:lnTo>
                      <a:pt x="786" y="517"/>
                    </a:lnTo>
                    <a:lnTo>
                      <a:pt x="795" y="438"/>
                    </a:lnTo>
                    <a:lnTo>
                      <a:pt x="855" y="347"/>
                    </a:lnTo>
                    <a:lnTo>
                      <a:pt x="938" y="277"/>
                    </a:lnTo>
                    <a:lnTo>
                      <a:pt x="983" y="194"/>
                    </a:lnTo>
                    <a:lnTo>
                      <a:pt x="910" y="15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grpSp>
        <p:sp>
          <p:nvSpPr>
            <p:cNvPr id="736" name="Freeform 164">
              <a:extLst>
                <a:ext uri="{FF2B5EF4-FFF2-40B4-BE49-F238E27FC236}">
                  <a16:creationId xmlns:a16="http://schemas.microsoft.com/office/drawing/2014/main" id="{7ABDE3D4-6E7D-4AA6-9D93-197F5F8CD36C}"/>
                </a:ext>
              </a:extLst>
            </p:cNvPr>
            <p:cNvSpPr>
              <a:spLocks/>
            </p:cNvSpPr>
            <p:nvPr/>
          </p:nvSpPr>
          <p:spPr bwMode="auto">
            <a:xfrm>
              <a:off x="2606424" y="4555078"/>
              <a:ext cx="21805" cy="14018"/>
            </a:xfrm>
            <a:custGeom>
              <a:avLst/>
              <a:gdLst>
                <a:gd name="T0" fmla="*/ 23 w 70"/>
                <a:gd name="T1" fmla="*/ 0 h 43"/>
                <a:gd name="T2" fmla="*/ 0 w 70"/>
                <a:gd name="T3" fmla="*/ 20 h 43"/>
                <a:gd name="T4" fmla="*/ 6 w 70"/>
                <a:gd name="T5" fmla="*/ 43 h 43"/>
                <a:gd name="T6" fmla="*/ 36 w 70"/>
                <a:gd name="T7" fmla="*/ 30 h 43"/>
                <a:gd name="T8" fmla="*/ 60 w 70"/>
                <a:gd name="T9" fmla="*/ 40 h 43"/>
                <a:gd name="T10" fmla="*/ 70 w 70"/>
                <a:gd name="T11" fmla="*/ 30 h 43"/>
                <a:gd name="T12" fmla="*/ 53 w 70"/>
                <a:gd name="T13" fmla="*/ 3 h 43"/>
                <a:gd name="T14" fmla="*/ 23 w 70"/>
                <a:gd name="T15" fmla="*/ 0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43">
                  <a:moveTo>
                    <a:pt x="23" y="0"/>
                  </a:moveTo>
                  <a:lnTo>
                    <a:pt x="0" y="20"/>
                  </a:lnTo>
                  <a:lnTo>
                    <a:pt x="6" y="43"/>
                  </a:lnTo>
                  <a:lnTo>
                    <a:pt x="36" y="30"/>
                  </a:lnTo>
                  <a:lnTo>
                    <a:pt x="60" y="40"/>
                  </a:lnTo>
                  <a:lnTo>
                    <a:pt x="70" y="30"/>
                  </a:lnTo>
                  <a:lnTo>
                    <a:pt x="53" y="3"/>
                  </a:lnTo>
                  <a:lnTo>
                    <a:pt x="23" y="0"/>
                  </a:lnTo>
                  <a:close/>
                </a:path>
              </a:pathLst>
            </a:custGeom>
            <a:solidFill>
              <a:srgbClr val="C0C0C0"/>
            </a:solid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737" name="Freeform 168">
              <a:extLst>
                <a:ext uri="{FF2B5EF4-FFF2-40B4-BE49-F238E27FC236}">
                  <a16:creationId xmlns:a16="http://schemas.microsoft.com/office/drawing/2014/main" id="{1DE9EB66-2489-43BF-A5DC-8BB9018C2668}"/>
                </a:ext>
              </a:extLst>
            </p:cNvPr>
            <p:cNvSpPr>
              <a:spLocks/>
            </p:cNvSpPr>
            <p:nvPr/>
          </p:nvSpPr>
          <p:spPr bwMode="auto">
            <a:xfrm>
              <a:off x="2576832" y="4537945"/>
              <a:ext cx="10903" cy="6230"/>
            </a:xfrm>
            <a:custGeom>
              <a:avLst/>
              <a:gdLst>
                <a:gd name="T0" fmla="*/ 3 w 36"/>
                <a:gd name="T1" fmla="*/ 20 h 20"/>
                <a:gd name="T2" fmla="*/ 26 w 36"/>
                <a:gd name="T3" fmla="*/ 19 h 20"/>
                <a:gd name="T4" fmla="*/ 36 w 36"/>
                <a:gd name="T5" fmla="*/ 6 h 20"/>
                <a:gd name="T6" fmla="*/ 0 w 36"/>
                <a:gd name="T7" fmla="*/ 0 h 20"/>
                <a:gd name="T8" fmla="*/ 3 w 36"/>
                <a:gd name="T9" fmla="*/ 20 h 20"/>
              </a:gdLst>
              <a:ahLst/>
              <a:cxnLst>
                <a:cxn ang="0">
                  <a:pos x="T0" y="T1"/>
                </a:cxn>
                <a:cxn ang="0">
                  <a:pos x="T2" y="T3"/>
                </a:cxn>
                <a:cxn ang="0">
                  <a:pos x="T4" y="T5"/>
                </a:cxn>
                <a:cxn ang="0">
                  <a:pos x="T6" y="T7"/>
                </a:cxn>
                <a:cxn ang="0">
                  <a:pos x="T8" y="T9"/>
                </a:cxn>
              </a:cxnLst>
              <a:rect l="0" t="0" r="r" b="b"/>
              <a:pathLst>
                <a:path w="36" h="20">
                  <a:moveTo>
                    <a:pt x="3" y="20"/>
                  </a:moveTo>
                  <a:lnTo>
                    <a:pt x="26" y="19"/>
                  </a:lnTo>
                  <a:lnTo>
                    <a:pt x="36" y="6"/>
                  </a:lnTo>
                  <a:lnTo>
                    <a:pt x="0" y="0"/>
                  </a:lnTo>
                  <a:lnTo>
                    <a:pt x="3" y="20"/>
                  </a:lnTo>
                  <a:close/>
                </a:path>
              </a:pathLst>
            </a:custGeom>
            <a:solidFill>
              <a:srgbClr val="C0C0C0"/>
            </a:solid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738" name="Freeform 171">
              <a:extLst>
                <a:ext uri="{FF2B5EF4-FFF2-40B4-BE49-F238E27FC236}">
                  <a16:creationId xmlns:a16="http://schemas.microsoft.com/office/drawing/2014/main" id="{64057F68-9294-4FD7-B594-25F318E98EC7}"/>
                </a:ext>
              </a:extLst>
            </p:cNvPr>
            <p:cNvSpPr>
              <a:spLocks/>
            </p:cNvSpPr>
            <p:nvPr/>
          </p:nvSpPr>
          <p:spPr bwMode="auto">
            <a:xfrm>
              <a:off x="2354108" y="3785669"/>
              <a:ext cx="43610" cy="52955"/>
            </a:xfrm>
            <a:custGeom>
              <a:avLst/>
              <a:gdLst>
                <a:gd name="T0" fmla="*/ 120 w 140"/>
                <a:gd name="T1" fmla="*/ 0 h 170"/>
                <a:gd name="T2" fmla="*/ 66 w 140"/>
                <a:gd name="T3" fmla="*/ 27 h 170"/>
                <a:gd name="T4" fmla="*/ 34 w 140"/>
                <a:gd name="T5" fmla="*/ 114 h 170"/>
                <a:gd name="T6" fmla="*/ 0 w 140"/>
                <a:gd name="T7" fmla="*/ 144 h 170"/>
                <a:gd name="T8" fmla="*/ 0 w 140"/>
                <a:gd name="T9" fmla="*/ 170 h 170"/>
                <a:gd name="T10" fmla="*/ 27 w 140"/>
                <a:gd name="T11" fmla="*/ 157 h 170"/>
                <a:gd name="T12" fmla="*/ 74 w 140"/>
                <a:gd name="T13" fmla="*/ 159 h 170"/>
                <a:gd name="T14" fmla="*/ 107 w 140"/>
                <a:gd name="T15" fmla="*/ 129 h 170"/>
                <a:gd name="T16" fmla="*/ 123 w 140"/>
                <a:gd name="T17" fmla="*/ 79 h 170"/>
                <a:gd name="T18" fmla="*/ 116 w 140"/>
                <a:gd name="T19" fmla="*/ 43 h 170"/>
                <a:gd name="T20" fmla="*/ 140 w 140"/>
                <a:gd name="T21" fmla="*/ 7 h 170"/>
                <a:gd name="T22" fmla="*/ 120 w 140"/>
                <a:gd name="T23"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 h="170">
                  <a:moveTo>
                    <a:pt x="120" y="0"/>
                  </a:moveTo>
                  <a:lnTo>
                    <a:pt x="66" y="27"/>
                  </a:lnTo>
                  <a:lnTo>
                    <a:pt x="34" y="114"/>
                  </a:lnTo>
                  <a:lnTo>
                    <a:pt x="0" y="144"/>
                  </a:lnTo>
                  <a:lnTo>
                    <a:pt x="0" y="170"/>
                  </a:lnTo>
                  <a:lnTo>
                    <a:pt x="27" y="157"/>
                  </a:lnTo>
                  <a:lnTo>
                    <a:pt x="74" y="159"/>
                  </a:lnTo>
                  <a:lnTo>
                    <a:pt x="107" y="129"/>
                  </a:lnTo>
                  <a:lnTo>
                    <a:pt x="123" y="79"/>
                  </a:lnTo>
                  <a:lnTo>
                    <a:pt x="116" y="43"/>
                  </a:lnTo>
                  <a:lnTo>
                    <a:pt x="140" y="7"/>
                  </a:lnTo>
                  <a:lnTo>
                    <a:pt x="120" y="0"/>
                  </a:lnTo>
                  <a:close/>
                </a:path>
              </a:pathLst>
            </a:custGeom>
            <a:solidFill>
              <a:srgbClr val="C0C0C0"/>
            </a:solid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grpSp>
          <p:nvGrpSpPr>
            <p:cNvPr id="739" name="Group 738">
              <a:extLst>
                <a:ext uri="{FF2B5EF4-FFF2-40B4-BE49-F238E27FC236}">
                  <a16:creationId xmlns:a16="http://schemas.microsoft.com/office/drawing/2014/main" id="{DB4446F8-FB89-4E85-A184-40E6B045D502}"/>
                </a:ext>
              </a:extLst>
            </p:cNvPr>
            <p:cNvGrpSpPr/>
            <p:nvPr/>
          </p:nvGrpSpPr>
          <p:grpSpPr>
            <a:xfrm>
              <a:off x="2051948" y="2661148"/>
              <a:ext cx="917371" cy="1795807"/>
              <a:chOff x="2003425" y="2506663"/>
              <a:chExt cx="935038" cy="1830388"/>
            </a:xfrm>
            <a:solidFill>
              <a:srgbClr val="C0C0C0"/>
            </a:solidFill>
          </p:grpSpPr>
          <p:sp>
            <p:nvSpPr>
              <p:cNvPr id="925" name="Freeform 166">
                <a:extLst>
                  <a:ext uri="{FF2B5EF4-FFF2-40B4-BE49-F238E27FC236}">
                    <a16:creationId xmlns:a16="http://schemas.microsoft.com/office/drawing/2014/main" id="{54EFD27C-6039-4604-A7B6-A2BA07A3AD71}"/>
                  </a:ext>
                </a:extLst>
              </p:cNvPr>
              <p:cNvSpPr>
                <a:spLocks/>
              </p:cNvSpPr>
              <p:nvPr/>
            </p:nvSpPr>
            <p:spPr bwMode="auto">
              <a:xfrm>
                <a:off x="2003425" y="3519488"/>
                <a:ext cx="241300" cy="188913"/>
              </a:xfrm>
              <a:custGeom>
                <a:avLst/>
                <a:gdLst>
                  <a:gd name="T0" fmla="*/ 712 w 761"/>
                  <a:gd name="T1" fmla="*/ 419 h 595"/>
                  <a:gd name="T2" fmla="*/ 742 w 761"/>
                  <a:gd name="T3" fmla="*/ 432 h 595"/>
                  <a:gd name="T4" fmla="*/ 761 w 761"/>
                  <a:gd name="T5" fmla="*/ 409 h 595"/>
                  <a:gd name="T6" fmla="*/ 744 w 761"/>
                  <a:gd name="T7" fmla="*/ 352 h 595"/>
                  <a:gd name="T8" fmla="*/ 751 w 761"/>
                  <a:gd name="T9" fmla="*/ 322 h 595"/>
                  <a:gd name="T10" fmla="*/ 711 w 761"/>
                  <a:gd name="T11" fmla="*/ 289 h 595"/>
                  <a:gd name="T12" fmla="*/ 674 w 761"/>
                  <a:gd name="T13" fmla="*/ 289 h 595"/>
                  <a:gd name="T14" fmla="*/ 624 w 761"/>
                  <a:gd name="T15" fmla="*/ 326 h 595"/>
                  <a:gd name="T16" fmla="*/ 607 w 761"/>
                  <a:gd name="T17" fmla="*/ 356 h 595"/>
                  <a:gd name="T18" fmla="*/ 594 w 761"/>
                  <a:gd name="T19" fmla="*/ 324 h 595"/>
                  <a:gd name="T20" fmla="*/ 630 w 761"/>
                  <a:gd name="T21" fmla="*/ 279 h 595"/>
                  <a:gd name="T22" fmla="*/ 663 w 761"/>
                  <a:gd name="T23" fmla="*/ 253 h 595"/>
                  <a:gd name="T24" fmla="*/ 666 w 761"/>
                  <a:gd name="T25" fmla="*/ 236 h 595"/>
                  <a:gd name="T26" fmla="*/ 636 w 761"/>
                  <a:gd name="T27" fmla="*/ 207 h 595"/>
                  <a:gd name="T28" fmla="*/ 596 w 761"/>
                  <a:gd name="T29" fmla="*/ 131 h 595"/>
                  <a:gd name="T30" fmla="*/ 558 w 761"/>
                  <a:gd name="T31" fmla="*/ 29 h 595"/>
                  <a:gd name="T32" fmla="*/ 518 w 761"/>
                  <a:gd name="T33" fmla="*/ 2 h 595"/>
                  <a:gd name="T34" fmla="*/ 377 w 761"/>
                  <a:gd name="T35" fmla="*/ 0 h 595"/>
                  <a:gd name="T36" fmla="*/ 344 w 761"/>
                  <a:gd name="T37" fmla="*/ 26 h 595"/>
                  <a:gd name="T38" fmla="*/ 302 w 761"/>
                  <a:gd name="T39" fmla="*/ 48 h 595"/>
                  <a:gd name="T40" fmla="*/ 288 w 761"/>
                  <a:gd name="T41" fmla="*/ 34 h 595"/>
                  <a:gd name="T42" fmla="*/ 262 w 761"/>
                  <a:gd name="T43" fmla="*/ 78 h 595"/>
                  <a:gd name="T44" fmla="*/ 215 w 761"/>
                  <a:gd name="T45" fmla="*/ 108 h 595"/>
                  <a:gd name="T46" fmla="*/ 189 w 761"/>
                  <a:gd name="T47" fmla="*/ 123 h 595"/>
                  <a:gd name="T48" fmla="*/ 191 w 761"/>
                  <a:gd name="T49" fmla="*/ 179 h 595"/>
                  <a:gd name="T50" fmla="*/ 156 w 761"/>
                  <a:gd name="T51" fmla="*/ 208 h 595"/>
                  <a:gd name="T52" fmla="*/ 106 w 761"/>
                  <a:gd name="T53" fmla="*/ 212 h 595"/>
                  <a:gd name="T54" fmla="*/ 68 w 761"/>
                  <a:gd name="T55" fmla="*/ 250 h 595"/>
                  <a:gd name="T56" fmla="*/ 73 w 761"/>
                  <a:gd name="T57" fmla="*/ 342 h 595"/>
                  <a:gd name="T58" fmla="*/ 0 w 761"/>
                  <a:gd name="T59" fmla="*/ 373 h 595"/>
                  <a:gd name="T60" fmla="*/ 3 w 761"/>
                  <a:gd name="T61" fmla="*/ 451 h 595"/>
                  <a:gd name="T62" fmla="*/ 110 w 761"/>
                  <a:gd name="T63" fmla="*/ 567 h 595"/>
                  <a:gd name="T64" fmla="*/ 190 w 761"/>
                  <a:gd name="T65" fmla="*/ 555 h 595"/>
                  <a:gd name="T66" fmla="*/ 260 w 761"/>
                  <a:gd name="T67" fmla="*/ 436 h 595"/>
                  <a:gd name="T68" fmla="*/ 327 w 761"/>
                  <a:gd name="T69" fmla="*/ 430 h 595"/>
                  <a:gd name="T70" fmla="*/ 393 w 761"/>
                  <a:gd name="T71" fmla="*/ 567 h 595"/>
                  <a:gd name="T72" fmla="*/ 433 w 761"/>
                  <a:gd name="T73" fmla="*/ 595 h 595"/>
                  <a:gd name="T74" fmla="*/ 497 w 761"/>
                  <a:gd name="T75" fmla="*/ 570 h 595"/>
                  <a:gd name="T76" fmla="*/ 526 w 761"/>
                  <a:gd name="T77" fmla="*/ 582 h 595"/>
                  <a:gd name="T78" fmla="*/ 629 w 761"/>
                  <a:gd name="T79" fmla="*/ 586 h 595"/>
                  <a:gd name="T80" fmla="*/ 629 w 761"/>
                  <a:gd name="T81" fmla="*/ 542 h 595"/>
                  <a:gd name="T82" fmla="*/ 639 w 761"/>
                  <a:gd name="T83" fmla="*/ 526 h 595"/>
                  <a:gd name="T84" fmla="*/ 695 w 761"/>
                  <a:gd name="T85" fmla="*/ 518 h 595"/>
                  <a:gd name="T86" fmla="*/ 715 w 761"/>
                  <a:gd name="T87" fmla="*/ 484 h 595"/>
                  <a:gd name="T88" fmla="*/ 722 w 761"/>
                  <a:gd name="T89" fmla="*/ 452 h 595"/>
                  <a:gd name="T90" fmla="*/ 695 w 761"/>
                  <a:gd name="T91" fmla="*/ 442 h 595"/>
                  <a:gd name="T92" fmla="*/ 687 w 761"/>
                  <a:gd name="T93" fmla="*/ 368 h 595"/>
                  <a:gd name="T94" fmla="*/ 704 w 761"/>
                  <a:gd name="T95" fmla="*/ 358 h 595"/>
                  <a:gd name="T96" fmla="*/ 712 w 761"/>
                  <a:gd name="T97" fmla="*/ 41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1" h="595">
                    <a:moveTo>
                      <a:pt x="712" y="419"/>
                    </a:moveTo>
                    <a:lnTo>
                      <a:pt x="742" y="432"/>
                    </a:lnTo>
                    <a:lnTo>
                      <a:pt x="761" y="409"/>
                    </a:lnTo>
                    <a:lnTo>
                      <a:pt x="744" y="352"/>
                    </a:lnTo>
                    <a:lnTo>
                      <a:pt x="751" y="322"/>
                    </a:lnTo>
                    <a:lnTo>
                      <a:pt x="711" y="289"/>
                    </a:lnTo>
                    <a:lnTo>
                      <a:pt x="674" y="289"/>
                    </a:lnTo>
                    <a:lnTo>
                      <a:pt x="624" y="326"/>
                    </a:lnTo>
                    <a:lnTo>
                      <a:pt x="607" y="356"/>
                    </a:lnTo>
                    <a:lnTo>
                      <a:pt x="594" y="324"/>
                    </a:lnTo>
                    <a:lnTo>
                      <a:pt x="630" y="279"/>
                    </a:lnTo>
                    <a:lnTo>
                      <a:pt x="663" y="253"/>
                    </a:lnTo>
                    <a:lnTo>
                      <a:pt x="666" y="236"/>
                    </a:lnTo>
                    <a:lnTo>
                      <a:pt x="636" y="207"/>
                    </a:lnTo>
                    <a:lnTo>
                      <a:pt x="596" y="131"/>
                    </a:lnTo>
                    <a:lnTo>
                      <a:pt x="558" y="29"/>
                    </a:lnTo>
                    <a:lnTo>
                      <a:pt x="518" y="2"/>
                    </a:lnTo>
                    <a:lnTo>
                      <a:pt x="377" y="0"/>
                    </a:lnTo>
                    <a:lnTo>
                      <a:pt x="344" y="26"/>
                    </a:lnTo>
                    <a:lnTo>
                      <a:pt x="302" y="48"/>
                    </a:lnTo>
                    <a:lnTo>
                      <a:pt x="288" y="34"/>
                    </a:lnTo>
                    <a:lnTo>
                      <a:pt x="262" y="78"/>
                    </a:lnTo>
                    <a:lnTo>
                      <a:pt x="215" y="108"/>
                    </a:lnTo>
                    <a:lnTo>
                      <a:pt x="189" y="123"/>
                    </a:lnTo>
                    <a:lnTo>
                      <a:pt x="191" y="179"/>
                    </a:lnTo>
                    <a:lnTo>
                      <a:pt x="156" y="208"/>
                    </a:lnTo>
                    <a:lnTo>
                      <a:pt x="106" y="212"/>
                    </a:lnTo>
                    <a:lnTo>
                      <a:pt x="68" y="250"/>
                    </a:lnTo>
                    <a:lnTo>
                      <a:pt x="73" y="342"/>
                    </a:lnTo>
                    <a:lnTo>
                      <a:pt x="0" y="373"/>
                    </a:lnTo>
                    <a:lnTo>
                      <a:pt x="3" y="451"/>
                    </a:lnTo>
                    <a:lnTo>
                      <a:pt x="110" y="567"/>
                    </a:lnTo>
                    <a:lnTo>
                      <a:pt x="190" y="555"/>
                    </a:lnTo>
                    <a:lnTo>
                      <a:pt x="260" y="436"/>
                    </a:lnTo>
                    <a:lnTo>
                      <a:pt x="327" y="430"/>
                    </a:lnTo>
                    <a:lnTo>
                      <a:pt x="393" y="567"/>
                    </a:lnTo>
                    <a:lnTo>
                      <a:pt x="433" y="595"/>
                    </a:lnTo>
                    <a:lnTo>
                      <a:pt x="497" y="570"/>
                    </a:lnTo>
                    <a:lnTo>
                      <a:pt x="526" y="582"/>
                    </a:lnTo>
                    <a:lnTo>
                      <a:pt x="629" y="586"/>
                    </a:lnTo>
                    <a:lnTo>
                      <a:pt x="629" y="542"/>
                    </a:lnTo>
                    <a:lnTo>
                      <a:pt x="639" y="526"/>
                    </a:lnTo>
                    <a:lnTo>
                      <a:pt x="695" y="518"/>
                    </a:lnTo>
                    <a:lnTo>
                      <a:pt x="715" y="484"/>
                    </a:lnTo>
                    <a:lnTo>
                      <a:pt x="722" y="452"/>
                    </a:lnTo>
                    <a:lnTo>
                      <a:pt x="695" y="442"/>
                    </a:lnTo>
                    <a:lnTo>
                      <a:pt x="687" y="368"/>
                    </a:lnTo>
                    <a:lnTo>
                      <a:pt x="704" y="358"/>
                    </a:lnTo>
                    <a:lnTo>
                      <a:pt x="712" y="41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26" name="Freeform 145">
                <a:extLst>
                  <a:ext uri="{FF2B5EF4-FFF2-40B4-BE49-F238E27FC236}">
                    <a16:creationId xmlns:a16="http://schemas.microsoft.com/office/drawing/2014/main" id="{7B951F93-342C-4A3A-8F63-4442D4EF535C}"/>
                  </a:ext>
                </a:extLst>
              </p:cNvPr>
              <p:cNvSpPr>
                <a:spLocks/>
              </p:cNvSpPr>
              <p:nvPr/>
            </p:nvSpPr>
            <p:spPr bwMode="auto">
              <a:xfrm>
                <a:off x="2465388" y="2790825"/>
                <a:ext cx="23813" cy="22225"/>
              </a:xfrm>
              <a:custGeom>
                <a:avLst/>
                <a:gdLst>
                  <a:gd name="T0" fmla="*/ 64 w 73"/>
                  <a:gd name="T1" fmla="*/ 73 h 73"/>
                  <a:gd name="T2" fmla="*/ 73 w 73"/>
                  <a:gd name="T3" fmla="*/ 49 h 73"/>
                  <a:gd name="T4" fmla="*/ 39 w 73"/>
                  <a:gd name="T5" fmla="*/ 20 h 73"/>
                  <a:gd name="T6" fmla="*/ 46 w 73"/>
                  <a:gd name="T7" fmla="*/ 0 h 73"/>
                  <a:gd name="T8" fmla="*/ 19 w 73"/>
                  <a:gd name="T9" fmla="*/ 7 h 73"/>
                  <a:gd name="T10" fmla="*/ 0 w 73"/>
                  <a:gd name="T11" fmla="*/ 34 h 73"/>
                  <a:gd name="T12" fmla="*/ 32 w 73"/>
                  <a:gd name="T13" fmla="*/ 41 h 73"/>
                  <a:gd name="T14" fmla="*/ 64 w 73"/>
                  <a:gd name="T15" fmla="*/ 73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73">
                    <a:moveTo>
                      <a:pt x="64" y="73"/>
                    </a:moveTo>
                    <a:lnTo>
                      <a:pt x="73" y="49"/>
                    </a:lnTo>
                    <a:lnTo>
                      <a:pt x="39" y="20"/>
                    </a:lnTo>
                    <a:lnTo>
                      <a:pt x="46" y="0"/>
                    </a:lnTo>
                    <a:lnTo>
                      <a:pt x="19" y="7"/>
                    </a:lnTo>
                    <a:lnTo>
                      <a:pt x="0" y="34"/>
                    </a:lnTo>
                    <a:lnTo>
                      <a:pt x="32" y="41"/>
                    </a:lnTo>
                    <a:lnTo>
                      <a:pt x="64" y="7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27" name="Freeform 146">
                <a:extLst>
                  <a:ext uri="{FF2B5EF4-FFF2-40B4-BE49-F238E27FC236}">
                    <a16:creationId xmlns:a16="http://schemas.microsoft.com/office/drawing/2014/main" id="{1E720289-4B0B-4C91-A2D6-6BE38A5385F7}"/>
                  </a:ext>
                </a:extLst>
              </p:cNvPr>
              <p:cNvSpPr>
                <a:spLocks/>
              </p:cNvSpPr>
              <p:nvPr/>
            </p:nvSpPr>
            <p:spPr bwMode="auto">
              <a:xfrm>
                <a:off x="2462213" y="2817813"/>
                <a:ext cx="15875" cy="11113"/>
              </a:xfrm>
              <a:custGeom>
                <a:avLst/>
                <a:gdLst>
                  <a:gd name="T0" fmla="*/ 50 w 50"/>
                  <a:gd name="T1" fmla="*/ 9 h 36"/>
                  <a:gd name="T2" fmla="*/ 7 w 50"/>
                  <a:gd name="T3" fmla="*/ 0 h 36"/>
                  <a:gd name="T4" fmla="*/ 0 w 50"/>
                  <a:gd name="T5" fmla="*/ 16 h 36"/>
                  <a:gd name="T6" fmla="*/ 20 w 50"/>
                  <a:gd name="T7" fmla="*/ 36 h 36"/>
                  <a:gd name="T8" fmla="*/ 50 w 50"/>
                  <a:gd name="T9" fmla="*/ 9 h 36"/>
                </a:gdLst>
                <a:ahLst/>
                <a:cxnLst>
                  <a:cxn ang="0">
                    <a:pos x="T0" y="T1"/>
                  </a:cxn>
                  <a:cxn ang="0">
                    <a:pos x="T2" y="T3"/>
                  </a:cxn>
                  <a:cxn ang="0">
                    <a:pos x="T4" y="T5"/>
                  </a:cxn>
                  <a:cxn ang="0">
                    <a:pos x="T6" y="T7"/>
                  </a:cxn>
                  <a:cxn ang="0">
                    <a:pos x="T8" y="T9"/>
                  </a:cxn>
                </a:cxnLst>
                <a:rect l="0" t="0" r="r" b="b"/>
                <a:pathLst>
                  <a:path w="50" h="36">
                    <a:moveTo>
                      <a:pt x="50" y="9"/>
                    </a:moveTo>
                    <a:lnTo>
                      <a:pt x="7" y="0"/>
                    </a:lnTo>
                    <a:lnTo>
                      <a:pt x="0" y="16"/>
                    </a:lnTo>
                    <a:lnTo>
                      <a:pt x="20" y="36"/>
                    </a:lnTo>
                    <a:lnTo>
                      <a:pt x="50" y="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28" name="Freeform 147">
                <a:extLst>
                  <a:ext uri="{FF2B5EF4-FFF2-40B4-BE49-F238E27FC236}">
                    <a16:creationId xmlns:a16="http://schemas.microsoft.com/office/drawing/2014/main" id="{74C874B9-611D-4942-9003-B46D7FBA2AC8}"/>
                  </a:ext>
                </a:extLst>
              </p:cNvPr>
              <p:cNvSpPr>
                <a:spLocks/>
              </p:cNvSpPr>
              <p:nvPr/>
            </p:nvSpPr>
            <p:spPr bwMode="auto">
              <a:xfrm>
                <a:off x="2471738" y="2881313"/>
                <a:ext cx="15875" cy="19050"/>
              </a:xfrm>
              <a:custGeom>
                <a:avLst/>
                <a:gdLst>
                  <a:gd name="T0" fmla="*/ 0 w 47"/>
                  <a:gd name="T1" fmla="*/ 13 h 56"/>
                  <a:gd name="T2" fmla="*/ 7 w 47"/>
                  <a:gd name="T3" fmla="*/ 43 h 56"/>
                  <a:gd name="T4" fmla="*/ 27 w 47"/>
                  <a:gd name="T5" fmla="*/ 56 h 56"/>
                  <a:gd name="T6" fmla="*/ 47 w 47"/>
                  <a:gd name="T7" fmla="*/ 20 h 56"/>
                  <a:gd name="T8" fmla="*/ 29 w 47"/>
                  <a:gd name="T9" fmla="*/ 0 h 56"/>
                  <a:gd name="T10" fmla="*/ 0 w 47"/>
                  <a:gd name="T11" fmla="*/ 13 h 56"/>
                </a:gdLst>
                <a:ahLst/>
                <a:cxnLst>
                  <a:cxn ang="0">
                    <a:pos x="T0" y="T1"/>
                  </a:cxn>
                  <a:cxn ang="0">
                    <a:pos x="T2" y="T3"/>
                  </a:cxn>
                  <a:cxn ang="0">
                    <a:pos x="T4" y="T5"/>
                  </a:cxn>
                  <a:cxn ang="0">
                    <a:pos x="T6" y="T7"/>
                  </a:cxn>
                  <a:cxn ang="0">
                    <a:pos x="T8" y="T9"/>
                  </a:cxn>
                  <a:cxn ang="0">
                    <a:pos x="T10" y="T11"/>
                  </a:cxn>
                </a:cxnLst>
                <a:rect l="0" t="0" r="r" b="b"/>
                <a:pathLst>
                  <a:path w="47" h="56">
                    <a:moveTo>
                      <a:pt x="0" y="13"/>
                    </a:moveTo>
                    <a:lnTo>
                      <a:pt x="7" y="43"/>
                    </a:lnTo>
                    <a:lnTo>
                      <a:pt x="27" y="56"/>
                    </a:lnTo>
                    <a:lnTo>
                      <a:pt x="47" y="20"/>
                    </a:lnTo>
                    <a:lnTo>
                      <a:pt x="29" y="0"/>
                    </a:lnTo>
                    <a:lnTo>
                      <a:pt x="0"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29" name="Freeform 148">
                <a:extLst>
                  <a:ext uri="{FF2B5EF4-FFF2-40B4-BE49-F238E27FC236}">
                    <a16:creationId xmlns:a16="http://schemas.microsoft.com/office/drawing/2014/main" id="{66D4B5A8-C7A0-46A5-816E-77B49548B64B}"/>
                  </a:ext>
                </a:extLst>
              </p:cNvPr>
              <p:cNvSpPr>
                <a:spLocks/>
              </p:cNvSpPr>
              <p:nvPr/>
            </p:nvSpPr>
            <p:spPr bwMode="auto">
              <a:xfrm>
                <a:off x="2433638" y="2827338"/>
                <a:ext cx="79375" cy="44450"/>
              </a:xfrm>
              <a:custGeom>
                <a:avLst/>
                <a:gdLst>
                  <a:gd name="T0" fmla="*/ 60 w 247"/>
                  <a:gd name="T1" fmla="*/ 116 h 142"/>
                  <a:gd name="T2" fmla="*/ 84 w 247"/>
                  <a:gd name="T3" fmla="*/ 136 h 142"/>
                  <a:gd name="T4" fmla="*/ 164 w 247"/>
                  <a:gd name="T5" fmla="*/ 85 h 142"/>
                  <a:gd name="T6" fmla="*/ 184 w 247"/>
                  <a:gd name="T7" fmla="*/ 142 h 142"/>
                  <a:gd name="T8" fmla="*/ 231 w 247"/>
                  <a:gd name="T9" fmla="*/ 131 h 142"/>
                  <a:gd name="T10" fmla="*/ 247 w 247"/>
                  <a:gd name="T11" fmla="*/ 88 h 142"/>
                  <a:gd name="T12" fmla="*/ 204 w 247"/>
                  <a:gd name="T13" fmla="*/ 102 h 142"/>
                  <a:gd name="T14" fmla="*/ 184 w 247"/>
                  <a:gd name="T15" fmla="*/ 85 h 142"/>
                  <a:gd name="T16" fmla="*/ 154 w 247"/>
                  <a:gd name="T17" fmla="*/ 58 h 142"/>
                  <a:gd name="T18" fmla="*/ 104 w 247"/>
                  <a:gd name="T19" fmla="*/ 100 h 142"/>
                  <a:gd name="T20" fmla="*/ 84 w 247"/>
                  <a:gd name="T21" fmla="*/ 73 h 142"/>
                  <a:gd name="T22" fmla="*/ 94 w 247"/>
                  <a:gd name="T23" fmla="*/ 36 h 142"/>
                  <a:gd name="T24" fmla="*/ 76 w 247"/>
                  <a:gd name="T25" fmla="*/ 9 h 142"/>
                  <a:gd name="T26" fmla="*/ 26 w 247"/>
                  <a:gd name="T27" fmla="*/ 0 h 142"/>
                  <a:gd name="T28" fmla="*/ 0 w 247"/>
                  <a:gd name="T29" fmla="*/ 77 h 142"/>
                  <a:gd name="T30" fmla="*/ 27 w 247"/>
                  <a:gd name="T31" fmla="*/ 113 h 142"/>
                  <a:gd name="T32" fmla="*/ 60 w 247"/>
                  <a:gd name="T33" fmla="*/ 1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7" h="142">
                    <a:moveTo>
                      <a:pt x="60" y="116"/>
                    </a:moveTo>
                    <a:lnTo>
                      <a:pt x="84" y="136"/>
                    </a:lnTo>
                    <a:lnTo>
                      <a:pt x="164" y="85"/>
                    </a:lnTo>
                    <a:lnTo>
                      <a:pt x="184" y="142"/>
                    </a:lnTo>
                    <a:lnTo>
                      <a:pt x="231" y="131"/>
                    </a:lnTo>
                    <a:lnTo>
                      <a:pt x="247" y="88"/>
                    </a:lnTo>
                    <a:lnTo>
                      <a:pt x="204" y="102"/>
                    </a:lnTo>
                    <a:lnTo>
                      <a:pt x="184" y="85"/>
                    </a:lnTo>
                    <a:lnTo>
                      <a:pt x="154" y="58"/>
                    </a:lnTo>
                    <a:lnTo>
                      <a:pt x="104" y="100"/>
                    </a:lnTo>
                    <a:lnTo>
                      <a:pt x="84" y="73"/>
                    </a:lnTo>
                    <a:lnTo>
                      <a:pt x="94" y="36"/>
                    </a:lnTo>
                    <a:lnTo>
                      <a:pt x="76" y="9"/>
                    </a:lnTo>
                    <a:lnTo>
                      <a:pt x="26" y="0"/>
                    </a:lnTo>
                    <a:lnTo>
                      <a:pt x="0" y="77"/>
                    </a:lnTo>
                    <a:lnTo>
                      <a:pt x="27" y="113"/>
                    </a:lnTo>
                    <a:lnTo>
                      <a:pt x="60" y="11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30" name="Freeform 149">
                <a:extLst>
                  <a:ext uri="{FF2B5EF4-FFF2-40B4-BE49-F238E27FC236}">
                    <a16:creationId xmlns:a16="http://schemas.microsoft.com/office/drawing/2014/main" id="{28F9D7D5-6603-466A-8069-0B235E909594}"/>
                  </a:ext>
                </a:extLst>
              </p:cNvPr>
              <p:cNvSpPr>
                <a:spLocks/>
              </p:cNvSpPr>
              <p:nvPr/>
            </p:nvSpPr>
            <p:spPr bwMode="auto">
              <a:xfrm>
                <a:off x="2435225" y="2865438"/>
                <a:ext cx="25400" cy="25400"/>
              </a:xfrm>
              <a:custGeom>
                <a:avLst/>
                <a:gdLst>
                  <a:gd name="T0" fmla="*/ 0 w 81"/>
                  <a:gd name="T1" fmla="*/ 20 h 82"/>
                  <a:gd name="T2" fmla="*/ 0 w 81"/>
                  <a:gd name="T3" fmla="*/ 50 h 82"/>
                  <a:gd name="T4" fmla="*/ 41 w 81"/>
                  <a:gd name="T5" fmla="*/ 82 h 82"/>
                  <a:gd name="T6" fmla="*/ 81 w 81"/>
                  <a:gd name="T7" fmla="*/ 59 h 82"/>
                  <a:gd name="T8" fmla="*/ 33 w 81"/>
                  <a:gd name="T9" fmla="*/ 0 h 82"/>
                  <a:gd name="T10" fmla="*/ 0 w 81"/>
                  <a:gd name="T11" fmla="*/ 20 h 82"/>
                </a:gdLst>
                <a:ahLst/>
                <a:cxnLst>
                  <a:cxn ang="0">
                    <a:pos x="T0" y="T1"/>
                  </a:cxn>
                  <a:cxn ang="0">
                    <a:pos x="T2" y="T3"/>
                  </a:cxn>
                  <a:cxn ang="0">
                    <a:pos x="T4" y="T5"/>
                  </a:cxn>
                  <a:cxn ang="0">
                    <a:pos x="T6" y="T7"/>
                  </a:cxn>
                  <a:cxn ang="0">
                    <a:pos x="T8" y="T9"/>
                  </a:cxn>
                  <a:cxn ang="0">
                    <a:pos x="T10" y="T11"/>
                  </a:cxn>
                </a:cxnLst>
                <a:rect l="0" t="0" r="r" b="b"/>
                <a:pathLst>
                  <a:path w="81" h="82">
                    <a:moveTo>
                      <a:pt x="0" y="20"/>
                    </a:moveTo>
                    <a:lnTo>
                      <a:pt x="0" y="50"/>
                    </a:lnTo>
                    <a:lnTo>
                      <a:pt x="41" y="82"/>
                    </a:lnTo>
                    <a:lnTo>
                      <a:pt x="81" y="59"/>
                    </a:lnTo>
                    <a:lnTo>
                      <a:pt x="33" y="0"/>
                    </a:lnTo>
                    <a:lnTo>
                      <a:pt x="0"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31" name="Freeform 150">
                <a:extLst>
                  <a:ext uri="{FF2B5EF4-FFF2-40B4-BE49-F238E27FC236}">
                    <a16:creationId xmlns:a16="http://schemas.microsoft.com/office/drawing/2014/main" id="{82E68964-101E-4FA1-BE72-2261F37B7F73}"/>
                  </a:ext>
                </a:extLst>
              </p:cNvPr>
              <p:cNvSpPr>
                <a:spLocks/>
              </p:cNvSpPr>
              <p:nvPr/>
            </p:nvSpPr>
            <p:spPr bwMode="auto">
              <a:xfrm>
                <a:off x="2124075" y="3273425"/>
                <a:ext cx="22225" cy="15875"/>
              </a:xfrm>
              <a:custGeom>
                <a:avLst/>
                <a:gdLst>
                  <a:gd name="T0" fmla="*/ 14 w 66"/>
                  <a:gd name="T1" fmla="*/ 24 h 50"/>
                  <a:gd name="T2" fmla="*/ 0 w 66"/>
                  <a:gd name="T3" fmla="*/ 50 h 50"/>
                  <a:gd name="T4" fmla="*/ 34 w 66"/>
                  <a:gd name="T5" fmla="*/ 44 h 50"/>
                  <a:gd name="T6" fmla="*/ 66 w 66"/>
                  <a:gd name="T7" fmla="*/ 3 h 50"/>
                  <a:gd name="T8" fmla="*/ 47 w 66"/>
                  <a:gd name="T9" fmla="*/ 0 h 50"/>
                  <a:gd name="T10" fmla="*/ 14 w 66"/>
                  <a:gd name="T11" fmla="*/ 24 h 50"/>
                </a:gdLst>
                <a:ahLst/>
                <a:cxnLst>
                  <a:cxn ang="0">
                    <a:pos x="T0" y="T1"/>
                  </a:cxn>
                  <a:cxn ang="0">
                    <a:pos x="T2" y="T3"/>
                  </a:cxn>
                  <a:cxn ang="0">
                    <a:pos x="T4" y="T5"/>
                  </a:cxn>
                  <a:cxn ang="0">
                    <a:pos x="T6" y="T7"/>
                  </a:cxn>
                  <a:cxn ang="0">
                    <a:pos x="T8" y="T9"/>
                  </a:cxn>
                  <a:cxn ang="0">
                    <a:pos x="T10" y="T11"/>
                  </a:cxn>
                </a:cxnLst>
                <a:rect l="0" t="0" r="r" b="b"/>
                <a:pathLst>
                  <a:path w="66" h="50">
                    <a:moveTo>
                      <a:pt x="14" y="24"/>
                    </a:moveTo>
                    <a:lnTo>
                      <a:pt x="0" y="50"/>
                    </a:lnTo>
                    <a:lnTo>
                      <a:pt x="34" y="44"/>
                    </a:lnTo>
                    <a:lnTo>
                      <a:pt x="66" y="3"/>
                    </a:lnTo>
                    <a:lnTo>
                      <a:pt x="47" y="0"/>
                    </a:lnTo>
                    <a:lnTo>
                      <a:pt x="14" y="2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32" name="Freeform 151">
                <a:extLst>
                  <a:ext uri="{FF2B5EF4-FFF2-40B4-BE49-F238E27FC236}">
                    <a16:creationId xmlns:a16="http://schemas.microsoft.com/office/drawing/2014/main" id="{AB688AA1-FF1E-4131-A99F-F70CB6B3A3AD}"/>
                  </a:ext>
                </a:extLst>
              </p:cNvPr>
              <p:cNvSpPr>
                <a:spLocks/>
              </p:cNvSpPr>
              <p:nvPr/>
            </p:nvSpPr>
            <p:spPr bwMode="auto">
              <a:xfrm>
                <a:off x="2111375" y="3095625"/>
                <a:ext cx="103188" cy="125413"/>
              </a:xfrm>
              <a:custGeom>
                <a:avLst/>
                <a:gdLst>
                  <a:gd name="T0" fmla="*/ 193 w 325"/>
                  <a:gd name="T1" fmla="*/ 139 h 394"/>
                  <a:gd name="T2" fmla="*/ 186 w 325"/>
                  <a:gd name="T3" fmla="*/ 46 h 394"/>
                  <a:gd name="T4" fmla="*/ 125 w 325"/>
                  <a:gd name="T5" fmla="*/ 0 h 394"/>
                  <a:gd name="T6" fmla="*/ 99 w 325"/>
                  <a:gd name="T7" fmla="*/ 30 h 394"/>
                  <a:gd name="T8" fmla="*/ 130 w 325"/>
                  <a:gd name="T9" fmla="*/ 99 h 394"/>
                  <a:gd name="T10" fmla="*/ 76 w 325"/>
                  <a:gd name="T11" fmla="*/ 83 h 394"/>
                  <a:gd name="T12" fmla="*/ 55 w 325"/>
                  <a:gd name="T13" fmla="*/ 37 h 394"/>
                  <a:gd name="T14" fmla="*/ 50 w 325"/>
                  <a:gd name="T15" fmla="*/ 67 h 394"/>
                  <a:gd name="T16" fmla="*/ 63 w 325"/>
                  <a:gd name="T17" fmla="*/ 120 h 394"/>
                  <a:gd name="T18" fmla="*/ 50 w 325"/>
                  <a:gd name="T19" fmla="*/ 130 h 394"/>
                  <a:gd name="T20" fmla="*/ 23 w 325"/>
                  <a:gd name="T21" fmla="*/ 110 h 394"/>
                  <a:gd name="T22" fmla="*/ 0 w 325"/>
                  <a:gd name="T23" fmla="*/ 137 h 394"/>
                  <a:gd name="T24" fmla="*/ 14 w 325"/>
                  <a:gd name="T25" fmla="*/ 170 h 394"/>
                  <a:gd name="T26" fmla="*/ 37 w 325"/>
                  <a:gd name="T27" fmla="*/ 206 h 394"/>
                  <a:gd name="T28" fmla="*/ 78 w 325"/>
                  <a:gd name="T29" fmla="*/ 216 h 394"/>
                  <a:gd name="T30" fmla="*/ 76 w 325"/>
                  <a:gd name="T31" fmla="*/ 176 h 394"/>
                  <a:gd name="T32" fmla="*/ 114 w 325"/>
                  <a:gd name="T33" fmla="*/ 203 h 394"/>
                  <a:gd name="T34" fmla="*/ 121 w 325"/>
                  <a:gd name="T35" fmla="*/ 246 h 394"/>
                  <a:gd name="T36" fmla="*/ 118 w 325"/>
                  <a:gd name="T37" fmla="*/ 268 h 394"/>
                  <a:gd name="T38" fmla="*/ 151 w 325"/>
                  <a:gd name="T39" fmla="*/ 309 h 394"/>
                  <a:gd name="T40" fmla="*/ 161 w 325"/>
                  <a:gd name="T41" fmla="*/ 332 h 394"/>
                  <a:gd name="T42" fmla="*/ 185 w 325"/>
                  <a:gd name="T43" fmla="*/ 322 h 394"/>
                  <a:gd name="T44" fmla="*/ 231 w 325"/>
                  <a:gd name="T45" fmla="*/ 321 h 394"/>
                  <a:gd name="T46" fmla="*/ 226 w 325"/>
                  <a:gd name="T47" fmla="*/ 374 h 394"/>
                  <a:gd name="T48" fmla="*/ 229 w 325"/>
                  <a:gd name="T49" fmla="*/ 394 h 394"/>
                  <a:gd name="T50" fmla="*/ 256 w 325"/>
                  <a:gd name="T51" fmla="*/ 378 h 394"/>
                  <a:gd name="T52" fmla="*/ 281 w 325"/>
                  <a:gd name="T53" fmla="*/ 321 h 394"/>
                  <a:gd name="T54" fmla="*/ 325 w 325"/>
                  <a:gd name="T55" fmla="*/ 287 h 394"/>
                  <a:gd name="T56" fmla="*/ 317 w 325"/>
                  <a:gd name="T57" fmla="*/ 257 h 394"/>
                  <a:gd name="T58" fmla="*/ 235 w 325"/>
                  <a:gd name="T59" fmla="*/ 277 h 394"/>
                  <a:gd name="T60" fmla="*/ 240 w 325"/>
                  <a:gd name="T61" fmla="*/ 238 h 394"/>
                  <a:gd name="T62" fmla="*/ 225 w 325"/>
                  <a:gd name="T63" fmla="*/ 238 h 394"/>
                  <a:gd name="T64" fmla="*/ 217 w 325"/>
                  <a:gd name="T65" fmla="*/ 185 h 394"/>
                  <a:gd name="T66" fmla="*/ 183 w 325"/>
                  <a:gd name="T67" fmla="*/ 169 h 394"/>
                  <a:gd name="T68" fmla="*/ 193 w 325"/>
                  <a:gd name="T69" fmla="*/ 13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5" h="394">
                    <a:moveTo>
                      <a:pt x="193" y="139"/>
                    </a:moveTo>
                    <a:lnTo>
                      <a:pt x="186" y="46"/>
                    </a:lnTo>
                    <a:lnTo>
                      <a:pt x="125" y="0"/>
                    </a:lnTo>
                    <a:lnTo>
                      <a:pt x="99" y="30"/>
                    </a:lnTo>
                    <a:lnTo>
                      <a:pt x="130" y="99"/>
                    </a:lnTo>
                    <a:lnTo>
                      <a:pt x="76" y="83"/>
                    </a:lnTo>
                    <a:lnTo>
                      <a:pt x="55" y="37"/>
                    </a:lnTo>
                    <a:lnTo>
                      <a:pt x="50" y="67"/>
                    </a:lnTo>
                    <a:lnTo>
                      <a:pt x="63" y="120"/>
                    </a:lnTo>
                    <a:lnTo>
                      <a:pt x="50" y="130"/>
                    </a:lnTo>
                    <a:lnTo>
                      <a:pt x="23" y="110"/>
                    </a:lnTo>
                    <a:lnTo>
                      <a:pt x="0" y="137"/>
                    </a:lnTo>
                    <a:lnTo>
                      <a:pt x="14" y="170"/>
                    </a:lnTo>
                    <a:lnTo>
                      <a:pt x="37" y="206"/>
                    </a:lnTo>
                    <a:lnTo>
                      <a:pt x="78" y="216"/>
                    </a:lnTo>
                    <a:lnTo>
                      <a:pt x="76" y="176"/>
                    </a:lnTo>
                    <a:lnTo>
                      <a:pt x="114" y="203"/>
                    </a:lnTo>
                    <a:lnTo>
                      <a:pt x="121" y="246"/>
                    </a:lnTo>
                    <a:lnTo>
                      <a:pt x="118" y="268"/>
                    </a:lnTo>
                    <a:lnTo>
                      <a:pt x="151" y="309"/>
                    </a:lnTo>
                    <a:lnTo>
                      <a:pt x="161" y="332"/>
                    </a:lnTo>
                    <a:lnTo>
                      <a:pt x="185" y="322"/>
                    </a:lnTo>
                    <a:lnTo>
                      <a:pt x="231" y="321"/>
                    </a:lnTo>
                    <a:lnTo>
                      <a:pt x="226" y="374"/>
                    </a:lnTo>
                    <a:lnTo>
                      <a:pt x="229" y="394"/>
                    </a:lnTo>
                    <a:lnTo>
                      <a:pt x="256" y="378"/>
                    </a:lnTo>
                    <a:lnTo>
                      <a:pt x="281" y="321"/>
                    </a:lnTo>
                    <a:lnTo>
                      <a:pt x="325" y="287"/>
                    </a:lnTo>
                    <a:lnTo>
                      <a:pt x="317" y="257"/>
                    </a:lnTo>
                    <a:lnTo>
                      <a:pt x="235" y="277"/>
                    </a:lnTo>
                    <a:lnTo>
                      <a:pt x="240" y="238"/>
                    </a:lnTo>
                    <a:lnTo>
                      <a:pt x="225" y="238"/>
                    </a:lnTo>
                    <a:lnTo>
                      <a:pt x="217" y="185"/>
                    </a:lnTo>
                    <a:lnTo>
                      <a:pt x="183" y="169"/>
                    </a:lnTo>
                    <a:lnTo>
                      <a:pt x="193" y="13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33" name="Freeform 152">
                <a:extLst>
                  <a:ext uri="{FF2B5EF4-FFF2-40B4-BE49-F238E27FC236}">
                    <a16:creationId xmlns:a16="http://schemas.microsoft.com/office/drawing/2014/main" id="{796C17C8-F9AA-4FF1-B95A-F612C4281325}"/>
                  </a:ext>
                </a:extLst>
              </p:cNvPr>
              <p:cNvSpPr>
                <a:spLocks/>
              </p:cNvSpPr>
              <p:nvPr/>
            </p:nvSpPr>
            <p:spPr bwMode="auto">
              <a:xfrm>
                <a:off x="2184400" y="3144838"/>
                <a:ext cx="6350" cy="22225"/>
              </a:xfrm>
              <a:custGeom>
                <a:avLst/>
                <a:gdLst>
                  <a:gd name="T0" fmla="*/ 10 w 24"/>
                  <a:gd name="T1" fmla="*/ 70 h 70"/>
                  <a:gd name="T2" fmla="*/ 24 w 24"/>
                  <a:gd name="T3" fmla="*/ 33 h 70"/>
                  <a:gd name="T4" fmla="*/ 17 w 24"/>
                  <a:gd name="T5" fmla="*/ 6 h 70"/>
                  <a:gd name="T6" fmla="*/ 0 w 24"/>
                  <a:gd name="T7" fmla="*/ 0 h 70"/>
                  <a:gd name="T8" fmla="*/ 0 w 24"/>
                  <a:gd name="T9" fmla="*/ 40 h 70"/>
                  <a:gd name="T10" fmla="*/ 10 w 24"/>
                  <a:gd name="T11" fmla="*/ 70 h 70"/>
                </a:gdLst>
                <a:ahLst/>
                <a:cxnLst>
                  <a:cxn ang="0">
                    <a:pos x="T0" y="T1"/>
                  </a:cxn>
                  <a:cxn ang="0">
                    <a:pos x="T2" y="T3"/>
                  </a:cxn>
                  <a:cxn ang="0">
                    <a:pos x="T4" y="T5"/>
                  </a:cxn>
                  <a:cxn ang="0">
                    <a:pos x="T6" y="T7"/>
                  </a:cxn>
                  <a:cxn ang="0">
                    <a:pos x="T8" y="T9"/>
                  </a:cxn>
                  <a:cxn ang="0">
                    <a:pos x="T10" y="T11"/>
                  </a:cxn>
                </a:cxnLst>
                <a:rect l="0" t="0" r="r" b="b"/>
                <a:pathLst>
                  <a:path w="24" h="70">
                    <a:moveTo>
                      <a:pt x="10" y="70"/>
                    </a:moveTo>
                    <a:lnTo>
                      <a:pt x="24" y="33"/>
                    </a:lnTo>
                    <a:lnTo>
                      <a:pt x="17" y="6"/>
                    </a:lnTo>
                    <a:lnTo>
                      <a:pt x="0" y="0"/>
                    </a:lnTo>
                    <a:lnTo>
                      <a:pt x="0" y="40"/>
                    </a:lnTo>
                    <a:lnTo>
                      <a:pt x="10" y="7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34" name="Freeform 153">
                <a:extLst>
                  <a:ext uri="{FF2B5EF4-FFF2-40B4-BE49-F238E27FC236}">
                    <a16:creationId xmlns:a16="http://schemas.microsoft.com/office/drawing/2014/main" id="{97619C86-A2D4-4438-B855-7F40A6D67EFC}"/>
                  </a:ext>
                </a:extLst>
              </p:cNvPr>
              <p:cNvSpPr>
                <a:spLocks/>
              </p:cNvSpPr>
              <p:nvPr/>
            </p:nvSpPr>
            <p:spPr bwMode="auto">
              <a:xfrm>
                <a:off x="2159000" y="3276600"/>
                <a:ext cx="61913" cy="71438"/>
              </a:xfrm>
              <a:custGeom>
                <a:avLst/>
                <a:gdLst>
                  <a:gd name="T0" fmla="*/ 106 w 193"/>
                  <a:gd name="T1" fmla="*/ 76 h 223"/>
                  <a:gd name="T2" fmla="*/ 58 w 193"/>
                  <a:gd name="T3" fmla="*/ 0 h 223"/>
                  <a:gd name="T4" fmla="*/ 28 w 193"/>
                  <a:gd name="T5" fmla="*/ 10 h 223"/>
                  <a:gd name="T6" fmla="*/ 39 w 193"/>
                  <a:gd name="T7" fmla="*/ 37 h 223"/>
                  <a:gd name="T8" fmla="*/ 2 w 193"/>
                  <a:gd name="T9" fmla="*/ 30 h 223"/>
                  <a:gd name="T10" fmla="*/ 12 w 193"/>
                  <a:gd name="T11" fmla="*/ 67 h 223"/>
                  <a:gd name="T12" fmla="*/ 56 w 193"/>
                  <a:gd name="T13" fmla="*/ 89 h 223"/>
                  <a:gd name="T14" fmla="*/ 99 w 193"/>
                  <a:gd name="T15" fmla="*/ 86 h 223"/>
                  <a:gd name="T16" fmla="*/ 83 w 193"/>
                  <a:gd name="T17" fmla="*/ 120 h 223"/>
                  <a:gd name="T18" fmla="*/ 56 w 193"/>
                  <a:gd name="T19" fmla="*/ 123 h 223"/>
                  <a:gd name="T20" fmla="*/ 47 w 193"/>
                  <a:gd name="T21" fmla="*/ 146 h 223"/>
                  <a:gd name="T22" fmla="*/ 83 w 193"/>
                  <a:gd name="T23" fmla="*/ 150 h 223"/>
                  <a:gd name="T24" fmla="*/ 84 w 193"/>
                  <a:gd name="T25" fmla="*/ 166 h 223"/>
                  <a:gd name="T26" fmla="*/ 37 w 193"/>
                  <a:gd name="T27" fmla="*/ 163 h 223"/>
                  <a:gd name="T28" fmla="*/ 0 w 193"/>
                  <a:gd name="T29" fmla="*/ 196 h 223"/>
                  <a:gd name="T30" fmla="*/ 24 w 193"/>
                  <a:gd name="T31" fmla="*/ 223 h 223"/>
                  <a:gd name="T32" fmla="*/ 67 w 193"/>
                  <a:gd name="T33" fmla="*/ 222 h 223"/>
                  <a:gd name="T34" fmla="*/ 90 w 193"/>
                  <a:gd name="T35" fmla="*/ 205 h 223"/>
                  <a:gd name="T36" fmla="*/ 137 w 193"/>
                  <a:gd name="T37" fmla="*/ 189 h 223"/>
                  <a:gd name="T38" fmla="*/ 144 w 193"/>
                  <a:gd name="T39" fmla="*/ 209 h 223"/>
                  <a:gd name="T40" fmla="*/ 193 w 193"/>
                  <a:gd name="T41" fmla="*/ 165 h 223"/>
                  <a:gd name="T42" fmla="*/ 150 w 193"/>
                  <a:gd name="T43" fmla="*/ 135 h 223"/>
                  <a:gd name="T44" fmla="*/ 160 w 193"/>
                  <a:gd name="T45" fmla="*/ 98 h 223"/>
                  <a:gd name="T46" fmla="*/ 106 w 193"/>
                  <a:gd name="T47" fmla="*/ 7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3" h="223">
                    <a:moveTo>
                      <a:pt x="106" y="76"/>
                    </a:moveTo>
                    <a:lnTo>
                      <a:pt x="58" y="0"/>
                    </a:lnTo>
                    <a:lnTo>
                      <a:pt x="28" y="10"/>
                    </a:lnTo>
                    <a:lnTo>
                      <a:pt x="39" y="37"/>
                    </a:lnTo>
                    <a:lnTo>
                      <a:pt x="2" y="30"/>
                    </a:lnTo>
                    <a:lnTo>
                      <a:pt x="12" y="67"/>
                    </a:lnTo>
                    <a:lnTo>
                      <a:pt x="56" y="89"/>
                    </a:lnTo>
                    <a:lnTo>
                      <a:pt x="99" y="86"/>
                    </a:lnTo>
                    <a:lnTo>
                      <a:pt x="83" y="120"/>
                    </a:lnTo>
                    <a:lnTo>
                      <a:pt x="56" y="123"/>
                    </a:lnTo>
                    <a:lnTo>
                      <a:pt x="47" y="146"/>
                    </a:lnTo>
                    <a:lnTo>
                      <a:pt x="83" y="150"/>
                    </a:lnTo>
                    <a:lnTo>
                      <a:pt x="84" y="166"/>
                    </a:lnTo>
                    <a:lnTo>
                      <a:pt x="37" y="163"/>
                    </a:lnTo>
                    <a:lnTo>
                      <a:pt x="0" y="196"/>
                    </a:lnTo>
                    <a:lnTo>
                      <a:pt x="24" y="223"/>
                    </a:lnTo>
                    <a:lnTo>
                      <a:pt x="67" y="222"/>
                    </a:lnTo>
                    <a:lnTo>
                      <a:pt x="90" y="205"/>
                    </a:lnTo>
                    <a:lnTo>
                      <a:pt x="137" y="189"/>
                    </a:lnTo>
                    <a:lnTo>
                      <a:pt x="144" y="209"/>
                    </a:lnTo>
                    <a:lnTo>
                      <a:pt x="193" y="165"/>
                    </a:lnTo>
                    <a:lnTo>
                      <a:pt x="150" y="135"/>
                    </a:lnTo>
                    <a:lnTo>
                      <a:pt x="160" y="98"/>
                    </a:lnTo>
                    <a:lnTo>
                      <a:pt x="106" y="7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35" name="Freeform 154">
                <a:extLst>
                  <a:ext uri="{FF2B5EF4-FFF2-40B4-BE49-F238E27FC236}">
                    <a16:creationId xmlns:a16="http://schemas.microsoft.com/office/drawing/2014/main" id="{C38AF9DE-F737-4906-9356-F5D46EFEC7CC}"/>
                  </a:ext>
                </a:extLst>
              </p:cNvPr>
              <p:cNvSpPr>
                <a:spLocks/>
              </p:cNvSpPr>
              <p:nvPr/>
            </p:nvSpPr>
            <p:spPr bwMode="auto">
              <a:xfrm>
                <a:off x="2603500" y="2551113"/>
                <a:ext cx="25400" cy="46038"/>
              </a:xfrm>
              <a:custGeom>
                <a:avLst/>
                <a:gdLst>
                  <a:gd name="T0" fmla="*/ 26 w 79"/>
                  <a:gd name="T1" fmla="*/ 143 h 143"/>
                  <a:gd name="T2" fmla="*/ 50 w 79"/>
                  <a:gd name="T3" fmla="*/ 90 h 143"/>
                  <a:gd name="T4" fmla="*/ 79 w 79"/>
                  <a:gd name="T5" fmla="*/ 63 h 143"/>
                  <a:gd name="T6" fmla="*/ 75 w 79"/>
                  <a:gd name="T7" fmla="*/ 0 h 143"/>
                  <a:gd name="T8" fmla="*/ 32 w 79"/>
                  <a:gd name="T9" fmla="*/ 4 h 143"/>
                  <a:gd name="T10" fmla="*/ 19 w 79"/>
                  <a:gd name="T11" fmla="*/ 47 h 143"/>
                  <a:gd name="T12" fmla="*/ 39 w 79"/>
                  <a:gd name="T13" fmla="*/ 80 h 143"/>
                  <a:gd name="T14" fmla="*/ 0 w 79"/>
                  <a:gd name="T15" fmla="*/ 130 h 143"/>
                  <a:gd name="T16" fmla="*/ 26 w 79"/>
                  <a:gd name="T17"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43">
                    <a:moveTo>
                      <a:pt x="26" y="143"/>
                    </a:moveTo>
                    <a:lnTo>
                      <a:pt x="50" y="90"/>
                    </a:lnTo>
                    <a:lnTo>
                      <a:pt x="79" y="63"/>
                    </a:lnTo>
                    <a:lnTo>
                      <a:pt x="75" y="0"/>
                    </a:lnTo>
                    <a:lnTo>
                      <a:pt x="32" y="4"/>
                    </a:lnTo>
                    <a:lnTo>
                      <a:pt x="19" y="47"/>
                    </a:lnTo>
                    <a:lnTo>
                      <a:pt x="39" y="80"/>
                    </a:lnTo>
                    <a:lnTo>
                      <a:pt x="0" y="130"/>
                    </a:lnTo>
                    <a:lnTo>
                      <a:pt x="26" y="14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36" name="Freeform 155">
                <a:extLst>
                  <a:ext uri="{FF2B5EF4-FFF2-40B4-BE49-F238E27FC236}">
                    <a16:creationId xmlns:a16="http://schemas.microsoft.com/office/drawing/2014/main" id="{5C9A80AA-2040-43E3-9E36-4275BC9389F2}"/>
                  </a:ext>
                </a:extLst>
              </p:cNvPr>
              <p:cNvSpPr>
                <a:spLocks/>
              </p:cNvSpPr>
              <p:nvPr/>
            </p:nvSpPr>
            <p:spPr bwMode="auto">
              <a:xfrm>
                <a:off x="2638425" y="2532063"/>
                <a:ext cx="17463" cy="39688"/>
              </a:xfrm>
              <a:custGeom>
                <a:avLst/>
                <a:gdLst>
                  <a:gd name="T0" fmla="*/ 40 w 54"/>
                  <a:gd name="T1" fmla="*/ 109 h 126"/>
                  <a:gd name="T2" fmla="*/ 54 w 54"/>
                  <a:gd name="T3" fmla="*/ 82 h 126"/>
                  <a:gd name="T4" fmla="*/ 49 w 54"/>
                  <a:gd name="T5" fmla="*/ 22 h 126"/>
                  <a:gd name="T6" fmla="*/ 22 w 54"/>
                  <a:gd name="T7" fmla="*/ 0 h 126"/>
                  <a:gd name="T8" fmla="*/ 12 w 54"/>
                  <a:gd name="T9" fmla="*/ 23 h 126"/>
                  <a:gd name="T10" fmla="*/ 0 w 54"/>
                  <a:gd name="T11" fmla="*/ 89 h 126"/>
                  <a:gd name="T12" fmla="*/ 7 w 54"/>
                  <a:gd name="T13" fmla="*/ 126 h 126"/>
                  <a:gd name="T14" fmla="*/ 40 w 54"/>
                  <a:gd name="T15" fmla="*/ 10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126">
                    <a:moveTo>
                      <a:pt x="40" y="109"/>
                    </a:moveTo>
                    <a:lnTo>
                      <a:pt x="54" y="82"/>
                    </a:lnTo>
                    <a:lnTo>
                      <a:pt x="49" y="22"/>
                    </a:lnTo>
                    <a:lnTo>
                      <a:pt x="22" y="0"/>
                    </a:lnTo>
                    <a:lnTo>
                      <a:pt x="12" y="23"/>
                    </a:lnTo>
                    <a:lnTo>
                      <a:pt x="0" y="89"/>
                    </a:lnTo>
                    <a:lnTo>
                      <a:pt x="7" y="126"/>
                    </a:lnTo>
                    <a:lnTo>
                      <a:pt x="40" y="10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37" name="Freeform 156">
                <a:extLst>
                  <a:ext uri="{FF2B5EF4-FFF2-40B4-BE49-F238E27FC236}">
                    <a16:creationId xmlns:a16="http://schemas.microsoft.com/office/drawing/2014/main" id="{C677D8FB-3ADE-4486-9340-2B38633DE16A}"/>
                  </a:ext>
                </a:extLst>
              </p:cNvPr>
              <p:cNvSpPr>
                <a:spLocks/>
              </p:cNvSpPr>
              <p:nvPr/>
            </p:nvSpPr>
            <p:spPr bwMode="auto">
              <a:xfrm>
                <a:off x="2660650" y="2533650"/>
                <a:ext cx="7938" cy="12700"/>
              </a:xfrm>
              <a:custGeom>
                <a:avLst/>
                <a:gdLst>
                  <a:gd name="T0" fmla="*/ 4 w 27"/>
                  <a:gd name="T1" fmla="*/ 40 h 40"/>
                  <a:gd name="T2" fmla="*/ 27 w 27"/>
                  <a:gd name="T3" fmla="*/ 0 h 40"/>
                  <a:gd name="T4" fmla="*/ 0 w 27"/>
                  <a:gd name="T5" fmla="*/ 6 h 40"/>
                  <a:gd name="T6" fmla="*/ 4 w 27"/>
                  <a:gd name="T7" fmla="*/ 40 h 40"/>
                </a:gdLst>
                <a:ahLst/>
                <a:cxnLst>
                  <a:cxn ang="0">
                    <a:pos x="T0" y="T1"/>
                  </a:cxn>
                  <a:cxn ang="0">
                    <a:pos x="T2" y="T3"/>
                  </a:cxn>
                  <a:cxn ang="0">
                    <a:pos x="T4" y="T5"/>
                  </a:cxn>
                  <a:cxn ang="0">
                    <a:pos x="T6" y="T7"/>
                  </a:cxn>
                </a:cxnLst>
                <a:rect l="0" t="0" r="r" b="b"/>
                <a:pathLst>
                  <a:path w="27" h="40">
                    <a:moveTo>
                      <a:pt x="4" y="40"/>
                    </a:moveTo>
                    <a:lnTo>
                      <a:pt x="27" y="0"/>
                    </a:lnTo>
                    <a:lnTo>
                      <a:pt x="0" y="6"/>
                    </a:lnTo>
                    <a:lnTo>
                      <a:pt x="4" y="4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38" name="Freeform 157">
                <a:extLst>
                  <a:ext uri="{FF2B5EF4-FFF2-40B4-BE49-F238E27FC236}">
                    <a16:creationId xmlns:a16="http://schemas.microsoft.com/office/drawing/2014/main" id="{1D7F0B9D-CBB0-4F84-A3C3-2831EFC4706B}"/>
                  </a:ext>
                </a:extLst>
              </p:cNvPr>
              <p:cNvSpPr>
                <a:spLocks/>
              </p:cNvSpPr>
              <p:nvPr/>
            </p:nvSpPr>
            <p:spPr bwMode="auto">
              <a:xfrm>
                <a:off x="2646363" y="2506663"/>
                <a:ext cx="14288" cy="22225"/>
              </a:xfrm>
              <a:custGeom>
                <a:avLst/>
                <a:gdLst>
                  <a:gd name="T0" fmla="*/ 49 w 49"/>
                  <a:gd name="T1" fmla="*/ 26 h 66"/>
                  <a:gd name="T2" fmla="*/ 26 w 49"/>
                  <a:gd name="T3" fmla="*/ 0 h 66"/>
                  <a:gd name="T4" fmla="*/ 0 w 49"/>
                  <a:gd name="T5" fmla="*/ 47 h 66"/>
                  <a:gd name="T6" fmla="*/ 24 w 49"/>
                  <a:gd name="T7" fmla="*/ 66 h 66"/>
                  <a:gd name="T8" fmla="*/ 49 w 49"/>
                  <a:gd name="T9" fmla="*/ 26 h 66"/>
                </a:gdLst>
                <a:ahLst/>
                <a:cxnLst>
                  <a:cxn ang="0">
                    <a:pos x="T0" y="T1"/>
                  </a:cxn>
                  <a:cxn ang="0">
                    <a:pos x="T2" y="T3"/>
                  </a:cxn>
                  <a:cxn ang="0">
                    <a:pos x="T4" y="T5"/>
                  </a:cxn>
                  <a:cxn ang="0">
                    <a:pos x="T6" y="T7"/>
                  </a:cxn>
                  <a:cxn ang="0">
                    <a:pos x="T8" y="T9"/>
                  </a:cxn>
                </a:cxnLst>
                <a:rect l="0" t="0" r="r" b="b"/>
                <a:pathLst>
                  <a:path w="49" h="66">
                    <a:moveTo>
                      <a:pt x="49" y="26"/>
                    </a:moveTo>
                    <a:lnTo>
                      <a:pt x="26" y="0"/>
                    </a:lnTo>
                    <a:lnTo>
                      <a:pt x="0" y="47"/>
                    </a:lnTo>
                    <a:lnTo>
                      <a:pt x="24" y="66"/>
                    </a:lnTo>
                    <a:lnTo>
                      <a:pt x="49" y="2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39" name="Freeform 158">
                <a:extLst>
                  <a:ext uri="{FF2B5EF4-FFF2-40B4-BE49-F238E27FC236}">
                    <a16:creationId xmlns:a16="http://schemas.microsoft.com/office/drawing/2014/main" id="{2AE13B6E-07BB-4E39-99EA-C026DF7469F2}"/>
                  </a:ext>
                </a:extLst>
              </p:cNvPr>
              <p:cNvSpPr>
                <a:spLocks/>
              </p:cNvSpPr>
              <p:nvPr/>
            </p:nvSpPr>
            <p:spPr bwMode="auto">
              <a:xfrm>
                <a:off x="2500313" y="2816225"/>
                <a:ext cx="14288" cy="11113"/>
              </a:xfrm>
              <a:custGeom>
                <a:avLst/>
                <a:gdLst>
                  <a:gd name="T0" fmla="*/ 41 w 47"/>
                  <a:gd name="T1" fmla="*/ 0 h 33"/>
                  <a:gd name="T2" fmla="*/ 0 w 47"/>
                  <a:gd name="T3" fmla="*/ 21 h 33"/>
                  <a:gd name="T4" fmla="*/ 47 w 47"/>
                  <a:gd name="T5" fmla="*/ 33 h 33"/>
                  <a:gd name="T6" fmla="*/ 41 w 47"/>
                  <a:gd name="T7" fmla="*/ 0 h 33"/>
                </a:gdLst>
                <a:ahLst/>
                <a:cxnLst>
                  <a:cxn ang="0">
                    <a:pos x="T0" y="T1"/>
                  </a:cxn>
                  <a:cxn ang="0">
                    <a:pos x="T2" y="T3"/>
                  </a:cxn>
                  <a:cxn ang="0">
                    <a:pos x="T4" y="T5"/>
                  </a:cxn>
                  <a:cxn ang="0">
                    <a:pos x="T6" y="T7"/>
                  </a:cxn>
                </a:cxnLst>
                <a:rect l="0" t="0" r="r" b="b"/>
                <a:pathLst>
                  <a:path w="47" h="33">
                    <a:moveTo>
                      <a:pt x="41" y="0"/>
                    </a:moveTo>
                    <a:lnTo>
                      <a:pt x="0" y="21"/>
                    </a:lnTo>
                    <a:lnTo>
                      <a:pt x="47" y="33"/>
                    </a:lnTo>
                    <a:lnTo>
                      <a:pt x="41"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40" name="Freeform 159">
                <a:extLst>
                  <a:ext uri="{FF2B5EF4-FFF2-40B4-BE49-F238E27FC236}">
                    <a16:creationId xmlns:a16="http://schemas.microsoft.com/office/drawing/2014/main" id="{BAA65AE2-59E0-40D7-A970-74E92AA10D8B}"/>
                  </a:ext>
                </a:extLst>
              </p:cNvPr>
              <p:cNvSpPr>
                <a:spLocks/>
              </p:cNvSpPr>
              <p:nvPr/>
            </p:nvSpPr>
            <p:spPr bwMode="auto">
              <a:xfrm>
                <a:off x="2486025" y="2835275"/>
                <a:ext cx="14288" cy="7938"/>
              </a:xfrm>
              <a:custGeom>
                <a:avLst/>
                <a:gdLst>
                  <a:gd name="T0" fmla="*/ 20 w 43"/>
                  <a:gd name="T1" fmla="*/ 27 h 27"/>
                  <a:gd name="T2" fmla="*/ 43 w 43"/>
                  <a:gd name="T3" fmla="*/ 0 h 27"/>
                  <a:gd name="T4" fmla="*/ 0 w 43"/>
                  <a:gd name="T5" fmla="*/ 11 h 27"/>
                  <a:gd name="T6" fmla="*/ 20 w 43"/>
                  <a:gd name="T7" fmla="*/ 27 h 27"/>
                </a:gdLst>
                <a:ahLst/>
                <a:cxnLst>
                  <a:cxn ang="0">
                    <a:pos x="T0" y="T1"/>
                  </a:cxn>
                  <a:cxn ang="0">
                    <a:pos x="T2" y="T3"/>
                  </a:cxn>
                  <a:cxn ang="0">
                    <a:pos x="T4" y="T5"/>
                  </a:cxn>
                  <a:cxn ang="0">
                    <a:pos x="T6" y="T7"/>
                  </a:cxn>
                </a:cxnLst>
                <a:rect l="0" t="0" r="r" b="b"/>
                <a:pathLst>
                  <a:path w="43" h="27">
                    <a:moveTo>
                      <a:pt x="20" y="27"/>
                    </a:moveTo>
                    <a:lnTo>
                      <a:pt x="43" y="0"/>
                    </a:lnTo>
                    <a:lnTo>
                      <a:pt x="0" y="11"/>
                    </a:lnTo>
                    <a:lnTo>
                      <a:pt x="20" y="2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41" name="Freeform 160">
                <a:extLst>
                  <a:ext uri="{FF2B5EF4-FFF2-40B4-BE49-F238E27FC236}">
                    <a16:creationId xmlns:a16="http://schemas.microsoft.com/office/drawing/2014/main" id="{6C721BF7-B7AF-43CF-9549-A3D8184BC401}"/>
                  </a:ext>
                </a:extLst>
              </p:cNvPr>
              <p:cNvSpPr>
                <a:spLocks/>
              </p:cNvSpPr>
              <p:nvPr/>
            </p:nvSpPr>
            <p:spPr bwMode="auto">
              <a:xfrm>
                <a:off x="2501900" y="2792413"/>
                <a:ext cx="25400" cy="22225"/>
              </a:xfrm>
              <a:custGeom>
                <a:avLst/>
                <a:gdLst>
                  <a:gd name="T0" fmla="*/ 76 w 76"/>
                  <a:gd name="T1" fmla="*/ 0 h 71"/>
                  <a:gd name="T2" fmla="*/ 36 w 76"/>
                  <a:gd name="T3" fmla="*/ 1 h 71"/>
                  <a:gd name="T4" fmla="*/ 2 w 76"/>
                  <a:gd name="T5" fmla="*/ 31 h 71"/>
                  <a:gd name="T6" fmla="*/ 0 w 76"/>
                  <a:gd name="T7" fmla="*/ 71 h 71"/>
                  <a:gd name="T8" fmla="*/ 63 w 76"/>
                  <a:gd name="T9" fmla="*/ 23 h 71"/>
                  <a:gd name="T10" fmla="*/ 76 w 76"/>
                  <a:gd name="T11" fmla="*/ 0 h 71"/>
                </a:gdLst>
                <a:ahLst/>
                <a:cxnLst>
                  <a:cxn ang="0">
                    <a:pos x="T0" y="T1"/>
                  </a:cxn>
                  <a:cxn ang="0">
                    <a:pos x="T2" y="T3"/>
                  </a:cxn>
                  <a:cxn ang="0">
                    <a:pos x="T4" y="T5"/>
                  </a:cxn>
                  <a:cxn ang="0">
                    <a:pos x="T6" y="T7"/>
                  </a:cxn>
                  <a:cxn ang="0">
                    <a:pos x="T8" y="T9"/>
                  </a:cxn>
                  <a:cxn ang="0">
                    <a:pos x="T10" y="T11"/>
                  </a:cxn>
                </a:cxnLst>
                <a:rect l="0" t="0" r="r" b="b"/>
                <a:pathLst>
                  <a:path w="76" h="71">
                    <a:moveTo>
                      <a:pt x="76" y="0"/>
                    </a:moveTo>
                    <a:lnTo>
                      <a:pt x="36" y="1"/>
                    </a:lnTo>
                    <a:lnTo>
                      <a:pt x="2" y="31"/>
                    </a:lnTo>
                    <a:lnTo>
                      <a:pt x="0" y="71"/>
                    </a:lnTo>
                    <a:lnTo>
                      <a:pt x="63" y="23"/>
                    </a:lnTo>
                    <a:lnTo>
                      <a:pt x="76"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42" name="Freeform 161">
                <a:extLst>
                  <a:ext uri="{FF2B5EF4-FFF2-40B4-BE49-F238E27FC236}">
                    <a16:creationId xmlns:a16="http://schemas.microsoft.com/office/drawing/2014/main" id="{E89794F7-E98E-4574-BB54-C911B0133784}"/>
                  </a:ext>
                </a:extLst>
              </p:cNvPr>
              <p:cNvSpPr>
                <a:spLocks/>
              </p:cNvSpPr>
              <p:nvPr/>
            </p:nvSpPr>
            <p:spPr bwMode="auto">
              <a:xfrm>
                <a:off x="2593975" y="2576513"/>
                <a:ext cx="66675" cy="112713"/>
              </a:xfrm>
              <a:custGeom>
                <a:avLst/>
                <a:gdLst>
                  <a:gd name="T0" fmla="*/ 100 w 209"/>
                  <a:gd name="T1" fmla="*/ 152 h 355"/>
                  <a:gd name="T2" fmla="*/ 127 w 209"/>
                  <a:gd name="T3" fmla="*/ 156 h 355"/>
                  <a:gd name="T4" fmla="*/ 130 w 209"/>
                  <a:gd name="T5" fmla="*/ 179 h 355"/>
                  <a:gd name="T6" fmla="*/ 123 w 209"/>
                  <a:gd name="T7" fmla="*/ 255 h 355"/>
                  <a:gd name="T8" fmla="*/ 88 w 209"/>
                  <a:gd name="T9" fmla="*/ 332 h 355"/>
                  <a:gd name="T10" fmla="*/ 124 w 209"/>
                  <a:gd name="T11" fmla="*/ 355 h 355"/>
                  <a:gd name="T12" fmla="*/ 141 w 209"/>
                  <a:gd name="T13" fmla="*/ 308 h 355"/>
                  <a:gd name="T14" fmla="*/ 170 w 209"/>
                  <a:gd name="T15" fmla="*/ 265 h 355"/>
                  <a:gd name="T16" fmla="*/ 170 w 209"/>
                  <a:gd name="T17" fmla="*/ 195 h 355"/>
                  <a:gd name="T18" fmla="*/ 187 w 209"/>
                  <a:gd name="T19" fmla="*/ 168 h 355"/>
                  <a:gd name="T20" fmla="*/ 200 w 209"/>
                  <a:gd name="T21" fmla="*/ 185 h 355"/>
                  <a:gd name="T22" fmla="*/ 209 w 209"/>
                  <a:gd name="T23" fmla="*/ 158 h 355"/>
                  <a:gd name="T24" fmla="*/ 152 w 209"/>
                  <a:gd name="T25" fmla="*/ 129 h 355"/>
                  <a:gd name="T26" fmla="*/ 156 w 209"/>
                  <a:gd name="T27" fmla="*/ 105 h 355"/>
                  <a:gd name="T28" fmla="*/ 179 w 209"/>
                  <a:gd name="T29" fmla="*/ 92 h 355"/>
                  <a:gd name="T30" fmla="*/ 156 w 209"/>
                  <a:gd name="T31" fmla="*/ 45 h 355"/>
                  <a:gd name="T32" fmla="*/ 185 w 209"/>
                  <a:gd name="T33" fmla="*/ 25 h 355"/>
                  <a:gd name="T34" fmla="*/ 161 w 209"/>
                  <a:gd name="T35" fmla="*/ 6 h 355"/>
                  <a:gd name="T36" fmla="*/ 131 w 209"/>
                  <a:gd name="T37" fmla="*/ 20 h 355"/>
                  <a:gd name="T38" fmla="*/ 111 w 209"/>
                  <a:gd name="T39" fmla="*/ 0 h 355"/>
                  <a:gd name="T40" fmla="*/ 95 w 209"/>
                  <a:gd name="T41" fmla="*/ 23 h 355"/>
                  <a:gd name="T42" fmla="*/ 82 w 209"/>
                  <a:gd name="T43" fmla="*/ 70 h 355"/>
                  <a:gd name="T44" fmla="*/ 95 w 209"/>
                  <a:gd name="T45" fmla="*/ 93 h 355"/>
                  <a:gd name="T46" fmla="*/ 89 w 209"/>
                  <a:gd name="T47" fmla="*/ 113 h 355"/>
                  <a:gd name="T48" fmla="*/ 72 w 209"/>
                  <a:gd name="T49" fmla="*/ 93 h 355"/>
                  <a:gd name="T50" fmla="*/ 3 w 209"/>
                  <a:gd name="T51" fmla="*/ 113 h 355"/>
                  <a:gd name="T52" fmla="*/ 0 w 209"/>
                  <a:gd name="T53" fmla="*/ 147 h 355"/>
                  <a:gd name="T54" fmla="*/ 63 w 209"/>
                  <a:gd name="T55" fmla="*/ 202 h 355"/>
                  <a:gd name="T56" fmla="*/ 100 w 209"/>
                  <a:gd name="T57" fmla="*/ 152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9" h="355">
                    <a:moveTo>
                      <a:pt x="100" y="152"/>
                    </a:moveTo>
                    <a:lnTo>
                      <a:pt x="127" y="156"/>
                    </a:lnTo>
                    <a:lnTo>
                      <a:pt x="130" y="179"/>
                    </a:lnTo>
                    <a:lnTo>
                      <a:pt x="123" y="255"/>
                    </a:lnTo>
                    <a:lnTo>
                      <a:pt x="88" y="332"/>
                    </a:lnTo>
                    <a:lnTo>
                      <a:pt x="124" y="355"/>
                    </a:lnTo>
                    <a:lnTo>
                      <a:pt x="141" y="308"/>
                    </a:lnTo>
                    <a:lnTo>
                      <a:pt x="170" y="265"/>
                    </a:lnTo>
                    <a:lnTo>
                      <a:pt x="170" y="195"/>
                    </a:lnTo>
                    <a:lnTo>
                      <a:pt x="187" y="168"/>
                    </a:lnTo>
                    <a:lnTo>
                      <a:pt x="200" y="185"/>
                    </a:lnTo>
                    <a:lnTo>
                      <a:pt x="209" y="158"/>
                    </a:lnTo>
                    <a:lnTo>
                      <a:pt x="152" y="129"/>
                    </a:lnTo>
                    <a:lnTo>
                      <a:pt x="156" y="105"/>
                    </a:lnTo>
                    <a:lnTo>
                      <a:pt x="179" y="92"/>
                    </a:lnTo>
                    <a:lnTo>
                      <a:pt x="156" y="45"/>
                    </a:lnTo>
                    <a:lnTo>
                      <a:pt x="185" y="25"/>
                    </a:lnTo>
                    <a:lnTo>
                      <a:pt x="161" y="6"/>
                    </a:lnTo>
                    <a:lnTo>
                      <a:pt x="131" y="20"/>
                    </a:lnTo>
                    <a:lnTo>
                      <a:pt x="111" y="0"/>
                    </a:lnTo>
                    <a:lnTo>
                      <a:pt x="95" y="23"/>
                    </a:lnTo>
                    <a:lnTo>
                      <a:pt x="82" y="70"/>
                    </a:lnTo>
                    <a:lnTo>
                      <a:pt x="95" y="93"/>
                    </a:lnTo>
                    <a:lnTo>
                      <a:pt x="89" y="113"/>
                    </a:lnTo>
                    <a:lnTo>
                      <a:pt x="72" y="93"/>
                    </a:lnTo>
                    <a:lnTo>
                      <a:pt x="3" y="113"/>
                    </a:lnTo>
                    <a:lnTo>
                      <a:pt x="0" y="147"/>
                    </a:lnTo>
                    <a:lnTo>
                      <a:pt x="63" y="202"/>
                    </a:lnTo>
                    <a:lnTo>
                      <a:pt x="100" y="15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43" name="Freeform 162">
                <a:extLst>
                  <a:ext uri="{FF2B5EF4-FFF2-40B4-BE49-F238E27FC236}">
                    <a16:creationId xmlns:a16="http://schemas.microsoft.com/office/drawing/2014/main" id="{93F735D3-8893-47B5-9835-8991B85D343A}"/>
                  </a:ext>
                </a:extLst>
              </p:cNvPr>
              <p:cNvSpPr>
                <a:spLocks/>
              </p:cNvSpPr>
              <p:nvPr/>
            </p:nvSpPr>
            <p:spPr bwMode="auto">
              <a:xfrm>
                <a:off x="2141538" y="3402013"/>
                <a:ext cx="47625" cy="57150"/>
              </a:xfrm>
              <a:custGeom>
                <a:avLst/>
                <a:gdLst>
                  <a:gd name="T0" fmla="*/ 60 w 149"/>
                  <a:gd name="T1" fmla="*/ 174 h 182"/>
                  <a:gd name="T2" fmla="*/ 93 w 149"/>
                  <a:gd name="T3" fmla="*/ 182 h 182"/>
                  <a:gd name="T4" fmla="*/ 110 w 149"/>
                  <a:gd name="T5" fmla="*/ 152 h 182"/>
                  <a:gd name="T6" fmla="*/ 149 w 149"/>
                  <a:gd name="T7" fmla="*/ 122 h 182"/>
                  <a:gd name="T8" fmla="*/ 132 w 149"/>
                  <a:gd name="T9" fmla="*/ 77 h 182"/>
                  <a:gd name="T10" fmla="*/ 132 w 149"/>
                  <a:gd name="T11" fmla="*/ 37 h 182"/>
                  <a:gd name="T12" fmla="*/ 106 w 149"/>
                  <a:gd name="T13" fmla="*/ 0 h 182"/>
                  <a:gd name="T14" fmla="*/ 76 w 149"/>
                  <a:gd name="T15" fmla="*/ 27 h 182"/>
                  <a:gd name="T16" fmla="*/ 55 w 149"/>
                  <a:gd name="T17" fmla="*/ 53 h 182"/>
                  <a:gd name="T18" fmla="*/ 29 w 149"/>
                  <a:gd name="T19" fmla="*/ 34 h 182"/>
                  <a:gd name="T20" fmla="*/ 0 w 149"/>
                  <a:gd name="T21" fmla="*/ 101 h 182"/>
                  <a:gd name="T22" fmla="*/ 3 w 149"/>
                  <a:gd name="T23" fmla="*/ 140 h 182"/>
                  <a:gd name="T24" fmla="*/ 16 w 149"/>
                  <a:gd name="T25" fmla="*/ 120 h 182"/>
                  <a:gd name="T26" fmla="*/ 42 w 149"/>
                  <a:gd name="T27" fmla="*/ 90 h 182"/>
                  <a:gd name="T28" fmla="*/ 72 w 149"/>
                  <a:gd name="T29" fmla="*/ 90 h 182"/>
                  <a:gd name="T30" fmla="*/ 53 w 149"/>
                  <a:gd name="T31" fmla="*/ 143 h 182"/>
                  <a:gd name="T32" fmla="*/ 60 w 149"/>
                  <a:gd name="T33"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9" h="182">
                    <a:moveTo>
                      <a:pt x="60" y="174"/>
                    </a:moveTo>
                    <a:lnTo>
                      <a:pt x="93" y="182"/>
                    </a:lnTo>
                    <a:lnTo>
                      <a:pt x="110" y="152"/>
                    </a:lnTo>
                    <a:lnTo>
                      <a:pt x="149" y="122"/>
                    </a:lnTo>
                    <a:lnTo>
                      <a:pt x="132" y="77"/>
                    </a:lnTo>
                    <a:lnTo>
                      <a:pt x="132" y="37"/>
                    </a:lnTo>
                    <a:lnTo>
                      <a:pt x="106" y="0"/>
                    </a:lnTo>
                    <a:lnTo>
                      <a:pt x="76" y="27"/>
                    </a:lnTo>
                    <a:lnTo>
                      <a:pt x="55" y="53"/>
                    </a:lnTo>
                    <a:lnTo>
                      <a:pt x="29" y="34"/>
                    </a:lnTo>
                    <a:lnTo>
                      <a:pt x="0" y="101"/>
                    </a:lnTo>
                    <a:lnTo>
                      <a:pt x="3" y="140"/>
                    </a:lnTo>
                    <a:lnTo>
                      <a:pt x="16" y="120"/>
                    </a:lnTo>
                    <a:lnTo>
                      <a:pt x="42" y="90"/>
                    </a:lnTo>
                    <a:lnTo>
                      <a:pt x="72" y="90"/>
                    </a:lnTo>
                    <a:lnTo>
                      <a:pt x="53" y="143"/>
                    </a:lnTo>
                    <a:lnTo>
                      <a:pt x="60" y="17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44" name="Freeform 163">
                <a:extLst>
                  <a:ext uri="{FF2B5EF4-FFF2-40B4-BE49-F238E27FC236}">
                    <a16:creationId xmlns:a16="http://schemas.microsoft.com/office/drawing/2014/main" id="{20476E73-CEF0-451B-94AD-127F57B24587}"/>
                  </a:ext>
                </a:extLst>
              </p:cNvPr>
              <p:cNvSpPr>
                <a:spLocks/>
              </p:cNvSpPr>
              <p:nvPr/>
            </p:nvSpPr>
            <p:spPr bwMode="auto">
              <a:xfrm>
                <a:off x="2614613" y="4216400"/>
                <a:ext cx="55563" cy="33338"/>
              </a:xfrm>
              <a:custGeom>
                <a:avLst/>
                <a:gdLst>
                  <a:gd name="T0" fmla="*/ 101 w 174"/>
                  <a:gd name="T1" fmla="*/ 13 h 102"/>
                  <a:gd name="T2" fmla="*/ 84 w 174"/>
                  <a:gd name="T3" fmla="*/ 0 h 102"/>
                  <a:gd name="T4" fmla="*/ 14 w 174"/>
                  <a:gd name="T5" fmla="*/ 53 h 102"/>
                  <a:gd name="T6" fmla="*/ 0 w 174"/>
                  <a:gd name="T7" fmla="*/ 63 h 102"/>
                  <a:gd name="T8" fmla="*/ 44 w 174"/>
                  <a:gd name="T9" fmla="*/ 63 h 102"/>
                  <a:gd name="T10" fmla="*/ 121 w 174"/>
                  <a:gd name="T11" fmla="*/ 102 h 102"/>
                  <a:gd name="T12" fmla="*/ 144 w 174"/>
                  <a:gd name="T13" fmla="*/ 95 h 102"/>
                  <a:gd name="T14" fmla="*/ 168 w 174"/>
                  <a:gd name="T15" fmla="*/ 72 h 102"/>
                  <a:gd name="T16" fmla="*/ 174 w 174"/>
                  <a:gd name="T17" fmla="*/ 49 h 102"/>
                  <a:gd name="T18" fmla="*/ 157 w 174"/>
                  <a:gd name="T19" fmla="*/ 25 h 102"/>
                  <a:gd name="T20" fmla="*/ 101 w 174"/>
                  <a:gd name="T21" fmla="*/ 1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02">
                    <a:moveTo>
                      <a:pt x="101" y="13"/>
                    </a:moveTo>
                    <a:lnTo>
                      <a:pt x="84" y="0"/>
                    </a:lnTo>
                    <a:lnTo>
                      <a:pt x="14" y="53"/>
                    </a:lnTo>
                    <a:lnTo>
                      <a:pt x="0" y="63"/>
                    </a:lnTo>
                    <a:lnTo>
                      <a:pt x="44" y="63"/>
                    </a:lnTo>
                    <a:lnTo>
                      <a:pt x="121" y="102"/>
                    </a:lnTo>
                    <a:lnTo>
                      <a:pt x="144" y="95"/>
                    </a:lnTo>
                    <a:lnTo>
                      <a:pt x="168" y="72"/>
                    </a:lnTo>
                    <a:lnTo>
                      <a:pt x="174" y="49"/>
                    </a:lnTo>
                    <a:lnTo>
                      <a:pt x="157" y="25"/>
                    </a:lnTo>
                    <a:lnTo>
                      <a:pt x="101"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45" name="Freeform 165">
                <a:extLst>
                  <a:ext uri="{FF2B5EF4-FFF2-40B4-BE49-F238E27FC236}">
                    <a16:creationId xmlns:a16="http://schemas.microsoft.com/office/drawing/2014/main" id="{6EE13F56-8682-4F24-8FA3-125D52B87842}"/>
                  </a:ext>
                </a:extLst>
              </p:cNvPr>
              <p:cNvSpPr>
                <a:spLocks/>
              </p:cNvSpPr>
              <p:nvPr/>
            </p:nvSpPr>
            <p:spPr bwMode="auto">
              <a:xfrm>
                <a:off x="2057400" y="3133725"/>
                <a:ext cx="20638" cy="14288"/>
              </a:xfrm>
              <a:custGeom>
                <a:avLst/>
                <a:gdLst>
                  <a:gd name="T0" fmla="*/ 30 w 63"/>
                  <a:gd name="T1" fmla="*/ 0 h 47"/>
                  <a:gd name="T2" fmla="*/ 3 w 63"/>
                  <a:gd name="T3" fmla="*/ 4 h 47"/>
                  <a:gd name="T4" fmla="*/ 0 w 63"/>
                  <a:gd name="T5" fmla="*/ 28 h 47"/>
                  <a:gd name="T6" fmla="*/ 23 w 63"/>
                  <a:gd name="T7" fmla="*/ 40 h 47"/>
                  <a:gd name="T8" fmla="*/ 46 w 63"/>
                  <a:gd name="T9" fmla="*/ 47 h 47"/>
                  <a:gd name="T10" fmla="*/ 63 w 63"/>
                  <a:gd name="T11" fmla="*/ 17 h 47"/>
                  <a:gd name="T12" fmla="*/ 30 w 63"/>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63" h="47">
                    <a:moveTo>
                      <a:pt x="30" y="0"/>
                    </a:moveTo>
                    <a:lnTo>
                      <a:pt x="3" y="4"/>
                    </a:lnTo>
                    <a:lnTo>
                      <a:pt x="0" y="28"/>
                    </a:lnTo>
                    <a:lnTo>
                      <a:pt x="23" y="40"/>
                    </a:lnTo>
                    <a:lnTo>
                      <a:pt x="46" y="47"/>
                    </a:lnTo>
                    <a:lnTo>
                      <a:pt x="63" y="17"/>
                    </a:lnTo>
                    <a:lnTo>
                      <a:pt x="3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46" name="Freeform 169">
                <a:extLst>
                  <a:ext uri="{FF2B5EF4-FFF2-40B4-BE49-F238E27FC236}">
                    <a16:creationId xmlns:a16="http://schemas.microsoft.com/office/drawing/2014/main" id="{7E90EC79-4AC0-4AD8-BC02-A3686024DB34}"/>
                  </a:ext>
                </a:extLst>
              </p:cNvPr>
              <p:cNvSpPr>
                <a:spLocks/>
              </p:cNvSpPr>
              <p:nvPr/>
            </p:nvSpPr>
            <p:spPr bwMode="auto">
              <a:xfrm>
                <a:off x="2170113" y="2919413"/>
                <a:ext cx="768350" cy="1417638"/>
              </a:xfrm>
              <a:custGeom>
                <a:avLst/>
                <a:gdLst>
                  <a:gd name="T0" fmla="*/ 1971 w 2422"/>
                  <a:gd name="T1" fmla="*/ 3120 h 4462"/>
                  <a:gd name="T2" fmla="*/ 1851 w 2422"/>
                  <a:gd name="T3" fmla="*/ 2723 h 4462"/>
                  <a:gd name="T4" fmla="*/ 1744 w 2422"/>
                  <a:gd name="T5" fmla="*/ 2651 h 4462"/>
                  <a:gd name="T6" fmla="*/ 1835 w 2422"/>
                  <a:gd name="T7" fmla="*/ 2435 h 4462"/>
                  <a:gd name="T8" fmla="*/ 1493 w 2422"/>
                  <a:gd name="T9" fmla="*/ 2229 h 4462"/>
                  <a:gd name="T10" fmla="*/ 1393 w 2422"/>
                  <a:gd name="T11" fmla="*/ 1814 h 4462"/>
                  <a:gd name="T12" fmla="*/ 1311 w 2422"/>
                  <a:gd name="T13" fmla="*/ 1643 h 4462"/>
                  <a:gd name="T14" fmla="*/ 954 w 2422"/>
                  <a:gd name="T15" fmla="*/ 1490 h 4462"/>
                  <a:gd name="T16" fmla="*/ 889 w 2422"/>
                  <a:gd name="T17" fmla="*/ 1438 h 4462"/>
                  <a:gd name="T18" fmla="*/ 1018 w 2422"/>
                  <a:gd name="T19" fmla="*/ 1287 h 4462"/>
                  <a:gd name="T20" fmla="*/ 1071 w 2422"/>
                  <a:gd name="T21" fmla="*/ 1163 h 4462"/>
                  <a:gd name="T22" fmla="*/ 1284 w 2422"/>
                  <a:gd name="T23" fmla="*/ 554 h 4462"/>
                  <a:gd name="T24" fmla="*/ 821 w 2422"/>
                  <a:gd name="T25" fmla="*/ 548 h 4462"/>
                  <a:gd name="T26" fmla="*/ 519 w 2422"/>
                  <a:gd name="T27" fmla="*/ 644 h 4462"/>
                  <a:gd name="T28" fmla="*/ 522 w 2422"/>
                  <a:gd name="T29" fmla="*/ 584 h 4462"/>
                  <a:gd name="T30" fmla="*/ 607 w 2422"/>
                  <a:gd name="T31" fmla="*/ 434 h 4462"/>
                  <a:gd name="T32" fmla="*/ 923 w 2422"/>
                  <a:gd name="T33" fmla="*/ 83 h 4462"/>
                  <a:gd name="T34" fmla="*/ 527 w 2422"/>
                  <a:gd name="T35" fmla="*/ 76 h 4462"/>
                  <a:gd name="T36" fmla="*/ 301 w 2422"/>
                  <a:gd name="T37" fmla="*/ 132 h 4462"/>
                  <a:gd name="T38" fmla="*/ 273 w 2422"/>
                  <a:gd name="T39" fmla="*/ 335 h 4462"/>
                  <a:gd name="T40" fmla="*/ 247 w 2422"/>
                  <a:gd name="T41" fmla="*/ 454 h 4462"/>
                  <a:gd name="T42" fmla="*/ 176 w 2422"/>
                  <a:gd name="T43" fmla="*/ 663 h 4462"/>
                  <a:gd name="T44" fmla="*/ 234 w 2422"/>
                  <a:gd name="T45" fmla="*/ 789 h 4462"/>
                  <a:gd name="T46" fmla="*/ 102 w 2422"/>
                  <a:gd name="T47" fmla="*/ 986 h 4462"/>
                  <a:gd name="T48" fmla="*/ 78 w 2422"/>
                  <a:gd name="T49" fmla="*/ 1089 h 4462"/>
                  <a:gd name="T50" fmla="*/ 247 w 2422"/>
                  <a:gd name="T51" fmla="*/ 1111 h 4462"/>
                  <a:gd name="T52" fmla="*/ 252 w 2422"/>
                  <a:gd name="T53" fmla="*/ 1250 h 4462"/>
                  <a:gd name="T54" fmla="*/ 190 w 2422"/>
                  <a:gd name="T55" fmla="*/ 1483 h 4462"/>
                  <a:gd name="T56" fmla="*/ 123 w 2422"/>
                  <a:gd name="T57" fmla="*/ 1855 h 4462"/>
                  <a:gd name="T58" fmla="*/ 230 w 2422"/>
                  <a:gd name="T59" fmla="*/ 1477 h 4462"/>
                  <a:gd name="T60" fmla="*/ 347 w 2422"/>
                  <a:gd name="T61" fmla="*/ 1502 h 4462"/>
                  <a:gd name="T62" fmla="*/ 430 w 2422"/>
                  <a:gd name="T63" fmla="*/ 1491 h 4462"/>
                  <a:gd name="T64" fmla="*/ 357 w 2422"/>
                  <a:gd name="T65" fmla="*/ 1973 h 4462"/>
                  <a:gd name="T66" fmla="*/ 430 w 2422"/>
                  <a:gd name="T67" fmla="*/ 2195 h 4462"/>
                  <a:gd name="T68" fmla="*/ 556 w 2422"/>
                  <a:gd name="T69" fmla="*/ 2067 h 4462"/>
                  <a:gd name="T70" fmla="*/ 831 w 2422"/>
                  <a:gd name="T71" fmla="*/ 1972 h 4462"/>
                  <a:gd name="T72" fmla="*/ 845 w 2422"/>
                  <a:gd name="T73" fmla="*/ 2108 h 4462"/>
                  <a:gd name="T74" fmla="*/ 939 w 2422"/>
                  <a:gd name="T75" fmla="*/ 2443 h 4462"/>
                  <a:gd name="T76" fmla="*/ 1033 w 2422"/>
                  <a:gd name="T77" fmla="*/ 2538 h 4462"/>
                  <a:gd name="T78" fmla="*/ 1046 w 2422"/>
                  <a:gd name="T79" fmla="*/ 2842 h 4462"/>
                  <a:gd name="T80" fmla="*/ 827 w 2422"/>
                  <a:gd name="T81" fmla="*/ 2885 h 4462"/>
                  <a:gd name="T82" fmla="*/ 409 w 2422"/>
                  <a:gd name="T83" fmla="*/ 3134 h 4462"/>
                  <a:gd name="T84" fmla="*/ 632 w 2422"/>
                  <a:gd name="T85" fmla="*/ 3085 h 4462"/>
                  <a:gd name="T86" fmla="*/ 435 w 2422"/>
                  <a:gd name="T87" fmla="*/ 3505 h 4462"/>
                  <a:gd name="T88" fmla="*/ 353 w 2422"/>
                  <a:gd name="T89" fmla="*/ 3659 h 4462"/>
                  <a:gd name="T90" fmla="*/ 600 w 2422"/>
                  <a:gd name="T91" fmla="*/ 3717 h 4462"/>
                  <a:gd name="T92" fmla="*/ 1110 w 2422"/>
                  <a:gd name="T93" fmla="*/ 3652 h 4462"/>
                  <a:gd name="T94" fmla="*/ 755 w 2422"/>
                  <a:gd name="T95" fmla="*/ 3871 h 4462"/>
                  <a:gd name="T96" fmla="*/ 421 w 2422"/>
                  <a:gd name="T97" fmla="*/ 4163 h 4462"/>
                  <a:gd name="T98" fmla="*/ 331 w 2422"/>
                  <a:gd name="T99" fmla="*/ 4446 h 4462"/>
                  <a:gd name="T100" fmla="*/ 773 w 2422"/>
                  <a:gd name="T101" fmla="*/ 4335 h 4462"/>
                  <a:gd name="T102" fmla="*/ 1211 w 2422"/>
                  <a:gd name="T103" fmla="*/ 4176 h 4462"/>
                  <a:gd name="T104" fmla="*/ 1461 w 2422"/>
                  <a:gd name="T105" fmla="*/ 4074 h 4462"/>
                  <a:gd name="T106" fmla="*/ 1617 w 2422"/>
                  <a:gd name="T107" fmla="*/ 4062 h 4462"/>
                  <a:gd name="T108" fmla="*/ 2292 w 2422"/>
                  <a:gd name="T109" fmla="*/ 3927 h 4462"/>
                  <a:gd name="T110" fmla="*/ 2058 w 2422"/>
                  <a:gd name="T111" fmla="*/ 3833 h 4462"/>
                  <a:gd name="T112" fmla="*/ 2106 w 2422"/>
                  <a:gd name="T113" fmla="*/ 3613 h 4462"/>
                  <a:gd name="T114" fmla="*/ 2265 w 2422"/>
                  <a:gd name="T115" fmla="*/ 3492 h 4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22" h="4462">
                    <a:moveTo>
                      <a:pt x="2351" y="3110"/>
                    </a:moveTo>
                    <a:lnTo>
                      <a:pt x="2314" y="3051"/>
                    </a:lnTo>
                    <a:lnTo>
                      <a:pt x="2170" y="3025"/>
                    </a:lnTo>
                    <a:lnTo>
                      <a:pt x="2103" y="3013"/>
                    </a:lnTo>
                    <a:lnTo>
                      <a:pt x="2060" y="3020"/>
                    </a:lnTo>
                    <a:lnTo>
                      <a:pt x="2013" y="3030"/>
                    </a:lnTo>
                    <a:lnTo>
                      <a:pt x="2001" y="3066"/>
                    </a:lnTo>
                    <a:lnTo>
                      <a:pt x="1988" y="3113"/>
                    </a:lnTo>
                    <a:lnTo>
                      <a:pt x="1971" y="3120"/>
                    </a:lnTo>
                    <a:lnTo>
                      <a:pt x="1914" y="3098"/>
                    </a:lnTo>
                    <a:lnTo>
                      <a:pt x="1887" y="3064"/>
                    </a:lnTo>
                    <a:lnTo>
                      <a:pt x="1914" y="3004"/>
                    </a:lnTo>
                    <a:lnTo>
                      <a:pt x="1956" y="2964"/>
                    </a:lnTo>
                    <a:lnTo>
                      <a:pt x="1980" y="2927"/>
                    </a:lnTo>
                    <a:lnTo>
                      <a:pt x="1972" y="2841"/>
                    </a:lnTo>
                    <a:lnTo>
                      <a:pt x="1945" y="2795"/>
                    </a:lnTo>
                    <a:lnTo>
                      <a:pt x="1897" y="2746"/>
                    </a:lnTo>
                    <a:lnTo>
                      <a:pt x="1851" y="2723"/>
                    </a:lnTo>
                    <a:lnTo>
                      <a:pt x="1827" y="2690"/>
                    </a:lnTo>
                    <a:lnTo>
                      <a:pt x="1787" y="2693"/>
                    </a:lnTo>
                    <a:lnTo>
                      <a:pt x="1747" y="2691"/>
                    </a:lnTo>
                    <a:lnTo>
                      <a:pt x="1720" y="2668"/>
                    </a:lnTo>
                    <a:lnTo>
                      <a:pt x="1680" y="2668"/>
                    </a:lnTo>
                    <a:lnTo>
                      <a:pt x="1638" y="2672"/>
                    </a:lnTo>
                    <a:lnTo>
                      <a:pt x="1647" y="2652"/>
                    </a:lnTo>
                    <a:lnTo>
                      <a:pt x="1690" y="2654"/>
                    </a:lnTo>
                    <a:lnTo>
                      <a:pt x="1744" y="2651"/>
                    </a:lnTo>
                    <a:lnTo>
                      <a:pt x="1794" y="2680"/>
                    </a:lnTo>
                    <a:lnTo>
                      <a:pt x="1837" y="2680"/>
                    </a:lnTo>
                    <a:lnTo>
                      <a:pt x="1854" y="2693"/>
                    </a:lnTo>
                    <a:lnTo>
                      <a:pt x="1917" y="2682"/>
                    </a:lnTo>
                    <a:lnTo>
                      <a:pt x="1951" y="2719"/>
                    </a:lnTo>
                    <a:lnTo>
                      <a:pt x="1931" y="2665"/>
                    </a:lnTo>
                    <a:lnTo>
                      <a:pt x="1856" y="2593"/>
                    </a:lnTo>
                    <a:lnTo>
                      <a:pt x="1808" y="2471"/>
                    </a:lnTo>
                    <a:lnTo>
                      <a:pt x="1835" y="2435"/>
                    </a:lnTo>
                    <a:lnTo>
                      <a:pt x="1775" y="2395"/>
                    </a:lnTo>
                    <a:lnTo>
                      <a:pt x="1740" y="2319"/>
                    </a:lnTo>
                    <a:lnTo>
                      <a:pt x="1663" y="2250"/>
                    </a:lnTo>
                    <a:lnTo>
                      <a:pt x="1613" y="2214"/>
                    </a:lnTo>
                    <a:lnTo>
                      <a:pt x="1586" y="2187"/>
                    </a:lnTo>
                    <a:lnTo>
                      <a:pt x="1556" y="2187"/>
                    </a:lnTo>
                    <a:lnTo>
                      <a:pt x="1546" y="2204"/>
                    </a:lnTo>
                    <a:lnTo>
                      <a:pt x="1513" y="2209"/>
                    </a:lnTo>
                    <a:lnTo>
                      <a:pt x="1493" y="2229"/>
                    </a:lnTo>
                    <a:lnTo>
                      <a:pt x="1513" y="2178"/>
                    </a:lnTo>
                    <a:lnTo>
                      <a:pt x="1533" y="2142"/>
                    </a:lnTo>
                    <a:lnTo>
                      <a:pt x="1505" y="2108"/>
                    </a:lnTo>
                    <a:lnTo>
                      <a:pt x="1488" y="2086"/>
                    </a:lnTo>
                    <a:lnTo>
                      <a:pt x="1448" y="2069"/>
                    </a:lnTo>
                    <a:lnTo>
                      <a:pt x="1458" y="2049"/>
                    </a:lnTo>
                    <a:lnTo>
                      <a:pt x="1427" y="1980"/>
                    </a:lnTo>
                    <a:lnTo>
                      <a:pt x="1414" y="1864"/>
                    </a:lnTo>
                    <a:lnTo>
                      <a:pt x="1393" y="1814"/>
                    </a:lnTo>
                    <a:lnTo>
                      <a:pt x="1359" y="1799"/>
                    </a:lnTo>
                    <a:lnTo>
                      <a:pt x="1373" y="1772"/>
                    </a:lnTo>
                    <a:lnTo>
                      <a:pt x="1406" y="1754"/>
                    </a:lnTo>
                    <a:lnTo>
                      <a:pt x="1368" y="1675"/>
                    </a:lnTo>
                    <a:lnTo>
                      <a:pt x="1368" y="1675"/>
                    </a:lnTo>
                    <a:lnTo>
                      <a:pt x="1342" y="1663"/>
                    </a:lnTo>
                    <a:lnTo>
                      <a:pt x="1323" y="1651"/>
                    </a:lnTo>
                    <a:lnTo>
                      <a:pt x="1316" y="1647"/>
                    </a:lnTo>
                    <a:lnTo>
                      <a:pt x="1311" y="1643"/>
                    </a:lnTo>
                    <a:lnTo>
                      <a:pt x="1311" y="1643"/>
                    </a:lnTo>
                    <a:lnTo>
                      <a:pt x="1237" y="1537"/>
                    </a:lnTo>
                    <a:lnTo>
                      <a:pt x="1180" y="1514"/>
                    </a:lnTo>
                    <a:lnTo>
                      <a:pt x="1133" y="1498"/>
                    </a:lnTo>
                    <a:lnTo>
                      <a:pt x="1100" y="1462"/>
                    </a:lnTo>
                    <a:lnTo>
                      <a:pt x="1063" y="1442"/>
                    </a:lnTo>
                    <a:lnTo>
                      <a:pt x="1026" y="1440"/>
                    </a:lnTo>
                    <a:lnTo>
                      <a:pt x="980" y="1483"/>
                    </a:lnTo>
                    <a:lnTo>
                      <a:pt x="954" y="1490"/>
                    </a:lnTo>
                    <a:lnTo>
                      <a:pt x="883" y="1483"/>
                    </a:lnTo>
                    <a:lnTo>
                      <a:pt x="833" y="1468"/>
                    </a:lnTo>
                    <a:lnTo>
                      <a:pt x="796" y="1454"/>
                    </a:lnTo>
                    <a:lnTo>
                      <a:pt x="746" y="1449"/>
                    </a:lnTo>
                    <a:lnTo>
                      <a:pt x="700" y="1455"/>
                    </a:lnTo>
                    <a:lnTo>
                      <a:pt x="700" y="1439"/>
                    </a:lnTo>
                    <a:lnTo>
                      <a:pt x="776" y="1432"/>
                    </a:lnTo>
                    <a:lnTo>
                      <a:pt x="857" y="1431"/>
                    </a:lnTo>
                    <a:lnTo>
                      <a:pt x="889" y="1438"/>
                    </a:lnTo>
                    <a:lnTo>
                      <a:pt x="936" y="1416"/>
                    </a:lnTo>
                    <a:lnTo>
                      <a:pt x="959" y="1386"/>
                    </a:lnTo>
                    <a:lnTo>
                      <a:pt x="969" y="1357"/>
                    </a:lnTo>
                    <a:lnTo>
                      <a:pt x="1006" y="1360"/>
                    </a:lnTo>
                    <a:lnTo>
                      <a:pt x="1048" y="1360"/>
                    </a:lnTo>
                    <a:lnTo>
                      <a:pt x="1062" y="1340"/>
                    </a:lnTo>
                    <a:lnTo>
                      <a:pt x="1065" y="1323"/>
                    </a:lnTo>
                    <a:lnTo>
                      <a:pt x="1055" y="1299"/>
                    </a:lnTo>
                    <a:lnTo>
                      <a:pt x="1018" y="1287"/>
                    </a:lnTo>
                    <a:lnTo>
                      <a:pt x="1025" y="1267"/>
                    </a:lnTo>
                    <a:lnTo>
                      <a:pt x="998" y="1250"/>
                    </a:lnTo>
                    <a:lnTo>
                      <a:pt x="958" y="1254"/>
                    </a:lnTo>
                    <a:lnTo>
                      <a:pt x="928" y="1274"/>
                    </a:lnTo>
                    <a:lnTo>
                      <a:pt x="921" y="1258"/>
                    </a:lnTo>
                    <a:lnTo>
                      <a:pt x="961" y="1220"/>
                    </a:lnTo>
                    <a:lnTo>
                      <a:pt x="1032" y="1244"/>
                    </a:lnTo>
                    <a:lnTo>
                      <a:pt x="1057" y="1200"/>
                    </a:lnTo>
                    <a:lnTo>
                      <a:pt x="1071" y="1163"/>
                    </a:lnTo>
                    <a:lnTo>
                      <a:pt x="1116" y="1133"/>
                    </a:lnTo>
                    <a:lnTo>
                      <a:pt x="1120" y="1090"/>
                    </a:lnTo>
                    <a:lnTo>
                      <a:pt x="1170" y="1057"/>
                    </a:lnTo>
                    <a:lnTo>
                      <a:pt x="1179" y="990"/>
                    </a:lnTo>
                    <a:lnTo>
                      <a:pt x="1224" y="896"/>
                    </a:lnTo>
                    <a:lnTo>
                      <a:pt x="1237" y="804"/>
                    </a:lnTo>
                    <a:lnTo>
                      <a:pt x="1300" y="720"/>
                    </a:lnTo>
                    <a:lnTo>
                      <a:pt x="1306" y="614"/>
                    </a:lnTo>
                    <a:lnTo>
                      <a:pt x="1284" y="554"/>
                    </a:lnTo>
                    <a:lnTo>
                      <a:pt x="1244" y="541"/>
                    </a:lnTo>
                    <a:lnTo>
                      <a:pt x="1168" y="538"/>
                    </a:lnTo>
                    <a:lnTo>
                      <a:pt x="1095" y="546"/>
                    </a:lnTo>
                    <a:lnTo>
                      <a:pt x="1055" y="526"/>
                    </a:lnTo>
                    <a:lnTo>
                      <a:pt x="995" y="543"/>
                    </a:lnTo>
                    <a:lnTo>
                      <a:pt x="961" y="561"/>
                    </a:lnTo>
                    <a:lnTo>
                      <a:pt x="921" y="547"/>
                    </a:lnTo>
                    <a:lnTo>
                      <a:pt x="868" y="528"/>
                    </a:lnTo>
                    <a:lnTo>
                      <a:pt x="821" y="548"/>
                    </a:lnTo>
                    <a:lnTo>
                      <a:pt x="795" y="569"/>
                    </a:lnTo>
                    <a:lnTo>
                      <a:pt x="762" y="579"/>
                    </a:lnTo>
                    <a:lnTo>
                      <a:pt x="715" y="583"/>
                    </a:lnTo>
                    <a:lnTo>
                      <a:pt x="702" y="596"/>
                    </a:lnTo>
                    <a:lnTo>
                      <a:pt x="632" y="610"/>
                    </a:lnTo>
                    <a:lnTo>
                      <a:pt x="649" y="630"/>
                    </a:lnTo>
                    <a:lnTo>
                      <a:pt x="596" y="673"/>
                    </a:lnTo>
                    <a:lnTo>
                      <a:pt x="572" y="677"/>
                    </a:lnTo>
                    <a:lnTo>
                      <a:pt x="519" y="644"/>
                    </a:lnTo>
                    <a:lnTo>
                      <a:pt x="529" y="634"/>
                    </a:lnTo>
                    <a:lnTo>
                      <a:pt x="549" y="638"/>
                    </a:lnTo>
                    <a:lnTo>
                      <a:pt x="583" y="630"/>
                    </a:lnTo>
                    <a:lnTo>
                      <a:pt x="615" y="613"/>
                    </a:lnTo>
                    <a:lnTo>
                      <a:pt x="632" y="546"/>
                    </a:lnTo>
                    <a:lnTo>
                      <a:pt x="615" y="547"/>
                    </a:lnTo>
                    <a:lnTo>
                      <a:pt x="565" y="567"/>
                    </a:lnTo>
                    <a:lnTo>
                      <a:pt x="526" y="597"/>
                    </a:lnTo>
                    <a:lnTo>
                      <a:pt x="522" y="584"/>
                    </a:lnTo>
                    <a:lnTo>
                      <a:pt x="565" y="534"/>
                    </a:lnTo>
                    <a:lnTo>
                      <a:pt x="650" y="501"/>
                    </a:lnTo>
                    <a:lnTo>
                      <a:pt x="668" y="523"/>
                    </a:lnTo>
                    <a:lnTo>
                      <a:pt x="721" y="453"/>
                    </a:lnTo>
                    <a:lnTo>
                      <a:pt x="704" y="446"/>
                    </a:lnTo>
                    <a:lnTo>
                      <a:pt x="614" y="474"/>
                    </a:lnTo>
                    <a:lnTo>
                      <a:pt x="604" y="457"/>
                    </a:lnTo>
                    <a:lnTo>
                      <a:pt x="557" y="448"/>
                    </a:lnTo>
                    <a:lnTo>
                      <a:pt x="607" y="434"/>
                    </a:lnTo>
                    <a:lnTo>
                      <a:pt x="630" y="437"/>
                    </a:lnTo>
                    <a:lnTo>
                      <a:pt x="683" y="384"/>
                    </a:lnTo>
                    <a:lnTo>
                      <a:pt x="686" y="360"/>
                    </a:lnTo>
                    <a:lnTo>
                      <a:pt x="730" y="340"/>
                    </a:lnTo>
                    <a:lnTo>
                      <a:pt x="759" y="293"/>
                    </a:lnTo>
                    <a:lnTo>
                      <a:pt x="861" y="203"/>
                    </a:lnTo>
                    <a:lnTo>
                      <a:pt x="928" y="162"/>
                    </a:lnTo>
                    <a:lnTo>
                      <a:pt x="957" y="89"/>
                    </a:lnTo>
                    <a:lnTo>
                      <a:pt x="923" y="83"/>
                    </a:lnTo>
                    <a:lnTo>
                      <a:pt x="910" y="59"/>
                    </a:lnTo>
                    <a:lnTo>
                      <a:pt x="917" y="23"/>
                    </a:lnTo>
                    <a:lnTo>
                      <a:pt x="893" y="0"/>
                    </a:lnTo>
                    <a:lnTo>
                      <a:pt x="770" y="35"/>
                    </a:lnTo>
                    <a:lnTo>
                      <a:pt x="721" y="68"/>
                    </a:lnTo>
                    <a:lnTo>
                      <a:pt x="671" y="38"/>
                    </a:lnTo>
                    <a:lnTo>
                      <a:pt x="590" y="69"/>
                    </a:lnTo>
                    <a:lnTo>
                      <a:pt x="550" y="89"/>
                    </a:lnTo>
                    <a:lnTo>
                      <a:pt x="527" y="76"/>
                    </a:lnTo>
                    <a:lnTo>
                      <a:pt x="497" y="54"/>
                    </a:lnTo>
                    <a:lnTo>
                      <a:pt x="473" y="54"/>
                    </a:lnTo>
                    <a:lnTo>
                      <a:pt x="463" y="74"/>
                    </a:lnTo>
                    <a:lnTo>
                      <a:pt x="427" y="44"/>
                    </a:lnTo>
                    <a:lnTo>
                      <a:pt x="396" y="25"/>
                    </a:lnTo>
                    <a:lnTo>
                      <a:pt x="363" y="38"/>
                    </a:lnTo>
                    <a:lnTo>
                      <a:pt x="347" y="38"/>
                    </a:lnTo>
                    <a:lnTo>
                      <a:pt x="341" y="78"/>
                    </a:lnTo>
                    <a:lnTo>
                      <a:pt x="301" y="132"/>
                    </a:lnTo>
                    <a:lnTo>
                      <a:pt x="298" y="169"/>
                    </a:lnTo>
                    <a:lnTo>
                      <a:pt x="305" y="204"/>
                    </a:lnTo>
                    <a:lnTo>
                      <a:pt x="362" y="234"/>
                    </a:lnTo>
                    <a:lnTo>
                      <a:pt x="362" y="253"/>
                    </a:lnTo>
                    <a:lnTo>
                      <a:pt x="315" y="224"/>
                    </a:lnTo>
                    <a:lnTo>
                      <a:pt x="282" y="244"/>
                    </a:lnTo>
                    <a:lnTo>
                      <a:pt x="253" y="271"/>
                    </a:lnTo>
                    <a:lnTo>
                      <a:pt x="279" y="318"/>
                    </a:lnTo>
                    <a:lnTo>
                      <a:pt x="273" y="335"/>
                    </a:lnTo>
                    <a:lnTo>
                      <a:pt x="243" y="318"/>
                    </a:lnTo>
                    <a:lnTo>
                      <a:pt x="219" y="325"/>
                    </a:lnTo>
                    <a:lnTo>
                      <a:pt x="219" y="345"/>
                    </a:lnTo>
                    <a:lnTo>
                      <a:pt x="264" y="381"/>
                    </a:lnTo>
                    <a:lnTo>
                      <a:pt x="297" y="437"/>
                    </a:lnTo>
                    <a:lnTo>
                      <a:pt x="284" y="450"/>
                    </a:lnTo>
                    <a:lnTo>
                      <a:pt x="244" y="424"/>
                    </a:lnTo>
                    <a:lnTo>
                      <a:pt x="234" y="437"/>
                    </a:lnTo>
                    <a:lnTo>
                      <a:pt x="247" y="454"/>
                    </a:lnTo>
                    <a:lnTo>
                      <a:pt x="174" y="452"/>
                    </a:lnTo>
                    <a:lnTo>
                      <a:pt x="133" y="452"/>
                    </a:lnTo>
                    <a:lnTo>
                      <a:pt x="105" y="482"/>
                    </a:lnTo>
                    <a:lnTo>
                      <a:pt x="151" y="544"/>
                    </a:lnTo>
                    <a:lnTo>
                      <a:pt x="125" y="548"/>
                    </a:lnTo>
                    <a:lnTo>
                      <a:pt x="111" y="569"/>
                    </a:lnTo>
                    <a:lnTo>
                      <a:pt x="172" y="644"/>
                    </a:lnTo>
                    <a:lnTo>
                      <a:pt x="213" y="660"/>
                    </a:lnTo>
                    <a:lnTo>
                      <a:pt x="176" y="663"/>
                    </a:lnTo>
                    <a:lnTo>
                      <a:pt x="119" y="631"/>
                    </a:lnTo>
                    <a:lnTo>
                      <a:pt x="92" y="644"/>
                    </a:lnTo>
                    <a:lnTo>
                      <a:pt x="107" y="711"/>
                    </a:lnTo>
                    <a:lnTo>
                      <a:pt x="150" y="770"/>
                    </a:lnTo>
                    <a:lnTo>
                      <a:pt x="187" y="720"/>
                    </a:lnTo>
                    <a:lnTo>
                      <a:pt x="187" y="747"/>
                    </a:lnTo>
                    <a:lnTo>
                      <a:pt x="256" y="722"/>
                    </a:lnTo>
                    <a:lnTo>
                      <a:pt x="180" y="770"/>
                    </a:lnTo>
                    <a:lnTo>
                      <a:pt x="234" y="789"/>
                    </a:lnTo>
                    <a:lnTo>
                      <a:pt x="230" y="806"/>
                    </a:lnTo>
                    <a:lnTo>
                      <a:pt x="177" y="816"/>
                    </a:lnTo>
                    <a:lnTo>
                      <a:pt x="158" y="843"/>
                    </a:lnTo>
                    <a:lnTo>
                      <a:pt x="205" y="896"/>
                    </a:lnTo>
                    <a:lnTo>
                      <a:pt x="165" y="876"/>
                    </a:lnTo>
                    <a:lnTo>
                      <a:pt x="118" y="906"/>
                    </a:lnTo>
                    <a:lnTo>
                      <a:pt x="178" y="936"/>
                    </a:lnTo>
                    <a:lnTo>
                      <a:pt x="115" y="944"/>
                    </a:lnTo>
                    <a:lnTo>
                      <a:pt x="102" y="986"/>
                    </a:lnTo>
                    <a:lnTo>
                      <a:pt x="132" y="1025"/>
                    </a:lnTo>
                    <a:lnTo>
                      <a:pt x="127" y="1062"/>
                    </a:lnTo>
                    <a:lnTo>
                      <a:pt x="100" y="1065"/>
                    </a:lnTo>
                    <a:lnTo>
                      <a:pt x="67" y="1057"/>
                    </a:lnTo>
                    <a:lnTo>
                      <a:pt x="3" y="1070"/>
                    </a:lnTo>
                    <a:lnTo>
                      <a:pt x="0" y="1093"/>
                    </a:lnTo>
                    <a:lnTo>
                      <a:pt x="50" y="1117"/>
                    </a:lnTo>
                    <a:lnTo>
                      <a:pt x="76" y="1108"/>
                    </a:lnTo>
                    <a:lnTo>
                      <a:pt x="78" y="1089"/>
                    </a:lnTo>
                    <a:lnTo>
                      <a:pt x="130" y="1096"/>
                    </a:lnTo>
                    <a:lnTo>
                      <a:pt x="81" y="1112"/>
                    </a:lnTo>
                    <a:lnTo>
                      <a:pt x="77" y="1152"/>
                    </a:lnTo>
                    <a:lnTo>
                      <a:pt x="117" y="1176"/>
                    </a:lnTo>
                    <a:lnTo>
                      <a:pt x="148" y="1211"/>
                    </a:lnTo>
                    <a:lnTo>
                      <a:pt x="185" y="1215"/>
                    </a:lnTo>
                    <a:lnTo>
                      <a:pt x="200" y="1188"/>
                    </a:lnTo>
                    <a:lnTo>
                      <a:pt x="247" y="1155"/>
                    </a:lnTo>
                    <a:lnTo>
                      <a:pt x="247" y="1111"/>
                    </a:lnTo>
                    <a:lnTo>
                      <a:pt x="283" y="1084"/>
                    </a:lnTo>
                    <a:lnTo>
                      <a:pt x="317" y="1042"/>
                    </a:lnTo>
                    <a:lnTo>
                      <a:pt x="410" y="928"/>
                    </a:lnTo>
                    <a:lnTo>
                      <a:pt x="289" y="1087"/>
                    </a:lnTo>
                    <a:lnTo>
                      <a:pt x="303" y="1120"/>
                    </a:lnTo>
                    <a:lnTo>
                      <a:pt x="291" y="1147"/>
                    </a:lnTo>
                    <a:lnTo>
                      <a:pt x="301" y="1167"/>
                    </a:lnTo>
                    <a:lnTo>
                      <a:pt x="247" y="1210"/>
                    </a:lnTo>
                    <a:lnTo>
                      <a:pt x="252" y="1250"/>
                    </a:lnTo>
                    <a:lnTo>
                      <a:pt x="235" y="1244"/>
                    </a:lnTo>
                    <a:lnTo>
                      <a:pt x="238" y="1274"/>
                    </a:lnTo>
                    <a:lnTo>
                      <a:pt x="188" y="1284"/>
                    </a:lnTo>
                    <a:lnTo>
                      <a:pt x="188" y="1321"/>
                    </a:lnTo>
                    <a:lnTo>
                      <a:pt x="226" y="1364"/>
                    </a:lnTo>
                    <a:lnTo>
                      <a:pt x="209" y="1400"/>
                    </a:lnTo>
                    <a:lnTo>
                      <a:pt x="182" y="1440"/>
                    </a:lnTo>
                    <a:lnTo>
                      <a:pt x="160" y="1490"/>
                    </a:lnTo>
                    <a:lnTo>
                      <a:pt x="190" y="1483"/>
                    </a:lnTo>
                    <a:lnTo>
                      <a:pt x="177" y="1547"/>
                    </a:lnTo>
                    <a:lnTo>
                      <a:pt x="155" y="1577"/>
                    </a:lnTo>
                    <a:lnTo>
                      <a:pt x="161" y="1600"/>
                    </a:lnTo>
                    <a:lnTo>
                      <a:pt x="195" y="1589"/>
                    </a:lnTo>
                    <a:lnTo>
                      <a:pt x="195" y="1612"/>
                    </a:lnTo>
                    <a:lnTo>
                      <a:pt x="162" y="1693"/>
                    </a:lnTo>
                    <a:lnTo>
                      <a:pt x="129" y="1760"/>
                    </a:lnTo>
                    <a:lnTo>
                      <a:pt x="110" y="1810"/>
                    </a:lnTo>
                    <a:lnTo>
                      <a:pt x="123" y="1855"/>
                    </a:lnTo>
                    <a:lnTo>
                      <a:pt x="160" y="1855"/>
                    </a:lnTo>
                    <a:lnTo>
                      <a:pt x="194" y="1839"/>
                    </a:lnTo>
                    <a:lnTo>
                      <a:pt x="213" y="1775"/>
                    </a:lnTo>
                    <a:lnTo>
                      <a:pt x="223" y="1722"/>
                    </a:lnTo>
                    <a:lnTo>
                      <a:pt x="242" y="1626"/>
                    </a:lnTo>
                    <a:lnTo>
                      <a:pt x="267" y="1589"/>
                    </a:lnTo>
                    <a:lnTo>
                      <a:pt x="277" y="1539"/>
                    </a:lnTo>
                    <a:lnTo>
                      <a:pt x="254" y="1509"/>
                    </a:lnTo>
                    <a:lnTo>
                      <a:pt x="230" y="1477"/>
                    </a:lnTo>
                    <a:lnTo>
                      <a:pt x="246" y="1430"/>
                    </a:lnTo>
                    <a:lnTo>
                      <a:pt x="259" y="1440"/>
                    </a:lnTo>
                    <a:lnTo>
                      <a:pt x="342" y="1323"/>
                    </a:lnTo>
                    <a:lnTo>
                      <a:pt x="338" y="1353"/>
                    </a:lnTo>
                    <a:lnTo>
                      <a:pt x="286" y="1459"/>
                    </a:lnTo>
                    <a:lnTo>
                      <a:pt x="287" y="1492"/>
                    </a:lnTo>
                    <a:lnTo>
                      <a:pt x="314" y="1519"/>
                    </a:lnTo>
                    <a:lnTo>
                      <a:pt x="327" y="1495"/>
                    </a:lnTo>
                    <a:lnTo>
                      <a:pt x="347" y="1502"/>
                    </a:lnTo>
                    <a:lnTo>
                      <a:pt x="380" y="1492"/>
                    </a:lnTo>
                    <a:lnTo>
                      <a:pt x="386" y="1459"/>
                    </a:lnTo>
                    <a:lnTo>
                      <a:pt x="385" y="1385"/>
                    </a:lnTo>
                    <a:lnTo>
                      <a:pt x="416" y="1471"/>
                    </a:lnTo>
                    <a:lnTo>
                      <a:pt x="497" y="1478"/>
                    </a:lnTo>
                    <a:lnTo>
                      <a:pt x="577" y="1527"/>
                    </a:lnTo>
                    <a:lnTo>
                      <a:pt x="493" y="1488"/>
                    </a:lnTo>
                    <a:lnTo>
                      <a:pt x="460" y="1504"/>
                    </a:lnTo>
                    <a:lnTo>
                      <a:pt x="430" y="1491"/>
                    </a:lnTo>
                    <a:lnTo>
                      <a:pt x="391" y="1565"/>
                    </a:lnTo>
                    <a:lnTo>
                      <a:pt x="391" y="1615"/>
                    </a:lnTo>
                    <a:lnTo>
                      <a:pt x="415" y="1670"/>
                    </a:lnTo>
                    <a:lnTo>
                      <a:pt x="419" y="1697"/>
                    </a:lnTo>
                    <a:lnTo>
                      <a:pt x="459" y="1716"/>
                    </a:lnTo>
                    <a:lnTo>
                      <a:pt x="445" y="1770"/>
                    </a:lnTo>
                    <a:lnTo>
                      <a:pt x="427" y="1790"/>
                    </a:lnTo>
                    <a:lnTo>
                      <a:pt x="377" y="1917"/>
                    </a:lnTo>
                    <a:lnTo>
                      <a:pt x="357" y="1973"/>
                    </a:lnTo>
                    <a:lnTo>
                      <a:pt x="379" y="2046"/>
                    </a:lnTo>
                    <a:lnTo>
                      <a:pt x="369" y="2056"/>
                    </a:lnTo>
                    <a:lnTo>
                      <a:pt x="349" y="2012"/>
                    </a:lnTo>
                    <a:lnTo>
                      <a:pt x="325" y="2007"/>
                    </a:lnTo>
                    <a:lnTo>
                      <a:pt x="302" y="2040"/>
                    </a:lnTo>
                    <a:lnTo>
                      <a:pt x="312" y="2073"/>
                    </a:lnTo>
                    <a:lnTo>
                      <a:pt x="362" y="2106"/>
                    </a:lnTo>
                    <a:lnTo>
                      <a:pt x="386" y="2172"/>
                    </a:lnTo>
                    <a:lnTo>
                      <a:pt x="430" y="2195"/>
                    </a:lnTo>
                    <a:lnTo>
                      <a:pt x="430" y="2172"/>
                    </a:lnTo>
                    <a:lnTo>
                      <a:pt x="400" y="2145"/>
                    </a:lnTo>
                    <a:lnTo>
                      <a:pt x="392" y="2093"/>
                    </a:lnTo>
                    <a:lnTo>
                      <a:pt x="452" y="2071"/>
                    </a:lnTo>
                    <a:lnTo>
                      <a:pt x="489" y="2147"/>
                    </a:lnTo>
                    <a:lnTo>
                      <a:pt x="516" y="2161"/>
                    </a:lnTo>
                    <a:lnTo>
                      <a:pt x="562" y="2164"/>
                    </a:lnTo>
                    <a:lnTo>
                      <a:pt x="589" y="2127"/>
                    </a:lnTo>
                    <a:lnTo>
                      <a:pt x="556" y="2067"/>
                    </a:lnTo>
                    <a:lnTo>
                      <a:pt x="575" y="2044"/>
                    </a:lnTo>
                    <a:lnTo>
                      <a:pt x="583" y="2070"/>
                    </a:lnTo>
                    <a:lnTo>
                      <a:pt x="616" y="2107"/>
                    </a:lnTo>
                    <a:lnTo>
                      <a:pt x="682" y="2086"/>
                    </a:lnTo>
                    <a:lnTo>
                      <a:pt x="712" y="2049"/>
                    </a:lnTo>
                    <a:lnTo>
                      <a:pt x="722" y="2066"/>
                    </a:lnTo>
                    <a:lnTo>
                      <a:pt x="785" y="2063"/>
                    </a:lnTo>
                    <a:lnTo>
                      <a:pt x="811" y="2019"/>
                    </a:lnTo>
                    <a:lnTo>
                      <a:pt x="831" y="1972"/>
                    </a:lnTo>
                    <a:lnTo>
                      <a:pt x="848" y="1998"/>
                    </a:lnTo>
                    <a:lnTo>
                      <a:pt x="898" y="2008"/>
                    </a:lnTo>
                    <a:lnTo>
                      <a:pt x="935" y="2015"/>
                    </a:lnTo>
                    <a:lnTo>
                      <a:pt x="961" y="2030"/>
                    </a:lnTo>
                    <a:lnTo>
                      <a:pt x="991" y="2020"/>
                    </a:lnTo>
                    <a:lnTo>
                      <a:pt x="965" y="2044"/>
                    </a:lnTo>
                    <a:lnTo>
                      <a:pt x="901" y="2038"/>
                    </a:lnTo>
                    <a:lnTo>
                      <a:pt x="866" y="2065"/>
                    </a:lnTo>
                    <a:lnTo>
                      <a:pt x="845" y="2108"/>
                    </a:lnTo>
                    <a:lnTo>
                      <a:pt x="817" y="2152"/>
                    </a:lnTo>
                    <a:lnTo>
                      <a:pt x="790" y="2244"/>
                    </a:lnTo>
                    <a:lnTo>
                      <a:pt x="818" y="2348"/>
                    </a:lnTo>
                    <a:lnTo>
                      <a:pt x="838" y="2387"/>
                    </a:lnTo>
                    <a:lnTo>
                      <a:pt x="871" y="2400"/>
                    </a:lnTo>
                    <a:lnTo>
                      <a:pt x="905" y="2373"/>
                    </a:lnTo>
                    <a:lnTo>
                      <a:pt x="898" y="2409"/>
                    </a:lnTo>
                    <a:lnTo>
                      <a:pt x="926" y="2463"/>
                    </a:lnTo>
                    <a:lnTo>
                      <a:pt x="939" y="2443"/>
                    </a:lnTo>
                    <a:lnTo>
                      <a:pt x="961" y="2412"/>
                    </a:lnTo>
                    <a:lnTo>
                      <a:pt x="965" y="2429"/>
                    </a:lnTo>
                    <a:lnTo>
                      <a:pt x="995" y="2412"/>
                    </a:lnTo>
                    <a:lnTo>
                      <a:pt x="1012" y="2382"/>
                    </a:lnTo>
                    <a:lnTo>
                      <a:pt x="1028" y="2405"/>
                    </a:lnTo>
                    <a:lnTo>
                      <a:pt x="988" y="2439"/>
                    </a:lnTo>
                    <a:lnTo>
                      <a:pt x="999" y="2465"/>
                    </a:lnTo>
                    <a:lnTo>
                      <a:pt x="1039" y="2515"/>
                    </a:lnTo>
                    <a:lnTo>
                      <a:pt x="1033" y="2538"/>
                    </a:lnTo>
                    <a:lnTo>
                      <a:pt x="1003" y="2542"/>
                    </a:lnTo>
                    <a:lnTo>
                      <a:pt x="974" y="2568"/>
                    </a:lnTo>
                    <a:lnTo>
                      <a:pt x="980" y="2631"/>
                    </a:lnTo>
                    <a:lnTo>
                      <a:pt x="1024" y="2634"/>
                    </a:lnTo>
                    <a:lnTo>
                      <a:pt x="987" y="2648"/>
                    </a:lnTo>
                    <a:lnTo>
                      <a:pt x="961" y="2711"/>
                    </a:lnTo>
                    <a:lnTo>
                      <a:pt x="968" y="2771"/>
                    </a:lnTo>
                    <a:lnTo>
                      <a:pt x="999" y="2817"/>
                    </a:lnTo>
                    <a:lnTo>
                      <a:pt x="1046" y="2842"/>
                    </a:lnTo>
                    <a:lnTo>
                      <a:pt x="1019" y="2860"/>
                    </a:lnTo>
                    <a:lnTo>
                      <a:pt x="979" y="2840"/>
                    </a:lnTo>
                    <a:lnTo>
                      <a:pt x="968" y="2787"/>
                    </a:lnTo>
                    <a:lnTo>
                      <a:pt x="922" y="2825"/>
                    </a:lnTo>
                    <a:lnTo>
                      <a:pt x="909" y="2848"/>
                    </a:lnTo>
                    <a:lnTo>
                      <a:pt x="976" y="2887"/>
                    </a:lnTo>
                    <a:lnTo>
                      <a:pt x="899" y="2871"/>
                    </a:lnTo>
                    <a:lnTo>
                      <a:pt x="869" y="2855"/>
                    </a:lnTo>
                    <a:lnTo>
                      <a:pt x="827" y="2885"/>
                    </a:lnTo>
                    <a:lnTo>
                      <a:pt x="773" y="2869"/>
                    </a:lnTo>
                    <a:lnTo>
                      <a:pt x="726" y="2849"/>
                    </a:lnTo>
                    <a:lnTo>
                      <a:pt x="629" y="2904"/>
                    </a:lnTo>
                    <a:lnTo>
                      <a:pt x="594" y="2931"/>
                    </a:lnTo>
                    <a:lnTo>
                      <a:pt x="597" y="2983"/>
                    </a:lnTo>
                    <a:lnTo>
                      <a:pt x="557" y="3023"/>
                    </a:lnTo>
                    <a:lnTo>
                      <a:pt x="521" y="3041"/>
                    </a:lnTo>
                    <a:lnTo>
                      <a:pt x="488" y="3047"/>
                    </a:lnTo>
                    <a:lnTo>
                      <a:pt x="409" y="3134"/>
                    </a:lnTo>
                    <a:lnTo>
                      <a:pt x="425" y="3148"/>
                    </a:lnTo>
                    <a:lnTo>
                      <a:pt x="464" y="3114"/>
                    </a:lnTo>
                    <a:lnTo>
                      <a:pt x="508" y="3133"/>
                    </a:lnTo>
                    <a:lnTo>
                      <a:pt x="528" y="3120"/>
                    </a:lnTo>
                    <a:lnTo>
                      <a:pt x="538" y="3086"/>
                    </a:lnTo>
                    <a:lnTo>
                      <a:pt x="538" y="3086"/>
                    </a:lnTo>
                    <a:lnTo>
                      <a:pt x="608" y="3073"/>
                    </a:lnTo>
                    <a:lnTo>
                      <a:pt x="640" y="3055"/>
                    </a:lnTo>
                    <a:lnTo>
                      <a:pt x="632" y="3085"/>
                    </a:lnTo>
                    <a:lnTo>
                      <a:pt x="638" y="3129"/>
                    </a:lnTo>
                    <a:lnTo>
                      <a:pt x="668" y="3152"/>
                    </a:lnTo>
                    <a:lnTo>
                      <a:pt x="659" y="3215"/>
                    </a:lnTo>
                    <a:lnTo>
                      <a:pt x="700" y="3218"/>
                    </a:lnTo>
                    <a:lnTo>
                      <a:pt x="654" y="3318"/>
                    </a:lnTo>
                    <a:lnTo>
                      <a:pt x="614" y="3388"/>
                    </a:lnTo>
                    <a:lnTo>
                      <a:pt x="545" y="3422"/>
                    </a:lnTo>
                    <a:lnTo>
                      <a:pt x="484" y="3465"/>
                    </a:lnTo>
                    <a:lnTo>
                      <a:pt x="435" y="3505"/>
                    </a:lnTo>
                    <a:lnTo>
                      <a:pt x="365" y="3510"/>
                    </a:lnTo>
                    <a:lnTo>
                      <a:pt x="328" y="3540"/>
                    </a:lnTo>
                    <a:lnTo>
                      <a:pt x="313" y="3563"/>
                    </a:lnTo>
                    <a:lnTo>
                      <a:pt x="279" y="3560"/>
                    </a:lnTo>
                    <a:lnTo>
                      <a:pt x="283" y="3570"/>
                    </a:lnTo>
                    <a:lnTo>
                      <a:pt x="343" y="3580"/>
                    </a:lnTo>
                    <a:lnTo>
                      <a:pt x="310" y="3613"/>
                    </a:lnTo>
                    <a:lnTo>
                      <a:pt x="310" y="3639"/>
                    </a:lnTo>
                    <a:lnTo>
                      <a:pt x="353" y="3659"/>
                    </a:lnTo>
                    <a:lnTo>
                      <a:pt x="371" y="3706"/>
                    </a:lnTo>
                    <a:lnTo>
                      <a:pt x="420" y="3705"/>
                    </a:lnTo>
                    <a:lnTo>
                      <a:pt x="440" y="3671"/>
                    </a:lnTo>
                    <a:lnTo>
                      <a:pt x="507" y="3648"/>
                    </a:lnTo>
                    <a:lnTo>
                      <a:pt x="556" y="3605"/>
                    </a:lnTo>
                    <a:lnTo>
                      <a:pt x="556" y="3637"/>
                    </a:lnTo>
                    <a:lnTo>
                      <a:pt x="649" y="3640"/>
                    </a:lnTo>
                    <a:lnTo>
                      <a:pt x="554" y="3697"/>
                    </a:lnTo>
                    <a:lnTo>
                      <a:pt x="600" y="3717"/>
                    </a:lnTo>
                    <a:lnTo>
                      <a:pt x="677" y="3719"/>
                    </a:lnTo>
                    <a:lnTo>
                      <a:pt x="726" y="3676"/>
                    </a:lnTo>
                    <a:lnTo>
                      <a:pt x="781" y="3732"/>
                    </a:lnTo>
                    <a:lnTo>
                      <a:pt x="844" y="3801"/>
                    </a:lnTo>
                    <a:lnTo>
                      <a:pt x="921" y="3784"/>
                    </a:lnTo>
                    <a:lnTo>
                      <a:pt x="977" y="3726"/>
                    </a:lnTo>
                    <a:lnTo>
                      <a:pt x="1027" y="3719"/>
                    </a:lnTo>
                    <a:lnTo>
                      <a:pt x="1069" y="3673"/>
                    </a:lnTo>
                    <a:lnTo>
                      <a:pt x="1110" y="3652"/>
                    </a:lnTo>
                    <a:lnTo>
                      <a:pt x="1172" y="3602"/>
                    </a:lnTo>
                    <a:lnTo>
                      <a:pt x="1199" y="3569"/>
                    </a:lnTo>
                    <a:lnTo>
                      <a:pt x="1192" y="3598"/>
                    </a:lnTo>
                    <a:lnTo>
                      <a:pt x="1110" y="3679"/>
                    </a:lnTo>
                    <a:lnTo>
                      <a:pt x="1094" y="3738"/>
                    </a:lnTo>
                    <a:lnTo>
                      <a:pt x="995" y="3800"/>
                    </a:lnTo>
                    <a:lnTo>
                      <a:pt x="975" y="3889"/>
                    </a:lnTo>
                    <a:lnTo>
                      <a:pt x="909" y="3896"/>
                    </a:lnTo>
                    <a:lnTo>
                      <a:pt x="755" y="3871"/>
                    </a:lnTo>
                    <a:lnTo>
                      <a:pt x="622" y="3892"/>
                    </a:lnTo>
                    <a:lnTo>
                      <a:pt x="609" y="3935"/>
                    </a:lnTo>
                    <a:lnTo>
                      <a:pt x="619" y="3956"/>
                    </a:lnTo>
                    <a:lnTo>
                      <a:pt x="669" y="3942"/>
                    </a:lnTo>
                    <a:lnTo>
                      <a:pt x="616" y="3986"/>
                    </a:lnTo>
                    <a:lnTo>
                      <a:pt x="576" y="3962"/>
                    </a:lnTo>
                    <a:lnTo>
                      <a:pt x="542" y="3966"/>
                    </a:lnTo>
                    <a:lnTo>
                      <a:pt x="515" y="4129"/>
                    </a:lnTo>
                    <a:lnTo>
                      <a:pt x="421" y="4163"/>
                    </a:lnTo>
                    <a:lnTo>
                      <a:pt x="342" y="4300"/>
                    </a:lnTo>
                    <a:lnTo>
                      <a:pt x="236" y="4361"/>
                    </a:lnTo>
                    <a:lnTo>
                      <a:pt x="223" y="4383"/>
                    </a:lnTo>
                    <a:lnTo>
                      <a:pt x="184" y="4381"/>
                    </a:lnTo>
                    <a:lnTo>
                      <a:pt x="170" y="4425"/>
                    </a:lnTo>
                    <a:lnTo>
                      <a:pt x="214" y="4460"/>
                    </a:lnTo>
                    <a:lnTo>
                      <a:pt x="217" y="4423"/>
                    </a:lnTo>
                    <a:lnTo>
                      <a:pt x="264" y="4407"/>
                    </a:lnTo>
                    <a:lnTo>
                      <a:pt x="331" y="4446"/>
                    </a:lnTo>
                    <a:lnTo>
                      <a:pt x="371" y="4462"/>
                    </a:lnTo>
                    <a:lnTo>
                      <a:pt x="380" y="4436"/>
                    </a:lnTo>
                    <a:lnTo>
                      <a:pt x="363" y="4389"/>
                    </a:lnTo>
                    <a:lnTo>
                      <a:pt x="455" y="4332"/>
                    </a:lnTo>
                    <a:lnTo>
                      <a:pt x="479" y="4282"/>
                    </a:lnTo>
                    <a:lnTo>
                      <a:pt x="556" y="4274"/>
                    </a:lnTo>
                    <a:lnTo>
                      <a:pt x="646" y="4304"/>
                    </a:lnTo>
                    <a:lnTo>
                      <a:pt x="723" y="4313"/>
                    </a:lnTo>
                    <a:lnTo>
                      <a:pt x="773" y="4335"/>
                    </a:lnTo>
                    <a:lnTo>
                      <a:pt x="819" y="4325"/>
                    </a:lnTo>
                    <a:lnTo>
                      <a:pt x="814" y="4216"/>
                    </a:lnTo>
                    <a:lnTo>
                      <a:pt x="848" y="4139"/>
                    </a:lnTo>
                    <a:lnTo>
                      <a:pt x="861" y="4169"/>
                    </a:lnTo>
                    <a:lnTo>
                      <a:pt x="898" y="4175"/>
                    </a:lnTo>
                    <a:lnTo>
                      <a:pt x="974" y="4118"/>
                    </a:lnTo>
                    <a:lnTo>
                      <a:pt x="1101" y="4127"/>
                    </a:lnTo>
                    <a:lnTo>
                      <a:pt x="1147" y="4200"/>
                    </a:lnTo>
                    <a:lnTo>
                      <a:pt x="1211" y="4176"/>
                    </a:lnTo>
                    <a:lnTo>
                      <a:pt x="1271" y="4185"/>
                    </a:lnTo>
                    <a:lnTo>
                      <a:pt x="1284" y="4198"/>
                    </a:lnTo>
                    <a:lnTo>
                      <a:pt x="1321" y="4152"/>
                    </a:lnTo>
                    <a:lnTo>
                      <a:pt x="1280" y="4125"/>
                    </a:lnTo>
                    <a:lnTo>
                      <a:pt x="1297" y="4098"/>
                    </a:lnTo>
                    <a:lnTo>
                      <a:pt x="1347" y="4118"/>
                    </a:lnTo>
                    <a:lnTo>
                      <a:pt x="1397" y="4125"/>
                    </a:lnTo>
                    <a:lnTo>
                      <a:pt x="1410" y="4108"/>
                    </a:lnTo>
                    <a:lnTo>
                      <a:pt x="1461" y="4074"/>
                    </a:lnTo>
                    <a:lnTo>
                      <a:pt x="1469" y="4054"/>
                    </a:lnTo>
                    <a:lnTo>
                      <a:pt x="1456" y="4035"/>
                    </a:lnTo>
                    <a:lnTo>
                      <a:pt x="1429" y="4011"/>
                    </a:lnTo>
                    <a:lnTo>
                      <a:pt x="1476" y="4011"/>
                    </a:lnTo>
                    <a:lnTo>
                      <a:pt x="1520" y="4067"/>
                    </a:lnTo>
                    <a:lnTo>
                      <a:pt x="1546" y="4080"/>
                    </a:lnTo>
                    <a:lnTo>
                      <a:pt x="1570" y="4050"/>
                    </a:lnTo>
                    <a:lnTo>
                      <a:pt x="1583" y="4059"/>
                    </a:lnTo>
                    <a:lnTo>
                      <a:pt x="1617" y="4062"/>
                    </a:lnTo>
                    <a:lnTo>
                      <a:pt x="1630" y="4096"/>
                    </a:lnTo>
                    <a:lnTo>
                      <a:pt x="1687" y="4118"/>
                    </a:lnTo>
                    <a:lnTo>
                      <a:pt x="1717" y="4068"/>
                    </a:lnTo>
                    <a:lnTo>
                      <a:pt x="1873" y="4070"/>
                    </a:lnTo>
                    <a:lnTo>
                      <a:pt x="1911" y="4096"/>
                    </a:lnTo>
                    <a:lnTo>
                      <a:pt x="2080" y="4035"/>
                    </a:lnTo>
                    <a:lnTo>
                      <a:pt x="2173" y="4018"/>
                    </a:lnTo>
                    <a:lnTo>
                      <a:pt x="2189" y="3954"/>
                    </a:lnTo>
                    <a:lnTo>
                      <a:pt x="2292" y="3927"/>
                    </a:lnTo>
                    <a:lnTo>
                      <a:pt x="2315" y="3900"/>
                    </a:lnTo>
                    <a:lnTo>
                      <a:pt x="2304" y="3831"/>
                    </a:lnTo>
                    <a:lnTo>
                      <a:pt x="2324" y="3801"/>
                    </a:lnTo>
                    <a:lnTo>
                      <a:pt x="2294" y="3797"/>
                    </a:lnTo>
                    <a:lnTo>
                      <a:pt x="2227" y="3818"/>
                    </a:lnTo>
                    <a:lnTo>
                      <a:pt x="2192" y="3835"/>
                    </a:lnTo>
                    <a:lnTo>
                      <a:pt x="2125" y="3825"/>
                    </a:lnTo>
                    <a:lnTo>
                      <a:pt x="2091" y="3796"/>
                    </a:lnTo>
                    <a:lnTo>
                      <a:pt x="2058" y="3833"/>
                    </a:lnTo>
                    <a:lnTo>
                      <a:pt x="2041" y="3816"/>
                    </a:lnTo>
                    <a:lnTo>
                      <a:pt x="2080" y="3779"/>
                    </a:lnTo>
                    <a:lnTo>
                      <a:pt x="2037" y="3747"/>
                    </a:lnTo>
                    <a:lnTo>
                      <a:pt x="2087" y="3766"/>
                    </a:lnTo>
                    <a:lnTo>
                      <a:pt x="2114" y="3743"/>
                    </a:lnTo>
                    <a:lnTo>
                      <a:pt x="2127" y="3696"/>
                    </a:lnTo>
                    <a:lnTo>
                      <a:pt x="2153" y="3669"/>
                    </a:lnTo>
                    <a:lnTo>
                      <a:pt x="2156" y="3642"/>
                    </a:lnTo>
                    <a:lnTo>
                      <a:pt x="2106" y="3613"/>
                    </a:lnTo>
                    <a:lnTo>
                      <a:pt x="2126" y="3603"/>
                    </a:lnTo>
                    <a:lnTo>
                      <a:pt x="2166" y="3607"/>
                    </a:lnTo>
                    <a:lnTo>
                      <a:pt x="2183" y="3580"/>
                    </a:lnTo>
                    <a:lnTo>
                      <a:pt x="2203" y="3592"/>
                    </a:lnTo>
                    <a:lnTo>
                      <a:pt x="2238" y="3596"/>
                    </a:lnTo>
                    <a:lnTo>
                      <a:pt x="2275" y="3586"/>
                    </a:lnTo>
                    <a:lnTo>
                      <a:pt x="2285" y="3552"/>
                    </a:lnTo>
                    <a:lnTo>
                      <a:pt x="2265" y="3535"/>
                    </a:lnTo>
                    <a:lnTo>
                      <a:pt x="2265" y="3492"/>
                    </a:lnTo>
                    <a:lnTo>
                      <a:pt x="2301" y="3472"/>
                    </a:lnTo>
                    <a:lnTo>
                      <a:pt x="2341" y="3479"/>
                    </a:lnTo>
                    <a:lnTo>
                      <a:pt x="2390" y="3395"/>
                    </a:lnTo>
                    <a:lnTo>
                      <a:pt x="2410" y="3315"/>
                    </a:lnTo>
                    <a:lnTo>
                      <a:pt x="2422" y="3242"/>
                    </a:lnTo>
                    <a:lnTo>
                      <a:pt x="2351" y="311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47" name="Freeform 170">
                <a:extLst>
                  <a:ext uri="{FF2B5EF4-FFF2-40B4-BE49-F238E27FC236}">
                    <a16:creationId xmlns:a16="http://schemas.microsoft.com/office/drawing/2014/main" id="{D12F46D0-924F-4DFE-8A49-AA53EEC3B0BF}"/>
                  </a:ext>
                </a:extLst>
              </p:cNvPr>
              <p:cNvSpPr>
                <a:spLocks/>
              </p:cNvSpPr>
              <p:nvPr/>
            </p:nvSpPr>
            <p:spPr bwMode="auto">
              <a:xfrm>
                <a:off x="2322513" y="3806825"/>
                <a:ext cx="53975" cy="44450"/>
              </a:xfrm>
              <a:custGeom>
                <a:avLst/>
                <a:gdLst>
                  <a:gd name="T0" fmla="*/ 11 w 167"/>
                  <a:gd name="T1" fmla="*/ 111 h 140"/>
                  <a:gd name="T2" fmla="*/ 98 w 167"/>
                  <a:gd name="T3" fmla="*/ 140 h 140"/>
                  <a:gd name="T4" fmla="*/ 121 w 167"/>
                  <a:gd name="T5" fmla="*/ 123 h 140"/>
                  <a:gd name="T6" fmla="*/ 137 w 167"/>
                  <a:gd name="T7" fmla="*/ 86 h 140"/>
                  <a:gd name="T8" fmla="*/ 167 w 167"/>
                  <a:gd name="T9" fmla="*/ 46 h 140"/>
                  <a:gd name="T10" fmla="*/ 137 w 167"/>
                  <a:gd name="T11" fmla="*/ 49 h 140"/>
                  <a:gd name="T12" fmla="*/ 107 w 167"/>
                  <a:gd name="T13" fmla="*/ 27 h 140"/>
                  <a:gd name="T14" fmla="*/ 84 w 167"/>
                  <a:gd name="T15" fmla="*/ 0 h 140"/>
                  <a:gd name="T16" fmla="*/ 4 w 167"/>
                  <a:gd name="T17" fmla="*/ 11 h 140"/>
                  <a:gd name="T18" fmla="*/ 10 w 167"/>
                  <a:gd name="T19" fmla="*/ 54 h 140"/>
                  <a:gd name="T20" fmla="*/ 20 w 167"/>
                  <a:gd name="T21" fmla="*/ 64 h 140"/>
                  <a:gd name="T22" fmla="*/ 0 w 167"/>
                  <a:gd name="T23" fmla="*/ 71 h 140"/>
                  <a:gd name="T24" fmla="*/ 11 w 167"/>
                  <a:gd name="T25" fmla="*/ 11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140">
                    <a:moveTo>
                      <a:pt x="11" y="111"/>
                    </a:moveTo>
                    <a:lnTo>
                      <a:pt x="98" y="140"/>
                    </a:lnTo>
                    <a:lnTo>
                      <a:pt x="121" y="123"/>
                    </a:lnTo>
                    <a:lnTo>
                      <a:pt x="137" y="86"/>
                    </a:lnTo>
                    <a:lnTo>
                      <a:pt x="167" y="46"/>
                    </a:lnTo>
                    <a:lnTo>
                      <a:pt x="137" y="49"/>
                    </a:lnTo>
                    <a:lnTo>
                      <a:pt x="107" y="27"/>
                    </a:lnTo>
                    <a:lnTo>
                      <a:pt x="84" y="0"/>
                    </a:lnTo>
                    <a:lnTo>
                      <a:pt x="4" y="11"/>
                    </a:lnTo>
                    <a:lnTo>
                      <a:pt x="10" y="54"/>
                    </a:lnTo>
                    <a:lnTo>
                      <a:pt x="20" y="64"/>
                    </a:lnTo>
                    <a:lnTo>
                      <a:pt x="0" y="71"/>
                    </a:lnTo>
                    <a:lnTo>
                      <a:pt x="11" y="11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48" name="Freeform 172">
                <a:extLst>
                  <a:ext uri="{FF2B5EF4-FFF2-40B4-BE49-F238E27FC236}">
                    <a16:creationId xmlns:a16="http://schemas.microsoft.com/office/drawing/2014/main" id="{1E50CDBE-1D6F-4DB3-8568-C831348BD24B}"/>
                  </a:ext>
                </a:extLst>
              </p:cNvPr>
              <p:cNvSpPr>
                <a:spLocks/>
              </p:cNvSpPr>
              <p:nvPr/>
            </p:nvSpPr>
            <p:spPr bwMode="auto">
              <a:xfrm>
                <a:off x="2252663" y="3440113"/>
                <a:ext cx="25400" cy="42863"/>
              </a:xfrm>
              <a:custGeom>
                <a:avLst/>
                <a:gdLst>
                  <a:gd name="T0" fmla="*/ 72 w 84"/>
                  <a:gd name="T1" fmla="*/ 123 h 133"/>
                  <a:gd name="T2" fmla="*/ 84 w 84"/>
                  <a:gd name="T3" fmla="*/ 83 h 133"/>
                  <a:gd name="T4" fmla="*/ 64 w 84"/>
                  <a:gd name="T5" fmla="*/ 30 h 133"/>
                  <a:gd name="T6" fmla="*/ 54 w 84"/>
                  <a:gd name="T7" fmla="*/ 0 h 133"/>
                  <a:gd name="T8" fmla="*/ 27 w 84"/>
                  <a:gd name="T9" fmla="*/ 0 h 133"/>
                  <a:gd name="T10" fmla="*/ 7 w 84"/>
                  <a:gd name="T11" fmla="*/ 30 h 133"/>
                  <a:gd name="T12" fmla="*/ 0 w 84"/>
                  <a:gd name="T13" fmla="*/ 70 h 133"/>
                  <a:gd name="T14" fmla="*/ 15 w 84"/>
                  <a:gd name="T15" fmla="*/ 110 h 133"/>
                  <a:gd name="T16" fmla="*/ 55 w 84"/>
                  <a:gd name="T17" fmla="*/ 133 h 133"/>
                  <a:gd name="T18" fmla="*/ 72 w 84"/>
                  <a:gd name="T19" fmla="*/ 12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133">
                    <a:moveTo>
                      <a:pt x="72" y="123"/>
                    </a:moveTo>
                    <a:lnTo>
                      <a:pt x="84" y="83"/>
                    </a:lnTo>
                    <a:lnTo>
                      <a:pt x="64" y="30"/>
                    </a:lnTo>
                    <a:lnTo>
                      <a:pt x="54" y="0"/>
                    </a:lnTo>
                    <a:lnTo>
                      <a:pt x="27" y="0"/>
                    </a:lnTo>
                    <a:lnTo>
                      <a:pt x="7" y="30"/>
                    </a:lnTo>
                    <a:lnTo>
                      <a:pt x="0" y="70"/>
                    </a:lnTo>
                    <a:lnTo>
                      <a:pt x="15" y="110"/>
                    </a:lnTo>
                    <a:lnTo>
                      <a:pt x="55" y="133"/>
                    </a:lnTo>
                    <a:lnTo>
                      <a:pt x="72" y="12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49" name="Freeform 173">
                <a:extLst>
                  <a:ext uri="{FF2B5EF4-FFF2-40B4-BE49-F238E27FC236}">
                    <a16:creationId xmlns:a16="http://schemas.microsoft.com/office/drawing/2014/main" id="{084801AB-F10C-4570-B754-FDA6CF652992}"/>
                  </a:ext>
                </a:extLst>
              </p:cNvPr>
              <p:cNvSpPr>
                <a:spLocks/>
              </p:cNvSpPr>
              <p:nvPr/>
            </p:nvSpPr>
            <p:spPr bwMode="auto">
              <a:xfrm>
                <a:off x="2163763" y="3232150"/>
                <a:ext cx="6350" cy="6350"/>
              </a:xfrm>
              <a:custGeom>
                <a:avLst/>
                <a:gdLst>
                  <a:gd name="T0" fmla="*/ 0 w 20"/>
                  <a:gd name="T1" fmla="*/ 13 h 20"/>
                  <a:gd name="T2" fmla="*/ 20 w 20"/>
                  <a:gd name="T3" fmla="*/ 20 h 20"/>
                  <a:gd name="T4" fmla="*/ 16 w 20"/>
                  <a:gd name="T5" fmla="*/ 0 h 20"/>
                  <a:gd name="T6" fmla="*/ 0 w 20"/>
                  <a:gd name="T7" fmla="*/ 13 h 20"/>
                </a:gdLst>
                <a:ahLst/>
                <a:cxnLst>
                  <a:cxn ang="0">
                    <a:pos x="T0" y="T1"/>
                  </a:cxn>
                  <a:cxn ang="0">
                    <a:pos x="T2" y="T3"/>
                  </a:cxn>
                  <a:cxn ang="0">
                    <a:pos x="T4" y="T5"/>
                  </a:cxn>
                  <a:cxn ang="0">
                    <a:pos x="T6" y="T7"/>
                  </a:cxn>
                </a:cxnLst>
                <a:rect l="0" t="0" r="r" b="b"/>
                <a:pathLst>
                  <a:path w="20" h="20">
                    <a:moveTo>
                      <a:pt x="0" y="13"/>
                    </a:moveTo>
                    <a:lnTo>
                      <a:pt x="20" y="20"/>
                    </a:lnTo>
                    <a:lnTo>
                      <a:pt x="16" y="0"/>
                    </a:lnTo>
                    <a:lnTo>
                      <a:pt x="0"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50" name="Freeform 174">
                <a:extLst>
                  <a:ext uri="{FF2B5EF4-FFF2-40B4-BE49-F238E27FC236}">
                    <a16:creationId xmlns:a16="http://schemas.microsoft.com/office/drawing/2014/main" id="{0AAD9905-1D84-48BE-8446-DE9CCE87AC15}"/>
                  </a:ext>
                </a:extLst>
              </p:cNvPr>
              <p:cNvSpPr>
                <a:spLocks/>
              </p:cNvSpPr>
              <p:nvPr/>
            </p:nvSpPr>
            <p:spPr bwMode="auto">
              <a:xfrm>
                <a:off x="2146300" y="3211513"/>
                <a:ext cx="17463" cy="17463"/>
              </a:xfrm>
              <a:custGeom>
                <a:avLst/>
                <a:gdLst>
                  <a:gd name="T0" fmla="*/ 54 w 54"/>
                  <a:gd name="T1" fmla="*/ 43 h 56"/>
                  <a:gd name="T2" fmla="*/ 54 w 54"/>
                  <a:gd name="T3" fmla="*/ 23 h 56"/>
                  <a:gd name="T4" fmla="*/ 34 w 54"/>
                  <a:gd name="T5" fmla="*/ 0 h 56"/>
                  <a:gd name="T6" fmla="*/ 0 w 54"/>
                  <a:gd name="T7" fmla="*/ 7 h 56"/>
                  <a:gd name="T8" fmla="*/ 3 w 54"/>
                  <a:gd name="T9" fmla="*/ 37 h 56"/>
                  <a:gd name="T10" fmla="*/ 30 w 54"/>
                  <a:gd name="T11" fmla="*/ 56 h 56"/>
                  <a:gd name="T12" fmla="*/ 54 w 54"/>
                  <a:gd name="T13" fmla="*/ 43 h 56"/>
                </a:gdLst>
                <a:ahLst/>
                <a:cxnLst>
                  <a:cxn ang="0">
                    <a:pos x="T0" y="T1"/>
                  </a:cxn>
                  <a:cxn ang="0">
                    <a:pos x="T2" y="T3"/>
                  </a:cxn>
                  <a:cxn ang="0">
                    <a:pos x="T4" y="T5"/>
                  </a:cxn>
                  <a:cxn ang="0">
                    <a:pos x="T6" y="T7"/>
                  </a:cxn>
                  <a:cxn ang="0">
                    <a:pos x="T8" y="T9"/>
                  </a:cxn>
                  <a:cxn ang="0">
                    <a:pos x="T10" y="T11"/>
                  </a:cxn>
                  <a:cxn ang="0">
                    <a:pos x="T12" y="T13"/>
                  </a:cxn>
                </a:cxnLst>
                <a:rect l="0" t="0" r="r" b="b"/>
                <a:pathLst>
                  <a:path w="54" h="56">
                    <a:moveTo>
                      <a:pt x="54" y="43"/>
                    </a:moveTo>
                    <a:lnTo>
                      <a:pt x="54" y="23"/>
                    </a:lnTo>
                    <a:lnTo>
                      <a:pt x="34" y="0"/>
                    </a:lnTo>
                    <a:lnTo>
                      <a:pt x="0" y="7"/>
                    </a:lnTo>
                    <a:lnTo>
                      <a:pt x="3" y="37"/>
                    </a:lnTo>
                    <a:lnTo>
                      <a:pt x="30" y="56"/>
                    </a:lnTo>
                    <a:lnTo>
                      <a:pt x="54" y="4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51" name="Freeform 175">
                <a:extLst>
                  <a:ext uri="{FF2B5EF4-FFF2-40B4-BE49-F238E27FC236}">
                    <a16:creationId xmlns:a16="http://schemas.microsoft.com/office/drawing/2014/main" id="{62B3C376-DC44-41F8-83EF-41922AB8B698}"/>
                  </a:ext>
                </a:extLst>
              </p:cNvPr>
              <p:cNvSpPr>
                <a:spLocks/>
              </p:cNvSpPr>
              <p:nvPr/>
            </p:nvSpPr>
            <p:spPr bwMode="auto">
              <a:xfrm>
                <a:off x="2181225" y="3365500"/>
                <a:ext cx="36513" cy="55563"/>
              </a:xfrm>
              <a:custGeom>
                <a:avLst/>
                <a:gdLst>
                  <a:gd name="T0" fmla="*/ 77 w 119"/>
                  <a:gd name="T1" fmla="*/ 129 h 173"/>
                  <a:gd name="T2" fmla="*/ 84 w 119"/>
                  <a:gd name="T3" fmla="*/ 84 h 173"/>
                  <a:gd name="T4" fmla="*/ 119 w 119"/>
                  <a:gd name="T5" fmla="*/ 24 h 173"/>
                  <a:gd name="T6" fmla="*/ 116 w 119"/>
                  <a:gd name="T7" fmla="*/ 0 h 173"/>
                  <a:gd name="T8" fmla="*/ 80 w 119"/>
                  <a:gd name="T9" fmla="*/ 34 h 173"/>
                  <a:gd name="T10" fmla="*/ 37 w 119"/>
                  <a:gd name="T11" fmla="*/ 84 h 173"/>
                  <a:gd name="T12" fmla="*/ 54 w 119"/>
                  <a:gd name="T13" fmla="*/ 87 h 173"/>
                  <a:gd name="T14" fmla="*/ 0 w 119"/>
                  <a:gd name="T15" fmla="*/ 126 h 173"/>
                  <a:gd name="T16" fmla="*/ 17 w 119"/>
                  <a:gd name="T17" fmla="*/ 152 h 173"/>
                  <a:gd name="T18" fmla="*/ 15 w 119"/>
                  <a:gd name="T19" fmla="*/ 161 h 173"/>
                  <a:gd name="T20" fmla="*/ 38 w 119"/>
                  <a:gd name="T21" fmla="*/ 173 h 173"/>
                  <a:gd name="T22" fmla="*/ 77 w 119"/>
                  <a:gd name="T23" fmla="*/ 1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 h="173">
                    <a:moveTo>
                      <a:pt x="77" y="129"/>
                    </a:moveTo>
                    <a:lnTo>
                      <a:pt x="84" y="84"/>
                    </a:lnTo>
                    <a:lnTo>
                      <a:pt x="119" y="24"/>
                    </a:lnTo>
                    <a:lnTo>
                      <a:pt x="116" y="0"/>
                    </a:lnTo>
                    <a:lnTo>
                      <a:pt x="80" y="34"/>
                    </a:lnTo>
                    <a:lnTo>
                      <a:pt x="37" y="84"/>
                    </a:lnTo>
                    <a:lnTo>
                      <a:pt x="54" y="87"/>
                    </a:lnTo>
                    <a:lnTo>
                      <a:pt x="0" y="126"/>
                    </a:lnTo>
                    <a:lnTo>
                      <a:pt x="17" y="152"/>
                    </a:lnTo>
                    <a:lnTo>
                      <a:pt x="15" y="161"/>
                    </a:lnTo>
                    <a:lnTo>
                      <a:pt x="38" y="173"/>
                    </a:lnTo>
                    <a:lnTo>
                      <a:pt x="77" y="12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52" name="Freeform 176">
                <a:extLst>
                  <a:ext uri="{FF2B5EF4-FFF2-40B4-BE49-F238E27FC236}">
                    <a16:creationId xmlns:a16="http://schemas.microsoft.com/office/drawing/2014/main" id="{CEFCCC96-8DA7-4F86-8C74-3AA6762C31DE}"/>
                  </a:ext>
                </a:extLst>
              </p:cNvPr>
              <p:cNvSpPr>
                <a:spLocks/>
              </p:cNvSpPr>
              <p:nvPr/>
            </p:nvSpPr>
            <p:spPr bwMode="auto">
              <a:xfrm>
                <a:off x="2049463" y="3213100"/>
                <a:ext cx="11113" cy="19050"/>
              </a:xfrm>
              <a:custGeom>
                <a:avLst/>
                <a:gdLst>
                  <a:gd name="T0" fmla="*/ 0 w 33"/>
                  <a:gd name="T1" fmla="*/ 60 h 60"/>
                  <a:gd name="T2" fmla="*/ 33 w 33"/>
                  <a:gd name="T3" fmla="*/ 16 h 60"/>
                  <a:gd name="T4" fmla="*/ 10 w 33"/>
                  <a:gd name="T5" fmla="*/ 0 h 60"/>
                  <a:gd name="T6" fmla="*/ 0 w 33"/>
                  <a:gd name="T7" fmla="*/ 60 h 60"/>
                </a:gdLst>
                <a:ahLst/>
                <a:cxnLst>
                  <a:cxn ang="0">
                    <a:pos x="T0" y="T1"/>
                  </a:cxn>
                  <a:cxn ang="0">
                    <a:pos x="T2" y="T3"/>
                  </a:cxn>
                  <a:cxn ang="0">
                    <a:pos x="T4" y="T5"/>
                  </a:cxn>
                  <a:cxn ang="0">
                    <a:pos x="T6" y="T7"/>
                  </a:cxn>
                </a:cxnLst>
                <a:rect l="0" t="0" r="r" b="b"/>
                <a:pathLst>
                  <a:path w="33" h="60">
                    <a:moveTo>
                      <a:pt x="0" y="60"/>
                    </a:moveTo>
                    <a:lnTo>
                      <a:pt x="33" y="16"/>
                    </a:lnTo>
                    <a:lnTo>
                      <a:pt x="10" y="0"/>
                    </a:lnTo>
                    <a:lnTo>
                      <a:pt x="0" y="6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53" name="Freeform 177">
                <a:extLst>
                  <a:ext uri="{FF2B5EF4-FFF2-40B4-BE49-F238E27FC236}">
                    <a16:creationId xmlns:a16="http://schemas.microsoft.com/office/drawing/2014/main" id="{C411CF23-0CEC-4463-8C1D-2308404D0D81}"/>
                  </a:ext>
                </a:extLst>
              </p:cNvPr>
              <p:cNvSpPr>
                <a:spLocks/>
              </p:cNvSpPr>
              <p:nvPr/>
            </p:nvSpPr>
            <p:spPr bwMode="auto">
              <a:xfrm>
                <a:off x="2109788" y="3295650"/>
                <a:ext cx="14288" cy="12700"/>
              </a:xfrm>
              <a:custGeom>
                <a:avLst/>
                <a:gdLst>
                  <a:gd name="T0" fmla="*/ 0 w 43"/>
                  <a:gd name="T1" fmla="*/ 30 h 40"/>
                  <a:gd name="T2" fmla="*/ 17 w 43"/>
                  <a:gd name="T3" fmla="*/ 40 h 40"/>
                  <a:gd name="T4" fmla="*/ 29 w 43"/>
                  <a:gd name="T5" fmla="*/ 23 h 40"/>
                  <a:gd name="T6" fmla="*/ 43 w 43"/>
                  <a:gd name="T7" fmla="*/ 0 h 40"/>
                  <a:gd name="T8" fmla="*/ 19 w 43"/>
                  <a:gd name="T9" fmla="*/ 3 h 40"/>
                  <a:gd name="T10" fmla="*/ 0 w 43"/>
                  <a:gd name="T11" fmla="*/ 30 h 40"/>
                </a:gdLst>
                <a:ahLst/>
                <a:cxnLst>
                  <a:cxn ang="0">
                    <a:pos x="T0" y="T1"/>
                  </a:cxn>
                  <a:cxn ang="0">
                    <a:pos x="T2" y="T3"/>
                  </a:cxn>
                  <a:cxn ang="0">
                    <a:pos x="T4" y="T5"/>
                  </a:cxn>
                  <a:cxn ang="0">
                    <a:pos x="T6" y="T7"/>
                  </a:cxn>
                  <a:cxn ang="0">
                    <a:pos x="T8" y="T9"/>
                  </a:cxn>
                  <a:cxn ang="0">
                    <a:pos x="T10" y="T11"/>
                  </a:cxn>
                </a:cxnLst>
                <a:rect l="0" t="0" r="r" b="b"/>
                <a:pathLst>
                  <a:path w="43" h="40">
                    <a:moveTo>
                      <a:pt x="0" y="30"/>
                    </a:moveTo>
                    <a:lnTo>
                      <a:pt x="17" y="40"/>
                    </a:lnTo>
                    <a:lnTo>
                      <a:pt x="29" y="23"/>
                    </a:lnTo>
                    <a:lnTo>
                      <a:pt x="43" y="0"/>
                    </a:lnTo>
                    <a:lnTo>
                      <a:pt x="19" y="3"/>
                    </a:lnTo>
                    <a:lnTo>
                      <a:pt x="0" y="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54" name="Freeform 178">
                <a:extLst>
                  <a:ext uri="{FF2B5EF4-FFF2-40B4-BE49-F238E27FC236}">
                    <a16:creationId xmlns:a16="http://schemas.microsoft.com/office/drawing/2014/main" id="{182CE976-F798-4657-8CEB-647C45031A12}"/>
                  </a:ext>
                </a:extLst>
              </p:cNvPr>
              <p:cNvSpPr>
                <a:spLocks/>
              </p:cNvSpPr>
              <p:nvPr/>
            </p:nvSpPr>
            <p:spPr bwMode="auto">
              <a:xfrm>
                <a:off x="2174875" y="3371850"/>
                <a:ext cx="12700" cy="14288"/>
              </a:xfrm>
              <a:custGeom>
                <a:avLst/>
                <a:gdLst>
                  <a:gd name="T0" fmla="*/ 41 w 41"/>
                  <a:gd name="T1" fmla="*/ 0 h 47"/>
                  <a:gd name="T2" fmla="*/ 11 w 41"/>
                  <a:gd name="T3" fmla="*/ 20 h 47"/>
                  <a:gd name="T4" fmla="*/ 0 w 41"/>
                  <a:gd name="T5" fmla="*/ 47 h 47"/>
                  <a:gd name="T6" fmla="*/ 34 w 41"/>
                  <a:gd name="T7" fmla="*/ 26 h 47"/>
                  <a:gd name="T8" fmla="*/ 41 w 41"/>
                  <a:gd name="T9" fmla="*/ 0 h 47"/>
                </a:gdLst>
                <a:ahLst/>
                <a:cxnLst>
                  <a:cxn ang="0">
                    <a:pos x="T0" y="T1"/>
                  </a:cxn>
                  <a:cxn ang="0">
                    <a:pos x="T2" y="T3"/>
                  </a:cxn>
                  <a:cxn ang="0">
                    <a:pos x="T4" y="T5"/>
                  </a:cxn>
                  <a:cxn ang="0">
                    <a:pos x="T6" y="T7"/>
                  </a:cxn>
                  <a:cxn ang="0">
                    <a:pos x="T8" y="T9"/>
                  </a:cxn>
                </a:cxnLst>
                <a:rect l="0" t="0" r="r" b="b"/>
                <a:pathLst>
                  <a:path w="41" h="47">
                    <a:moveTo>
                      <a:pt x="41" y="0"/>
                    </a:moveTo>
                    <a:lnTo>
                      <a:pt x="11" y="20"/>
                    </a:lnTo>
                    <a:lnTo>
                      <a:pt x="0" y="47"/>
                    </a:lnTo>
                    <a:lnTo>
                      <a:pt x="34" y="26"/>
                    </a:lnTo>
                    <a:lnTo>
                      <a:pt x="41"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55" name="Freeform 179">
                <a:extLst>
                  <a:ext uri="{FF2B5EF4-FFF2-40B4-BE49-F238E27FC236}">
                    <a16:creationId xmlns:a16="http://schemas.microsoft.com/office/drawing/2014/main" id="{093E21ED-21AB-42C9-A164-EAA2F37B8C72}"/>
                  </a:ext>
                </a:extLst>
              </p:cNvPr>
              <p:cNvSpPr>
                <a:spLocks/>
              </p:cNvSpPr>
              <p:nvPr/>
            </p:nvSpPr>
            <p:spPr bwMode="auto">
              <a:xfrm>
                <a:off x="2047875" y="3151188"/>
                <a:ext cx="25400" cy="58738"/>
              </a:xfrm>
              <a:custGeom>
                <a:avLst/>
                <a:gdLst>
                  <a:gd name="T0" fmla="*/ 83 w 83"/>
                  <a:gd name="T1" fmla="*/ 27 h 183"/>
                  <a:gd name="T2" fmla="*/ 43 w 83"/>
                  <a:gd name="T3" fmla="*/ 0 h 183"/>
                  <a:gd name="T4" fmla="*/ 2 w 83"/>
                  <a:gd name="T5" fmla="*/ 4 h 183"/>
                  <a:gd name="T6" fmla="*/ 0 w 83"/>
                  <a:gd name="T7" fmla="*/ 67 h 183"/>
                  <a:gd name="T8" fmla="*/ 7 w 83"/>
                  <a:gd name="T9" fmla="*/ 124 h 183"/>
                  <a:gd name="T10" fmla="*/ 20 w 83"/>
                  <a:gd name="T11" fmla="*/ 156 h 183"/>
                  <a:gd name="T12" fmla="*/ 51 w 83"/>
                  <a:gd name="T13" fmla="*/ 183 h 183"/>
                  <a:gd name="T14" fmla="*/ 67 w 83"/>
                  <a:gd name="T15" fmla="*/ 139 h 183"/>
                  <a:gd name="T16" fmla="*/ 44 w 83"/>
                  <a:gd name="T17" fmla="*/ 73 h 183"/>
                  <a:gd name="T18" fmla="*/ 73 w 83"/>
                  <a:gd name="T19" fmla="*/ 57 h 183"/>
                  <a:gd name="T20" fmla="*/ 83 w 83"/>
                  <a:gd name="T21" fmla="*/ 2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183">
                    <a:moveTo>
                      <a:pt x="83" y="27"/>
                    </a:moveTo>
                    <a:lnTo>
                      <a:pt x="43" y="0"/>
                    </a:lnTo>
                    <a:lnTo>
                      <a:pt x="2" y="4"/>
                    </a:lnTo>
                    <a:lnTo>
                      <a:pt x="0" y="67"/>
                    </a:lnTo>
                    <a:lnTo>
                      <a:pt x="7" y="124"/>
                    </a:lnTo>
                    <a:lnTo>
                      <a:pt x="20" y="156"/>
                    </a:lnTo>
                    <a:lnTo>
                      <a:pt x="51" y="183"/>
                    </a:lnTo>
                    <a:lnTo>
                      <a:pt x="67" y="139"/>
                    </a:lnTo>
                    <a:lnTo>
                      <a:pt x="44" y="73"/>
                    </a:lnTo>
                    <a:lnTo>
                      <a:pt x="73" y="57"/>
                    </a:lnTo>
                    <a:lnTo>
                      <a:pt x="83" y="2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56" name="Freeform 180">
                <a:extLst>
                  <a:ext uri="{FF2B5EF4-FFF2-40B4-BE49-F238E27FC236}">
                    <a16:creationId xmlns:a16="http://schemas.microsoft.com/office/drawing/2014/main" id="{0DAF419E-3FB0-4C3E-9F30-F1413BED73F0}"/>
                  </a:ext>
                </a:extLst>
              </p:cNvPr>
              <p:cNvSpPr>
                <a:spLocks/>
              </p:cNvSpPr>
              <p:nvPr/>
            </p:nvSpPr>
            <p:spPr bwMode="auto">
              <a:xfrm>
                <a:off x="2039938" y="3101975"/>
                <a:ext cx="39688" cy="31750"/>
              </a:xfrm>
              <a:custGeom>
                <a:avLst/>
                <a:gdLst>
                  <a:gd name="T0" fmla="*/ 73 w 127"/>
                  <a:gd name="T1" fmla="*/ 50 h 99"/>
                  <a:gd name="T2" fmla="*/ 76 w 127"/>
                  <a:gd name="T3" fmla="*/ 77 h 99"/>
                  <a:gd name="T4" fmla="*/ 123 w 127"/>
                  <a:gd name="T5" fmla="*/ 99 h 99"/>
                  <a:gd name="T6" fmla="*/ 120 w 127"/>
                  <a:gd name="T7" fmla="*/ 59 h 99"/>
                  <a:gd name="T8" fmla="*/ 110 w 127"/>
                  <a:gd name="T9" fmla="*/ 60 h 99"/>
                  <a:gd name="T10" fmla="*/ 103 w 127"/>
                  <a:gd name="T11" fmla="*/ 33 h 99"/>
                  <a:gd name="T12" fmla="*/ 120 w 127"/>
                  <a:gd name="T13" fmla="*/ 37 h 99"/>
                  <a:gd name="T14" fmla="*/ 127 w 127"/>
                  <a:gd name="T15" fmla="*/ 3 h 99"/>
                  <a:gd name="T16" fmla="*/ 76 w 127"/>
                  <a:gd name="T17" fmla="*/ 0 h 99"/>
                  <a:gd name="T18" fmla="*/ 0 w 127"/>
                  <a:gd name="T19" fmla="*/ 11 h 99"/>
                  <a:gd name="T20" fmla="*/ 16 w 127"/>
                  <a:gd name="T21" fmla="*/ 40 h 99"/>
                  <a:gd name="T22" fmla="*/ 73 w 127"/>
                  <a:gd name="T23" fmla="*/ 5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99">
                    <a:moveTo>
                      <a:pt x="73" y="50"/>
                    </a:moveTo>
                    <a:lnTo>
                      <a:pt x="76" y="77"/>
                    </a:lnTo>
                    <a:lnTo>
                      <a:pt x="123" y="99"/>
                    </a:lnTo>
                    <a:lnTo>
                      <a:pt x="120" y="59"/>
                    </a:lnTo>
                    <a:lnTo>
                      <a:pt x="110" y="60"/>
                    </a:lnTo>
                    <a:lnTo>
                      <a:pt x="103" y="33"/>
                    </a:lnTo>
                    <a:lnTo>
                      <a:pt x="120" y="37"/>
                    </a:lnTo>
                    <a:lnTo>
                      <a:pt x="127" y="3"/>
                    </a:lnTo>
                    <a:lnTo>
                      <a:pt x="76" y="0"/>
                    </a:lnTo>
                    <a:lnTo>
                      <a:pt x="0" y="11"/>
                    </a:lnTo>
                    <a:lnTo>
                      <a:pt x="16" y="40"/>
                    </a:lnTo>
                    <a:lnTo>
                      <a:pt x="73" y="5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57" name="Freeform 181">
                <a:extLst>
                  <a:ext uri="{FF2B5EF4-FFF2-40B4-BE49-F238E27FC236}">
                    <a16:creationId xmlns:a16="http://schemas.microsoft.com/office/drawing/2014/main" id="{9A241A68-8024-4A0D-A077-98A98D672A2A}"/>
                  </a:ext>
                </a:extLst>
              </p:cNvPr>
              <p:cNvSpPr>
                <a:spLocks/>
              </p:cNvSpPr>
              <p:nvPr/>
            </p:nvSpPr>
            <p:spPr bwMode="auto">
              <a:xfrm>
                <a:off x="2079625" y="2957513"/>
                <a:ext cx="95250" cy="125413"/>
              </a:xfrm>
              <a:custGeom>
                <a:avLst/>
                <a:gdLst>
                  <a:gd name="T0" fmla="*/ 0 w 300"/>
                  <a:gd name="T1" fmla="*/ 370 h 394"/>
                  <a:gd name="T2" fmla="*/ 36 w 300"/>
                  <a:gd name="T3" fmla="*/ 394 h 394"/>
                  <a:gd name="T4" fmla="*/ 90 w 300"/>
                  <a:gd name="T5" fmla="*/ 370 h 394"/>
                  <a:gd name="T6" fmla="*/ 105 w 300"/>
                  <a:gd name="T7" fmla="*/ 320 h 394"/>
                  <a:gd name="T8" fmla="*/ 109 w 300"/>
                  <a:gd name="T9" fmla="*/ 297 h 394"/>
                  <a:gd name="T10" fmla="*/ 139 w 300"/>
                  <a:gd name="T11" fmla="*/ 300 h 394"/>
                  <a:gd name="T12" fmla="*/ 166 w 300"/>
                  <a:gd name="T13" fmla="*/ 302 h 394"/>
                  <a:gd name="T14" fmla="*/ 202 w 300"/>
                  <a:gd name="T15" fmla="*/ 276 h 394"/>
                  <a:gd name="T16" fmla="*/ 211 w 300"/>
                  <a:gd name="T17" fmla="*/ 256 h 394"/>
                  <a:gd name="T18" fmla="*/ 205 w 300"/>
                  <a:gd name="T19" fmla="*/ 227 h 394"/>
                  <a:gd name="T20" fmla="*/ 171 w 300"/>
                  <a:gd name="T21" fmla="*/ 220 h 394"/>
                  <a:gd name="T22" fmla="*/ 208 w 300"/>
                  <a:gd name="T23" fmla="*/ 196 h 394"/>
                  <a:gd name="T24" fmla="*/ 238 w 300"/>
                  <a:gd name="T25" fmla="*/ 163 h 394"/>
                  <a:gd name="T26" fmla="*/ 274 w 300"/>
                  <a:gd name="T27" fmla="*/ 159 h 394"/>
                  <a:gd name="T28" fmla="*/ 300 w 300"/>
                  <a:gd name="T29" fmla="*/ 112 h 394"/>
                  <a:gd name="T30" fmla="*/ 290 w 300"/>
                  <a:gd name="T31" fmla="*/ 96 h 394"/>
                  <a:gd name="T32" fmla="*/ 244 w 300"/>
                  <a:gd name="T33" fmla="*/ 143 h 394"/>
                  <a:gd name="T34" fmla="*/ 237 w 300"/>
                  <a:gd name="T35" fmla="*/ 120 h 394"/>
                  <a:gd name="T36" fmla="*/ 284 w 300"/>
                  <a:gd name="T37" fmla="*/ 80 h 394"/>
                  <a:gd name="T38" fmla="*/ 266 w 300"/>
                  <a:gd name="T39" fmla="*/ 3 h 394"/>
                  <a:gd name="T40" fmla="*/ 242 w 300"/>
                  <a:gd name="T41" fmla="*/ 0 h 394"/>
                  <a:gd name="T42" fmla="*/ 236 w 300"/>
                  <a:gd name="T43" fmla="*/ 27 h 394"/>
                  <a:gd name="T44" fmla="*/ 207 w 300"/>
                  <a:gd name="T45" fmla="*/ 44 h 394"/>
                  <a:gd name="T46" fmla="*/ 120 w 300"/>
                  <a:gd name="T47" fmla="*/ 111 h 394"/>
                  <a:gd name="T48" fmla="*/ 114 w 300"/>
                  <a:gd name="T49" fmla="*/ 137 h 394"/>
                  <a:gd name="T50" fmla="*/ 114 w 300"/>
                  <a:gd name="T51" fmla="*/ 171 h 394"/>
                  <a:gd name="T52" fmla="*/ 104 w 300"/>
                  <a:gd name="T53" fmla="*/ 147 h 394"/>
                  <a:gd name="T54" fmla="*/ 64 w 300"/>
                  <a:gd name="T55" fmla="*/ 141 h 394"/>
                  <a:gd name="T56" fmla="*/ 61 w 300"/>
                  <a:gd name="T57" fmla="*/ 157 h 394"/>
                  <a:gd name="T58" fmla="*/ 41 w 300"/>
                  <a:gd name="T59" fmla="*/ 134 h 394"/>
                  <a:gd name="T60" fmla="*/ 1 w 300"/>
                  <a:gd name="T61" fmla="*/ 188 h 394"/>
                  <a:gd name="T62" fmla="*/ 12 w 300"/>
                  <a:gd name="T63" fmla="*/ 248 h 394"/>
                  <a:gd name="T64" fmla="*/ 49 w 300"/>
                  <a:gd name="T65" fmla="*/ 248 h 394"/>
                  <a:gd name="T66" fmla="*/ 22 w 300"/>
                  <a:gd name="T67" fmla="*/ 268 h 394"/>
                  <a:gd name="T68" fmla="*/ 32 w 300"/>
                  <a:gd name="T69" fmla="*/ 288 h 394"/>
                  <a:gd name="T70" fmla="*/ 59 w 300"/>
                  <a:gd name="T71" fmla="*/ 300 h 394"/>
                  <a:gd name="T72" fmla="*/ 33 w 300"/>
                  <a:gd name="T73" fmla="*/ 347 h 394"/>
                  <a:gd name="T74" fmla="*/ 0 w 300"/>
                  <a:gd name="T75" fmla="*/ 37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94">
                    <a:moveTo>
                      <a:pt x="0" y="370"/>
                    </a:moveTo>
                    <a:lnTo>
                      <a:pt x="36" y="394"/>
                    </a:lnTo>
                    <a:lnTo>
                      <a:pt x="90" y="370"/>
                    </a:lnTo>
                    <a:lnTo>
                      <a:pt x="105" y="320"/>
                    </a:lnTo>
                    <a:lnTo>
                      <a:pt x="109" y="297"/>
                    </a:lnTo>
                    <a:lnTo>
                      <a:pt x="139" y="300"/>
                    </a:lnTo>
                    <a:lnTo>
                      <a:pt x="166" y="302"/>
                    </a:lnTo>
                    <a:lnTo>
                      <a:pt x="202" y="276"/>
                    </a:lnTo>
                    <a:lnTo>
                      <a:pt x="211" y="256"/>
                    </a:lnTo>
                    <a:lnTo>
                      <a:pt x="205" y="227"/>
                    </a:lnTo>
                    <a:lnTo>
                      <a:pt x="171" y="220"/>
                    </a:lnTo>
                    <a:lnTo>
                      <a:pt x="208" y="196"/>
                    </a:lnTo>
                    <a:lnTo>
                      <a:pt x="238" y="163"/>
                    </a:lnTo>
                    <a:lnTo>
                      <a:pt x="274" y="159"/>
                    </a:lnTo>
                    <a:lnTo>
                      <a:pt x="300" y="112"/>
                    </a:lnTo>
                    <a:lnTo>
                      <a:pt x="290" y="96"/>
                    </a:lnTo>
                    <a:lnTo>
                      <a:pt x="244" y="143"/>
                    </a:lnTo>
                    <a:lnTo>
                      <a:pt x="237" y="120"/>
                    </a:lnTo>
                    <a:lnTo>
                      <a:pt x="284" y="80"/>
                    </a:lnTo>
                    <a:lnTo>
                      <a:pt x="266" y="3"/>
                    </a:lnTo>
                    <a:lnTo>
                      <a:pt x="242" y="0"/>
                    </a:lnTo>
                    <a:lnTo>
                      <a:pt x="236" y="27"/>
                    </a:lnTo>
                    <a:lnTo>
                      <a:pt x="207" y="44"/>
                    </a:lnTo>
                    <a:lnTo>
                      <a:pt x="120" y="111"/>
                    </a:lnTo>
                    <a:lnTo>
                      <a:pt x="114" y="137"/>
                    </a:lnTo>
                    <a:lnTo>
                      <a:pt x="114" y="171"/>
                    </a:lnTo>
                    <a:lnTo>
                      <a:pt x="104" y="147"/>
                    </a:lnTo>
                    <a:lnTo>
                      <a:pt x="64" y="141"/>
                    </a:lnTo>
                    <a:lnTo>
                      <a:pt x="61" y="157"/>
                    </a:lnTo>
                    <a:lnTo>
                      <a:pt x="41" y="134"/>
                    </a:lnTo>
                    <a:lnTo>
                      <a:pt x="1" y="188"/>
                    </a:lnTo>
                    <a:lnTo>
                      <a:pt x="12" y="248"/>
                    </a:lnTo>
                    <a:lnTo>
                      <a:pt x="49" y="248"/>
                    </a:lnTo>
                    <a:lnTo>
                      <a:pt x="22" y="268"/>
                    </a:lnTo>
                    <a:lnTo>
                      <a:pt x="32" y="288"/>
                    </a:lnTo>
                    <a:lnTo>
                      <a:pt x="59" y="300"/>
                    </a:lnTo>
                    <a:lnTo>
                      <a:pt x="33" y="347"/>
                    </a:lnTo>
                    <a:lnTo>
                      <a:pt x="0" y="37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grpSp>
        <p:grpSp>
          <p:nvGrpSpPr>
            <p:cNvPr id="740" name="Group 739">
              <a:extLst>
                <a:ext uri="{FF2B5EF4-FFF2-40B4-BE49-F238E27FC236}">
                  <a16:creationId xmlns:a16="http://schemas.microsoft.com/office/drawing/2014/main" id="{5F751DAF-B0B3-49FE-B065-60E8E1C414D6}"/>
                </a:ext>
              </a:extLst>
            </p:cNvPr>
            <p:cNvGrpSpPr/>
            <p:nvPr/>
          </p:nvGrpSpPr>
          <p:grpSpPr>
            <a:xfrm>
              <a:off x="1822989" y="3633018"/>
              <a:ext cx="423640" cy="605868"/>
              <a:chOff x="1770063" y="3497263"/>
              <a:chExt cx="431800" cy="617538"/>
            </a:xfrm>
            <a:solidFill>
              <a:srgbClr val="C0C0C0"/>
            </a:solidFill>
          </p:grpSpPr>
          <p:sp>
            <p:nvSpPr>
              <p:cNvPr id="922" name="Freeform 182">
                <a:extLst>
                  <a:ext uri="{FF2B5EF4-FFF2-40B4-BE49-F238E27FC236}">
                    <a16:creationId xmlns:a16="http://schemas.microsoft.com/office/drawing/2014/main" id="{F1EE38DC-FDE6-49CC-8BF5-4FE776BCA00C}"/>
                  </a:ext>
                </a:extLst>
              </p:cNvPr>
              <p:cNvSpPr>
                <a:spLocks/>
              </p:cNvSpPr>
              <p:nvPr/>
            </p:nvSpPr>
            <p:spPr bwMode="auto">
              <a:xfrm>
                <a:off x="1824038" y="3668713"/>
                <a:ext cx="11113" cy="15875"/>
              </a:xfrm>
              <a:custGeom>
                <a:avLst/>
                <a:gdLst>
                  <a:gd name="T0" fmla="*/ 31 w 34"/>
                  <a:gd name="T1" fmla="*/ 49 h 49"/>
                  <a:gd name="T2" fmla="*/ 34 w 34"/>
                  <a:gd name="T3" fmla="*/ 7 h 49"/>
                  <a:gd name="T4" fmla="*/ 0 w 34"/>
                  <a:gd name="T5" fmla="*/ 0 h 49"/>
                  <a:gd name="T6" fmla="*/ 1 w 34"/>
                  <a:gd name="T7" fmla="*/ 33 h 49"/>
                  <a:gd name="T8" fmla="*/ 31 w 34"/>
                  <a:gd name="T9" fmla="*/ 49 h 49"/>
                </a:gdLst>
                <a:ahLst/>
                <a:cxnLst>
                  <a:cxn ang="0">
                    <a:pos x="T0" y="T1"/>
                  </a:cxn>
                  <a:cxn ang="0">
                    <a:pos x="T2" y="T3"/>
                  </a:cxn>
                  <a:cxn ang="0">
                    <a:pos x="T4" y="T5"/>
                  </a:cxn>
                  <a:cxn ang="0">
                    <a:pos x="T6" y="T7"/>
                  </a:cxn>
                  <a:cxn ang="0">
                    <a:pos x="T8" y="T9"/>
                  </a:cxn>
                </a:cxnLst>
                <a:rect l="0" t="0" r="r" b="b"/>
                <a:pathLst>
                  <a:path w="34" h="49">
                    <a:moveTo>
                      <a:pt x="31" y="49"/>
                    </a:moveTo>
                    <a:lnTo>
                      <a:pt x="34" y="7"/>
                    </a:lnTo>
                    <a:lnTo>
                      <a:pt x="0" y="0"/>
                    </a:lnTo>
                    <a:lnTo>
                      <a:pt x="1" y="33"/>
                    </a:lnTo>
                    <a:lnTo>
                      <a:pt x="31" y="4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23" name="Freeform 183">
                <a:extLst>
                  <a:ext uri="{FF2B5EF4-FFF2-40B4-BE49-F238E27FC236}">
                    <a16:creationId xmlns:a16="http://schemas.microsoft.com/office/drawing/2014/main" id="{362CD5EA-B9A3-4EEE-A556-FA0DE7B2733B}"/>
                  </a:ext>
                </a:extLst>
              </p:cNvPr>
              <p:cNvSpPr>
                <a:spLocks/>
              </p:cNvSpPr>
              <p:nvPr/>
            </p:nvSpPr>
            <p:spPr bwMode="auto">
              <a:xfrm>
                <a:off x="1790700" y="3724275"/>
                <a:ext cx="26988" cy="15875"/>
              </a:xfrm>
              <a:custGeom>
                <a:avLst/>
                <a:gdLst>
                  <a:gd name="T0" fmla="*/ 0 w 87"/>
                  <a:gd name="T1" fmla="*/ 14 h 50"/>
                  <a:gd name="T2" fmla="*/ 70 w 87"/>
                  <a:gd name="T3" fmla="*/ 50 h 50"/>
                  <a:gd name="T4" fmla="*/ 87 w 87"/>
                  <a:gd name="T5" fmla="*/ 6 h 50"/>
                  <a:gd name="T6" fmla="*/ 67 w 87"/>
                  <a:gd name="T7" fmla="*/ 0 h 50"/>
                  <a:gd name="T8" fmla="*/ 0 w 87"/>
                  <a:gd name="T9" fmla="*/ 14 h 50"/>
                </a:gdLst>
                <a:ahLst/>
                <a:cxnLst>
                  <a:cxn ang="0">
                    <a:pos x="T0" y="T1"/>
                  </a:cxn>
                  <a:cxn ang="0">
                    <a:pos x="T2" y="T3"/>
                  </a:cxn>
                  <a:cxn ang="0">
                    <a:pos x="T4" y="T5"/>
                  </a:cxn>
                  <a:cxn ang="0">
                    <a:pos x="T6" y="T7"/>
                  </a:cxn>
                  <a:cxn ang="0">
                    <a:pos x="T8" y="T9"/>
                  </a:cxn>
                </a:cxnLst>
                <a:rect l="0" t="0" r="r" b="b"/>
                <a:pathLst>
                  <a:path w="87" h="50">
                    <a:moveTo>
                      <a:pt x="0" y="14"/>
                    </a:moveTo>
                    <a:lnTo>
                      <a:pt x="70" y="50"/>
                    </a:lnTo>
                    <a:lnTo>
                      <a:pt x="87" y="6"/>
                    </a:lnTo>
                    <a:lnTo>
                      <a:pt x="67" y="0"/>
                    </a:lnTo>
                    <a:lnTo>
                      <a:pt x="0"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24" name="Freeform 184">
                <a:extLst>
                  <a:ext uri="{FF2B5EF4-FFF2-40B4-BE49-F238E27FC236}">
                    <a16:creationId xmlns:a16="http://schemas.microsoft.com/office/drawing/2014/main" id="{ADAFE050-5EB1-49AF-841C-22E00971403B}"/>
                  </a:ext>
                </a:extLst>
              </p:cNvPr>
              <p:cNvSpPr>
                <a:spLocks/>
              </p:cNvSpPr>
              <p:nvPr/>
            </p:nvSpPr>
            <p:spPr bwMode="auto">
              <a:xfrm>
                <a:off x="1770063" y="3497263"/>
                <a:ext cx="431800" cy="617538"/>
              </a:xfrm>
              <a:custGeom>
                <a:avLst/>
                <a:gdLst>
                  <a:gd name="T0" fmla="*/ 1276 w 1360"/>
                  <a:gd name="T1" fmla="*/ 722 h 1942"/>
                  <a:gd name="T2" fmla="*/ 1287 w 1360"/>
                  <a:gd name="T3" fmla="*/ 716 h 1942"/>
                  <a:gd name="T4" fmla="*/ 1360 w 1360"/>
                  <a:gd name="T5" fmla="*/ 654 h 1942"/>
                  <a:gd name="T6" fmla="*/ 1124 w 1360"/>
                  <a:gd name="T7" fmla="*/ 635 h 1942"/>
                  <a:gd name="T8" fmla="*/ 841 w 1360"/>
                  <a:gd name="T9" fmla="*/ 635 h 1942"/>
                  <a:gd name="T10" fmla="*/ 799 w 1360"/>
                  <a:gd name="T11" fmla="*/ 318 h 1942"/>
                  <a:gd name="T12" fmla="*/ 920 w 1360"/>
                  <a:gd name="T13" fmla="*/ 191 h 1942"/>
                  <a:gd name="T14" fmla="*/ 1005 w 1360"/>
                  <a:gd name="T15" fmla="*/ 85 h 1942"/>
                  <a:gd name="T16" fmla="*/ 886 w 1360"/>
                  <a:gd name="T17" fmla="*/ 57 h 1942"/>
                  <a:gd name="T18" fmla="*/ 866 w 1360"/>
                  <a:gd name="T19" fmla="*/ 110 h 1942"/>
                  <a:gd name="T20" fmla="*/ 712 w 1360"/>
                  <a:gd name="T21" fmla="*/ 81 h 1942"/>
                  <a:gd name="T22" fmla="*/ 604 w 1360"/>
                  <a:gd name="T23" fmla="*/ 235 h 1942"/>
                  <a:gd name="T24" fmla="*/ 494 w 1360"/>
                  <a:gd name="T25" fmla="*/ 358 h 1942"/>
                  <a:gd name="T26" fmla="*/ 632 w 1360"/>
                  <a:gd name="T27" fmla="*/ 451 h 1942"/>
                  <a:gd name="T28" fmla="*/ 564 w 1360"/>
                  <a:gd name="T29" fmla="*/ 607 h 1942"/>
                  <a:gd name="T30" fmla="*/ 396 w 1360"/>
                  <a:gd name="T31" fmla="*/ 586 h 1942"/>
                  <a:gd name="T32" fmla="*/ 323 w 1360"/>
                  <a:gd name="T33" fmla="*/ 550 h 1942"/>
                  <a:gd name="T34" fmla="*/ 147 w 1360"/>
                  <a:gd name="T35" fmla="*/ 635 h 1942"/>
                  <a:gd name="T36" fmla="*/ 148 w 1360"/>
                  <a:gd name="T37" fmla="*/ 717 h 1942"/>
                  <a:gd name="T38" fmla="*/ 245 w 1360"/>
                  <a:gd name="T39" fmla="*/ 776 h 1942"/>
                  <a:gd name="T40" fmla="*/ 159 w 1360"/>
                  <a:gd name="T41" fmla="*/ 903 h 1942"/>
                  <a:gd name="T42" fmla="*/ 131 w 1360"/>
                  <a:gd name="T43" fmla="*/ 1026 h 1942"/>
                  <a:gd name="T44" fmla="*/ 250 w 1360"/>
                  <a:gd name="T45" fmla="*/ 1021 h 1942"/>
                  <a:gd name="T46" fmla="*/ 454 w 1360"/>
                  <a:gd name="T47" fmla="*/ 1059 h 1942"/>
                  <a:gd name="T48" fmla="*/ 338 w 1360"/>
                  <a:gd name="T49" fmla="*/ 1171 h 1942"/>
                  <a:gd name="T50" fmla="*/ 296 w 1360"/>
                  <a:gd name="T51" fmla="*/ 1300 h 1942"/>
                  <a:gd name="T52" fmla="*/ 225 w 1360"/>
                  <a:gd name="T53" fmla="*/ 1420 h 1942"/>
                  <a:gd name="T54" fmla="*/ 357 w 1360"/>
                  <a:gd name="T55" fmla="*/ 1386 h 1942"/>
                  <a:gd name="T56" fmla="*/ 450 w 1360"/>
                  <a:gd name="T57" fmla="*/ 1339 h 1942"/>
                  <a:gd name="T58" fmla="*/ 555 w 1360"/>
                  <a:gd name="T59" fmla="*/ 1414 h 1942"/>
                  <a:gd name="T60" fmla="*/ 258 w 1360"/>
                  <a:gd name="T61" fmla="*/ 1450 h 1942"/>
                  <a:gd name="T62" fmla="*/ 199 w 1360"/>
                  <a:gd name="T63" fmla="*/ 1580 h 1942"/>
                  <a:gd name="T64" fmla="*/ 132 w 1360"/>
                  <a:gd name="T65" fmla="*/ 1567 h 1942"/>
                  <a:gd name="T66" fmla="*/ 15 w 1360"/>
                  <a:gd name="T67" fmla="*/ 1575 h 1942"/>
                  <a:gd name="T68" fmla="*/ 147 w 1360"/>
                  <a:gd name="T69" fmla="*/ 1653 h 1942"/>
                  <a:gd name="T70" fmla="*/ 117 w 1360"/>
                  <a:gd name="T71" fmla="*/ 1693 h 1942"/>
                  <a:gd name="T72" fmla="*/ 115 w 1360"/>
                  <a:gd name="T73" fmla="*/ 1809 h 1942"/>
                  <a:gd name="T74" fmla="*/ 228 w 1360"/>
                  <a:gd name="T75" fmla="*/ 1792 h 1942"/>
                  <a:gd name="T76" fmla="*/ 119 w 1360"/>
                  <a:gd name="T77" fmla="*/ 1903 h 1942"/>
                  <a:gd name="T78" fmla="*/ 288 w 1360"/>
                  <a:gd name="T79" fmla="*/ 1818 h 1942"/>
                  <a:gd name="T80" fmla="*/ 218 w 1360"/>
                  <a:gd name="T81" fmla="*/ 1881 h 1942"/>
                  <a:gd name="T82" fmla="*/ 283 w 1360"/>
                  <a:gd name="T83" fmla="*/ 1927 h 1942"/>
                  <a:gd name="T84" fmla="*/ 462 w 1360"/>
                  <a:gd name="T85" fmla="*/ 1919 h 1942"/>
                  <a:gd name="T86" fmla="*/ 575 w 1360"/>
                  <a:gd name="T87" fmla="*/ 1845 h 1942"/>
                  <a:gd name="T88" fmla="*/ 608 w 1360"/>
                  <a:gd name="T89" fmla="*/ 1789 h 1942"/>
                  <a:gd name="T90" fmla="*/ 650 w 1360"/>
                  <a:gd name="T91" fmla="*/ 1781 h 1942"/>
                  <a:gd name="T92" fmla="*/ 778 w 1360"/>
                  <a:gd name="T93" fmla="*/ 1730 h 1942"/>
                  <a:gd name="T94" fmla="*/ 1009 w 1360"/>
                  <a:gd name="T95" fmla="*/ 1632 h 1942"/>
                  <a:gd name="T96" fmla="*/ 1133 w 1360"/>
                  <a:gd name="T97" fmla="*/ 1597 h 1942"/>
                  <a:gd name="T98" fmla="*/ 1192 w 1360"/>
                  <a:gd name="T99" fmla="*/ 1524 h 1942"/>
                  <a:gd name="T100" fmla="*/ 1319 w 1360"/>
                  <a:gd name="T101" fmla="*/ 1248 h 1942"/>
                  <a:gd name="T102" fmla="*/ 1235 w 1360"/>
                  <a:gd name="T103" fmla="*/ 850 h 1942"/>
                  <a:gd name="T104" fmla="*/ 1235 w 1360"/>
                  <a:gd name="T105" fmla="*/ 712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0" h="1942">
                    <a:moveTo>
                      <a:pt x="1261" y="721"/>
                    </a:moveTo>
                    <a:lnTo>
                      <a:pt x="1261" y="721"/>
                    </a:lnTo>
                    <a:lnTo>
                      <a:pt x="1269" y="722"/>
                    </a:lnTo>
                    <a:lnTo>
                      <a:pt x="1276" y="722"/>
                    </a:lnTo>
                    <a:lnTo>
                      <a:pt x="1280" y="722"/>
                    </a:lnTo>
                    <a:lnTo>
                      <a:pt x="1283" y="719"/>
                    </a:lnTo>
                    <a:lnTo>
                      <a:pt x="1286" y="717"/>
                    </a:lnTo>
                    <a:lnTo>
                      <a:pt x="1287" y="716"/>
                    </a:lnTo>
                    <a:lnTo>
                      <a:pt x="1288" y="714"/>
                    </a:lnTo>
                    <a:lnTo>
                      <a:pt x="1315" y="697"/>
                    </a:lnTo>
                    <a:lnTo>
                      <a:pt x="1337" y="677"/>
                    </a:lnTo>
                    <a:lnTo>
                      <a:pt x="1360" y="654"/>
                    </a:lnTo>
                    <a:lnTo>
                      <a:pt x="1257" y="650"/>
                    </a:lnTo>
                    <a:lnTo>
                      <a:pt x="1228" y="638"/>
                    </a:lnTo>
                    <a:lnTo>
                      <a:pt x="1164" y="663"/>
                    </a:lnTo>
                    <a:lnTo>
                      <a:pt x="1124" y="635"/>
                    </a:lnTo>
                    <a:lnTo>
                      <a:pt x="1058" y="498"/>
                    </a:lnTo>
                    <a:lnTo>
                      <a:pt x="991" y="504"/>
                    </a:lnTo>
                    <a:lnTo>
                      <a:pt x="921" y="623"/>
                    </a:lnTo>
                    <a:lnTo>
                      <a:pt x="841" y="635"/>
                    </a:lnTo>
                    <a:lnTo>
                      <a:pt x="734" y="519"/>
                    </a:lnTo>
                    <a:lnTo>
                      <a:pt x="731" y="441"/>
                    </a:lnTo>
                    <a:lnTo>
                      <a:pt x="804" y="410"/>
                    </a:lnTo>
                    <a:lnTo>
                      <a:pt x="799" y="318"/>
                    </a:lnTo>
                    <a:lnTo>
                      <a:pt x="837" y="280"/>
                    </a:lnTo>
                    <a:lnTo>
                      <a:pt x="887" y="276"/>
                    </a:lnTo>
                    <a:lnTo>
                      <a:pt x="922" y="247"/>
                    </a:lnTo>
                    <a:lnTo>
                      <a:pt x="920" y="191"/>
                    </a:lnTo>
                    <a:lnTo>
                      <a:pt x="946" y="176"/>
                    </a:lnTo>
                    <a:lnTo>
                      <a:pt x="932" y="169"/>
                    </a:lnTo>
                    <a:lnTo>
                      <a:pt x="949" y="119"/>
                    </a:lnTo>
                    <a:lnTo>
                      <a:pt x="1005" y="85"/>
                    </a:lnTo>
                    <a:lnTo>
                      <a:pt x="1018" y="62"/>
                    </a:lnTo>
                    <a:lnTo>
                      <a:pt x="948" y="0"/>
                    </a:lnTo>
                    <a:lnTo>
                      <a:pt x="928" y="57"/>
                    </a:lnTo>
                    <a:lnTo>
                      <a:pt x="886" y="57"/>
                    </a:lnTo>
                    <a:lnTo>
                      <a:pt x="899" y="140"/>
                    </a:lnTo>
                    <a:lnTo>
                      <a:pt x="873" y="192"/>
                    </a:lnTo>
                    <a:lnTo>
                      <a:pt x="833" y="190"/>
                    </a:lnTo>
                    <a:lnTo>
                      <a:pt x="866" y="110"/>
                    </a:lnTo>
                    <a:lnTo>
                      <a:pt x="812" y="51"/>
                    </a:lnTo>
                    <a:lnTo>
                      <a:pt x="762" y="68"/>
                    </a:lnTo>
                    <a:lnTo>
                      <a:pt x="772" y="91"/>
                    </a:lnTo>
                    <a:lnTo>
                      <a:pt x="712" y="81"/>
                    </a:lnTo>
                    <a:lnTo>
                      <a:pt x="693" y="124"/>
                    </a:lnTo>
                    <a:lnTo>
                      <a:pt x="643" y="142"/>
                    </a:lnTo>
                    <a:lnTo>
                      <a:pt x="594" y="196"/>
                    </a:lnTo>
                    <a:lnTo>
                      <a:pt x="604" y="235"/>
                    </a:lnTo>
                    <a:lnTo>
                      <a:pt x="617" y="265"/>
                    </a:lnTo>
                    <a:lnTo>
                      <a:pt x="547" y="292"/>
                    </a:lnTo>
                    <a:lnTo>
                      <a:pt x="515" y="326"/>
                    </a:lnTo>
                    <a:lnTo>
                      <a:pt x="494" y="358"/>
                    </a:lnTo>
                    <a:lnTo>
                      <a:pt x="551" y="392"/>
                    </a:lnTo>
                    <a:lnTo>
                      <a:pt x="615" y="374"/>
                    </a:lnTo>
                    <a:lnTo>
                      <a:pt x="665" y="384"/>
                    </a:lnTo>
                    <a:lnTo>
                      <a:pt x="632" y="451"/>
                    </a:lnTo>
                    <a:lnTo>
                      <a:pt x="579" y="451"/>
                    </a:lnTo>
                    <a:lnTo>
                      <a:pt x="539" y="494"/>
                    </a:lnTo>
                    <a:lnTo>
                      <a:pt x="566" y="548"/>
                    </a:lnTo>
                    <a:lnTo>
                      <a:pt x="564" y="607"/>
                    </a:lnTo>
                    <a:lnTo>
                      <a:pt x="544" y="605"/>
                    </a:lnTo>
                    <a:lnTo>
                      <a:pt x="493" y="575"/>
                    </a:lnTo>
                    <a:lnTo>
                      <a:pt x="437" y="552"/>
                    </a:lnTo>
                    <a:lnTo>
                      <a:pt x="396" y="586"/>
                    </a:lnTo>
                    <a:lnTo>
                      <a:pt x="411" y="626"/>
                    </a:lnTo>
                    <a:lnTo>
                      <a:pt x="367" y="609"/>
                    </a:lnTo>
                    <a:lnTo>
                      <a:pt x="363" y="579"/>
                    </a:lnTo>
                    <a:lnTo>
                      <a:pt x="323" y="550"/>
                    </a:lnTo>
                    <a:lnTo>
                      <a:pt x="283" y="557"/>
                    </a:lnTo>
                    <a:lnTo>
                      <a:pt x="213" y="545"/>
                    </a:lnTo>
                    <a:lnTo>
                      <a:pt x="204" y="610"/>
                    </a:lnTo>
                    <a:lnTo>
                      <a:pt x="147" y="635"/>
                    </a:lnTo>
                    <a:lnTo>
                      <a:pt x="161" y="687"/>
                    </a:lnTo>
                    <a:lnTo>
                      <a:pt x="195" y="697"/>
                    </a:lnTo>
                    <a:lnTo>
                      <a:pt x="205" y="731"/>
                    </a:lnTo>
                    <a:lnTo>
                      <a:pt x="148" y="717"/>
                    </a:lnTo>
                    <a:lnTo>
                      <a:pt x="141" y="767"/>
                    </a:lnTo>
                    <a:lnTo>
                      <a:pt x="166" y="803"/>
                    </a:lnTo>
                    <a:lnTo>
                      <a:pt x="191" y="783"/>
                    </a:lnTo>
                    <a:lnTo>
                      <a:pt x="245" y="776"/>
                    </a:lnTo>
                    <a:lnTo>
                      <a:pt x="248" y="806"/>
                    </a:lnTo>
                    <a:lnTo>
                      <a:pt x="269" y="822"/>
                    </a:lnTo>
                    <a:lnTo>
                      <a:pt x="179" y="846"/>
                    </a:lnTo>
                    <a:lnTo>
                      <a:pt x="159" y="903"/>
                    </a:lnTo>
                    <a:lnTo>
                      <a:pt x="113" y="920"/>
                    </a:lnTo>
                    <a:lnTo>
                      <a:pt x="73" y="970"/>
                    </a:lnTo>
                    <a:lnTo>
                      <a:pt x="117" y="1006"/>
                    </a:lnTo>
                    <a:lnTo>
                      <a:pt x="131" y="1026"/>
                    </a:lnTo>
                    <a:lnTo>
                      <a:pt x="177" y="1029"/>
                    </a:lnTo>
                    <a:lnTo>
                      <a:pt x="185" y="1063"/>
                    </a:lnTo>
                    <a:lnTo>
                      <a:pt x="211" y="1061"/>
                    </a:lnTo>
                    <a:lnTo>
                      <a:pt x="250" y="1021"/>
                    </a:lnTo>
                    <a:lnTo>
                      <a:pt x="252" y="1072"/>
                    </a:lnTo>
                    <a:lnTo>
                      <a:pt x="275" y="1092"/>
                    </a:lnTo>
                    <a:lnTo>
                      <a:pt x="408" y="1090"/>
                    </a:lnTo>
                    <a:lnTo>
                      <a:pt x="454" y="1059"/>
                    </a:lnTo>
                    <a:lnTo>
                      <a:pt x="448" y="1096"/>
                    </a:lnTo>
                    <a:lnTo>
                      <a:pt x="472" y="1146"/>
                    </a:lnTo>
                    <a:lnTo>
                      <a:pt x="395" y="1133"/>
                    </a:lnTo>
                    <a:lnTo>
                      <a:pt x="338" y="1171"/>
                    </a:lnTo>
                    <a:lnTo>
                      <a:pt x="303" y="1253"/>
                    </a:lnTo>
                    <a:lnTo>
                      <a:pt x="340" y="1250"/>
                    </a:lnTo>
                    <a:lnTo>
                      <a:pt x="346" y="1266"/>
                    </a:lnTo>
                    <a:lnTo>
                      <a:pt x="296" y="1300"/>
                    </a:lnTo>
                    <a:lnTo>
                      <a:pt x="271" y="1367"/>
                    </a:lnTo>
                    <a:lnTo>
                      <a:pt x="155" y="1425"/>
                    </a:lnTo>
                    <a:lnTo>
                      <a:pt x="165" y="1447"/>
                    </a:lnTo>
                    <a:lnTo>
                      <a:pt x="225" y="1420"/>
                    </a:lnTo>
                    <a:lnTo>
                      <a:pt x="281" y="1419"/>
                    </a:lnTo>
                    <a:lnTo>
                      <a:pt x="274" y="1404"/>
                    </a:lnTo>
                    <a:lnTo>
                      <a:pt x="297" y="1400"/>
                    </a:lnTo>
                    <a:lnTo>
                      <a:pt x="357" y="1386"/>
                    </a:lnTo>
                    <a:lnTo>
                      <a:pt x="391" y="1372"/>
                    </a:lnTo>
                    <a:lnTo>
                      <a:pt x="437" y="1309"/>
                    </a:lnTo>
                    <a:lnTo>
                      <a:pt x="470" y="1292"/>
                    </a:lnTo>
                    <a:lnTo>
                      <a:pt x="450" y="1339"/>
                    </a:lnTo>
                    <a:lnTo>
                      <a:pt x="441" y="1375"/>
                    </a:lnTo>
                    <a:lnTo>
                      <a:pt x="478" y="1385"/>
                    </a:lnTo>
                    <a:lnTo>
                      <a:pt x="541" y="1398"/>
                    </a:lnTo>
                    <a:lnTo>
                      <a:pt x="555" y="1414"/>
                    </a:lnTo>
                    <a:lnTo>
                      <a:pt x="478" y="1401"/>
                    </a:lnTo>
                    <a:lnTo>
                      <a:pt x="424" y="1411"/>
                    </a:lnTo>
                    <a:lnTo>
                      <a:pt x="334" y="1446"/>
                    </a:lnTo>
                    <a:lnTo>
                      <a:pt x="258" y="1450"/>
                    </a:lnTo>
                    <a:lnTo>
                      <a:pt x="225" y="1460"/>
                    </a:lnTo>
                    <a:lnTo>
                      <a:pt x="218" y="1516"/>
                    </a:lnTo>
                    <a:lnTo>
                      <a:pt x="172" y="1537"/>
                    </a:lnTo>
                    <a:lnTo>
                      <a:pt x="199" y="1580"/>
                    </a:lnTo>
                    <a:lnTo>
                      <a:pt x="246" y="1600"/>
                    </a:lnTo>
                    <a:lnTo>
                      <a:pt x="179" y="1603"/>
                    </a:lnTo>
                    <a:lnTo>
                      <a:pt x="149" y="1593"/>
                    </a:lnTo>
                    <a:lnTo>
                      <a:pt x="132" y="1567"/>
                    </a:lnTo>
                    <a:lnTo>
                      <a:pt x="92" y="1601"/>
                    </a:lnTo>
                    <a:lnTo>
                      <a:pt x="112" y="1554"/>
                    </a:lnTo>
                    <a:lnTo>
                      <a:pt x="39" y="1572"/>
                    </a:lnTo>
                    <a:lnTo>
                      <a:pt x="15" y="1575"/>
                    </a:lnTo>
                    <a:lnTo>
                      <a:pt x="0" y="1619"/>
                    </a:lnTo>
                    <a:lnTo>
                      <a:pt x="16" y="1644"/>
                    </a:lnTo>
                    <a:lnTo>
                      <a:pt x="97" y="1648"/>
                    </a:lnTo>
                    <a:lnTo>
                      <a:pt x="147" y="1653"/>
                    </a:lnTo>
                    <a:lnTo>
                      <a:pt x="187" y="1653"/>
                    </a:lnTo>
                    <a:lnTo>
                      <a:pt x="194" y="1666"/>
                    </a:lnTo>
                    <a:lnTo>
                      <a:pt x="144" y="1683"/>
                    </a:lnTo>
                    <a:lnTo>
                      <a:pt x="117" y="1693"/>
                    </a:lnTo>
                    <a:lnTo>
                      <a:pt x="61" y="1733"/>
                    </a:lnTo>
                    <a:lnTo>
                      <a:pt x="21" y="1777"/>
                    </a:lnTo>
                    <a:lnTo>
                      <a:pt x="84" y="1773"/>
                    </a:lnTo>
                    <a:lnTo>
                      <a:pt x="115" y="1809"/>
                    </a:lnTo>
                    <a:lnTo>
                      <a:pt x="138" y="1792"/>
                    </a:lnTo>
                    <a:lnTo>
                      <a:pt x="210" y="1759"/>
                    </a:lnTo>
                    <a:lnTo>
                      <a:pt x="244" y="1779"/>
                    </a:lnTo>
                    <a:lnTo>
                      <a:pt x="228" y="1792"/>
                    </a:lnTo>
                    <a:lnTo>
                      <a:pt x="158" y="1816"/>
                    </a:lnTo>
                    <a:lnTo>
                      <a:pt x="129" y="1879"/>
                    </a:lnTo>
                    <a:lnTo>
                      <a:pt x="79" y="1899"/>
                    </a:lnTo>
                    <a:lnTo>
                      <a:pt x="119" y="1903"/>
                    </a:lnTo>
                    <a:lnTo>
                      <a:pt x="151" y="1876"/>
                    </a:lnTo>
                    <a:lnTo>
                      <a:pt x="181" y="1843"/>
                    </a:lnTo>
                    <a:lnTo>
                      <a:pt x="218" y="1838"/>
                    </a:lnTo>
                    <a:lnTo>
                      <a:pt x="288" y="1818"/>
                    </a:lnTo>
                    <a:lnTo>
                      <a:pt x="265" y="1841"/>
                    </a:lnTo>
                    <a:lnTo>
                      <a:pt x="308" y="1848"/>
                    </a:lnTo>
                    <a:lnTo>
                      <a:pt x="242" y="1881"/>
                    </a:lnTo>
                    <a:lnTo>
                      <a:pt x="218" y="1881"/>
                    </a:lnTo>
                    <a:lnTo>
                      <a:pt x="186" y="1908"/>
                    </a:lnTo>
                    <a:lnTo>
                      <a:pt x="223" y="1918"/>
                    </a:lnTo>
                    <a:lnTo>
                      <a:pt x="223" y="1942"/>
                    </a:lnTo>
                    <a:lnTo>
                      <a:pt x="283" y="1927"/>
                    </a:lnTo>
                    <a:lnTo>
                      <a:pt x="302" y="1910"/>
                    </a:lnTo>
                    <a:lnTo>
                      <a:pt x="325" y="1920"/>
                    </a:lnTo>
                    <a:lnTo>
                      <a:pt x="419" y="1933"/>
                    </a:lnTo>
                    <a:lnTo>
                      <a:pt x="462" y="1919"/>
                    </a:lnTo>
                    <a:lnTo>
                      <a:pt x="499" y="1909"/>
                    </a:lnTo>
                    <a:lnTo>
                      <a:pt x="521" y="1876"/>
                    </a:lnTo>
                    <a:lnTo>
                      <a:pt x="558" y="1875"/>
                    </a:lnTo>
                    <a:lnTo>
                      <a:pt x="575" y="1845"/>
                    </a:lnTo>
                    <a:lnTo>
                      <a:pt x="632" y="1848"/>
                    </a:lnTo>
                    <a:lnTo>
                      <a:pt x="622" y="1818"/>
                    </a:lnTo>
                    <a:lnTo>
                      <a:pt x="627" y="1791"/>
                    </a:lnTo>
                    <a:lnTo>
                      <a:pt x="608" y="1789"/>
                    </a:lnTo>
                    <a:lnTo>
                      <a:pt x="617" y="1752"/>
                    </a:lnTo>
                    <a:lnTo>
                      <a:pt x="640" y="1754"/>
                    </a:lnTo>
                    <a:lnTo>
                      <a:pt x="664" y="1734"/>
                    </a:lnTo>
                    <a:lnTo>
                      <a:pt x="650" y="1781"/>
                    </a:lnTo>
                    <a:lnTo>
                      <a:pt x="681" y="1808"/>
                    </a:lnTo>
                    <a:lnTo>
                      <a:pt x="714" y="1778"/>
                    </a:lnTo>
                    <a:lnTo>
                      <a:pt x="757" y="1770"/>
                    </a:lnTo>
                    <a:lnTo>
                      <a:pt x="778" y="1730"/>
                    </a:lnTo>
                    <a:lnTo>
                      <a:pt x="814" y="1740"/>
                    </a:lnTo>
                    <a:lnTo>
                      <a:pt x="843" y="1700"/>
                    </a:lnTo>
                    <a:lnTo>
                      <a:pt x="910" y="1663"/>
                    </a:lnTo>
                    <a:lnTo>
                      <a:pt x="1009" y="1632"/>
                    </a:lnTo>
                    <a:lnTo>
                      <a:pt x="1029" y="1588"/>
                    </a:lnTo>
                    <a:lnTo>
                      <a:pt x="1053" y="1572"/>
                    </a:lnTo>
                    <a:lnTo>
                      <a:pt x="1066" y="1622"/>
                    </a:lnTo>
                    <a:lnTo>
                      <a:pt x="1133" y="1597"/>
                    </a:lnTo>
                    <a:lnTo>
                      <a:pt x="1199" y="1614"/>
                    </a:lnTo>
                    <a:lnTo>
                      <a:pt x="1242" y="1606"/>
                    </a:lnTo>
                    <a:lnTo>
                      <a:pt x="1199" y="1547"/>
                    </a:lnTo>
                    <a:lnTo>
                      <a:pt x="1192" y="1524"/>
                    </a:lnTo>
                    <a:lnTo>
                      <a:pt x="1222" y="1524"/>
                    </a:lnTo>
                    <a:lnTo>
                      <a:pt x="1234" y="1474"/>
                    </a:lnTo>
                    <a:lnTo>
                      <a:pt x="1290" y="1324"/>
                    </a:lnTo>
                    <a:lnTo>
                      <a:pt x="1319" y="1248"/>
                    </a:lnTo>
                    <a:lnTo>
                      <a:pt x="1274" y="1056"/>
                    </a:lnTo>
                    <a:lnTo>
                      <a:pt x="1257" y="976"/>
                    </a:lnTo>
                    <a:lnTo>
                      <a:pt x="1287" y="916"/>
                    </a:lnTo>
                    <a:lnTo>
                      <a:pt x="1235" y="850"/>
                    </a:lnTo>
                    <a:lnTo>
                      <a:pt x="1218" y="744"/>
                    </a:lnTo>
                    <a:lnTo>
                      <a:pt x="1228" y="707"/>
                    </a:lnTo>
                    <a:lnTo>
                      <a:pt x="1228" y="707"/>
                    </a:lnTo>
                    <a:lnTo>
                      <a:pt x="1235" y="712"/>
                    </a:lnTo>
                    <a:lnTo>
                      <a:pt x="1246" y="716"/>
                    </a:lnTo>
                    <a:lnTo>
                      <a:pt x="1261" y="721"/>
                    </a:lnTo>
                    <a:lnTo>
                      <a:pt x="1261" y="721"/>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grpSp>
        <p:grpSp>
          <p:nvGrpSpPr>
            <p:cNvPr id="741" name="Group 740">
              <a:extLst>
                <a:ext uri="{FF2B5EF4-FFF2-40B4-BE49-F238E27FC236}">
                  <a16:creationId xmlns:a16="http://schemas.microsoft.com/office/drawing/2014/main" id="{DE16F72E-A3DB-4797-A196-36C11EB1D191}"/>
                </a:ext>
              </a:extLst>
            </p:cNvPr>
            <p:cNvGrpSpPr/>
            <p:nvPr/>
          </p:nvGrpSpPr>
          <p:grpSpPr>
            <a:xfrm>
              <a:off x="4643622" y="5534724"/>
              <a:ext cx="822361" cy="834821"/>
              <a:chOff x="4645025" y="5435600"/>
              <a:chExt cx="838201" cy="850901"/>
            </a:xfrm>
            <a:solidFill>
              <a:srgbClr val="C0C0C0"/>
            </a:solidFill>
          </p:grpSpPr>
          <p:sp>
            <p:nvSpPr>
              <p:cNvPr id="873" name="Freeform 185">
                <a:extLst>
                  <a:ext uri="{FF2B5EF4-FFF2-40B4-BE49-F238E27FC236}">
                    <a16:creationId xmlns:a16="http://schemas.microsoft.com/office/drawing/2014/main" id="{9051B463-8392-4EB8-ADB7-115B35A10070}"/>
                  </a:ext>
                </a:extLst>
              </p:cNvPr>
              <p:cNvSpPr>
                <a:spLocks/>
              </p:cNvSpPr>
              <p:nvPr/>
            </p:nvSpPr>
            <p:spPr bwMode="auto">
              <a:xfrm>
                <a:off x="4645025" y="5700713"/>
                <a:ext cx="41275" cy="52388"/>
              </a:xfrm>
              <a:custGeom>
                <a:avLst/>
                <a:gdLst>
                  <a:gd name="T0" fmla="*/ 96 w 130"/>
                  <a:gd name="T1" fmla="*/ 101 h 166"/>
                  <a:gd name="T2" fmla="*/ 65 w 130"/>
                  <a:gd name="T3" fmla="*/ 82 h 166"/>
                  <a:gd name="T4" fmla="*/ 60 w 130"/>
                  <a:gd name="T5" fmla="*/ 44 h 166"/>
                  <a:gd name="T6" fmla="*/ 98 w 130"/>
                  <a:gd name="T7" fmla="*/ 31 h 166"/>
                  <a:gd name="T8" fmla="*/ 79 w 130"/>
                  <a:gd name="T9" fmla="*/ 9 h 166"/>
                  <a:gd name="T10" fmla="*/ 59 w 130"/>
                  <a:gd name="T11" fmla="*/ 0 h 166"/>
                  <a:gd name="T12" fmla="*/ 52 w 130"/>
                  <a:gd name="T13" fmla="*/ 13 h 166"/>
                  <a:gd name="T14" fmla="*/ 5 w 130"/>
                  <a:gd name="T15" fmla="*/ 5 h 166"/>
                  <a:gd name="T16" fmla="*/ 0 w 130"/>
                  <a:gd name="T17" fmla="*/ 27 h 166"/>
                  <a:gd name="T18" fmla="*/ 63 w 130"/>
                  <a:gd name="T19" fmla="*/ 95 h 166"/>
                  <a:gd name="T20" fmla="*/ 68 w 130"/>
                  <a:gd name="T21" fmla="*/ 132 h 166"/>
                  <a:gd name="T22" fmla="*/ 126 w 130"/>
                  <a:gd name="T23" fmla="*/ 166 h 166"/>
                  <a:gd name="T24" fmla="*/ 130 w 130"/>
                  <a:gd name="T25" fmla="*/ 132 h 166"/>
                  <a:gd name="T26" fmla="*/ 94 w 130"/>
                  <a:gd name="T27" fmla="*/ 130 h 166"/>
                  <a:gd name="T28" fmla="*/ 96 w 130"/>
                  <a:gd name="T29" fmla="*/ 10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166">
                    <a:moveTo>
                      <a:pt x="96" y="101"/>
                    </a:moveTo>
                    <a:lnTo>
                      <a:pt x="65" y="82"/>
                    </a:lnTo>
                    <a:lnTo>
                      <a:pt x="60" y="44"/>
                    </a:lnTo>
                    <a:lnTo>
                      <a:pt x="98" y="31"/>
                    </a:lnTo>
                    <a:lnTo>
                      <a:pt x="79" y="9"/>
                    </a:lnTo>
                    <a:lnTo>
                      <a:pt x="59" y="0"/>
                    </a:lnTo>
                    <a:lnTo>
                      <a:pt x="52" y="13"/>
                    </a:lnTo>
                    <a:lnTo>
                      <a:pt x="5" y="5"/>
                    </a:lnTo>
                    <a:lnTo>
                      <a:pt x="0" y="27"/>
                    </a:lnTo>
                    <a:lnTo>
                      <a:pt x="63" y="95"/>
                    </a:lnTo>
                    <a:lnTo>
                      <a:pt x="68" y="132"/>
                    </a:lnTo>
                    <a:lnTo>
                      <a:pt x="126" y="166"/>
                    </a:lnTo>
                    <a:lnTo>
                      <a:pt x="130" y="132"/>
                    </a:lnTo>
                    <a:lnTo>
                      <a:pt x="94" y="130"/>
                    </a:lnTo>
                    <a:lnTo>
                      <a:pt x="96" y="10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74" name="Freeform 186">
                <a:extLst>
                  <a:ext uri="{FF2B5EF4-FFF2-40B4-BE49-F238E27FC236}">
                    <a16:creationId xmlns:a16="http://schemas.microsoft.com/office/drawing/2014/main" id="{3D784141-B7B7-403F-AB60-28E170E4A915}"/>
                  </a:ext>
                </a:extLst>
              </p:cNvPr>
              <p:cNvSpPr>
                <a:spLocks/>
              </p:cNvSpPr>
              <p:nvPr/>
            </p:nvSpPr>
            <p:spPr bwMode="auto">
              <a:xfrm>
                <a:off x="4730750" y="5816600"/>
                <a:ext cx="20638" cy="36513"/>
              </a:xfrm>
              <a:custGeom>
                <a:avLst/>
                <a:gdLst>
                  <a:gd name="T0" fmla="*/ 57 w 66"/>
                  <a:gd name="T1" fmla="*/ 0 h 116"/>
                  <a:gd name="T2" fmla="*/ 21 w 66"/>
                  <a:gd name="T3" fmla="*/ 22 h 116"/>
                  <a:gd name="T4" fmla="*/ 17 w 66"/>
                  <a:gd name="T5" fmla="*/ 56 h 116"/>
                  <a:gd name="T6" fmla="*/ 2 w 66"/>
                  <a:gd name="T7" fmla="*/ 80 h 116"/>
                  <a:gd name="T8" fmla="*/ 0 w 66"/>
                  <a:gd name="T9" fmla="*/ 107 h 116"/>
                  <a:gd name="T10" fmla="*/ 11 w 66"/>
                  <a:gd name="T11" fmla="*/ 116 h 116"/>
                  <a:gd name="T12" fmla="*/ 39 w 66"/>
                  <a:gd name="T13" fmla="*/ 86 h 116"/>
                  <a:gd name="T14" fmla="*/ 42 w 66"/>
                  <a:gd name="T15" fmla="*/ 99 h 116"/>
                  <a:gd name="T16" fmla="*/ 60 w 66"/>
                  <a:gd name="T17" fmla="*/ 99 h 116"/>
                  <a:gd name="T18" fmla="*/ 66 w 66"/>
                  <a:gd name="T19" fmla="*/ 47 h 116"/>
                  <a:gd name="T20" fmla="*/ 57 w 66"/>
                  <a:gd name="T21" fmla="*/ 24 h 116"/>
                  <a:gd name="T22" fmla="*/ 57 w 66"/>
                  <a:gd name="T2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116">
                    <a:moveTo>
                      <a:pt x="57" y="0"/>
                    </a:moveTo>
                    <a:lnTo>
                      <a:pt x="21" y="22"/>
                    </a:lnTo>
                    <a:lnTo>
                      <a:pt x="17" y="56"/>
                    </a:lnTo>
                    <a:lnTo>
                      <a:pt x="2" y="80"/>
                    </a:lnTo>
                    <a:lnTo>
                      <a:pt x="0" y="107"/>
                    </a:lnTo>
                    <a:lnTo>
                      <a:pt x="11" y="116"/>
                    </a:lnTo>
                    <a:lnTo>
                      <a:pt x="39" y="86"/>
                    </a:lnTo>
                    <a:lnTo>
                      <a:pt x="42" y="99"/>
                    </a:lnTo>
                    <a:lnTo>
                      <a:pt x="60" y="99"/>
                    </a:lnTo>
                    <a:lnTo>
                      <a:pt x="66" y="47"/>
                    </a:lnTo>
                    <a:lnTo>
                      <a:pt x="57" y="24"/>
                    </a:lnTo>
                    <a:lnTo>
                      <a:pt x="5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75" name="Freeform 187">
                <a:extLst>
                  <a:ext uri="{FF2B5EF4-FFF2-40B4-BE49-F238E27FC236}">
                    <a16:creationId xmlns:a16="http://schemas.microsoft.com/office/drawing/2014/main" id="{A879B4A4-0258-4048-A259-D2E2EE1731A9}"/>
                  </a:ext>
                </a:extLst>
              </p:cNvPr>
              <p:cNvSpPr>
                <a:spLocks/>
              </p:cNvSpPr>
              <p:nvPr/>
            </p:nvSpPr>
            <p:spPr bwMode="auto">
              <a:xfrm>
                <a:off x="4752975" y="5842000"/>
                <a:ext cx="9525" cy="14288"/>
              </a:xfrm>
              <a:custGeom>
                <a:avLst/>
                <a:gdLst>
                  <a:gd name="T0" fmla="*/ 8 w 29"/>
                  <a:gd name="T1" fmla="*/ 0 h 45"/>
                  <a:gd name="T2" fmla="*/ 0 w 29"/>
                  <a:gd name="T3" fmla="*/ 31 h 45"/>
                  <a:gd name="T4" fmla="*/ 29 w 29"/>
                  <a:gd name="T5" fmla="*/ 45 h 45"/>
                  <a:gd name="T6" fmla="*/ 14 w 29"/>
                  <a:gd name="T7" fmla="*/ 22 h 45"/>
                  <a:gd name="T8" fmla="*/ 28 w 29"/>
                  <a:gd name="T9" fmla="*/ 0 h 45"/>
                  <a:gd name="T10" fmla="*/ 8 w 29"/>
                  <a:gd name="T11" fmla="*/ 0 h 45"/>
                </a:gdLst>
                <a:ahLst/>
                <a:cxnLst>
                  <a:cxn ang="0">
                    <a:pos x="T0" y="T1"/>
                  </a:cxn>
                  <a:cxn ang="0">
                    <a:pos x="T2" y="T3"/>
                  </a:cxn>
                  <a:cxn ang="0">
                    <a:pos x="T4" y="T5"/>
                  </a:cxn>
                  <a:cxn ang="0">
                    <a:pos x="T6" y="T7"/>
                  </a:cxn>
                  <a:cxn ang="0">
                    <a:pos x="T8" y="T9"/>
                  </a:cxn>
                  <a:cxn ang="0">
                    <a:pos x="T10" y="T11"/>
                  </a:cxn>
                </a:cxnLst>
                <a:rect l="0" t="0" r="r" b="b"/>
                <a:pathLst>
                  <a:path w="29" h="45">
                    <a:moveTo>
                      <a:pt x="8" y="0"/>
                    </a:moveTo>
                    <a:lnTo>
                      <a:pt x="0" y="31"/>
                    </a:lnTo>
                    <a:lnTo>
                      <a:pt x="29" y="45"/>
                    </a:lnTo>
                    <a:lnTo>
                      <a:pt x="14" y="22"/>
                    </a:lnTo>
                    <a:lnTo>
                      <a:pt x="28" y="0"/>
                    </a:lnTo>
                    <a:lnTo>
                      <a:pt x="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76" name="Freeform 188">
                <a:extLst>
                  <a:ext uri="{FF2B5EF4-FFF2-40B4-BE49-F238E27FC236}">
                    <a16:creationId xmlns:a16="http://schemas.microsoft.com/office/drawing/2014/main" id="{53B9660C-234F-42A5-BDB1-CE9241D81DDC}"/>
                  </a:ext>
                </a:extLst>
              </p:cNvPr>
              <p:cNvSpPr>
                <a:spLocks/>
              </p:cNvSpPr>
              <p:nvPr/>
            </p:nvSpPr>
            <p:spPr bwMode="auto">
              <a:xfrm>
                <a:off x="4738688" y="5862638"/>
                <a:ext cx="17463" cy="25400"/>
              </a:xfrm>
              <a:custGeom>
                <a:avLst/>
                <a:gdLst>
                  <a:gd name="T0" fmla="*/ 29 w 54"/>
                  <a:gd name="T1" fmla="*/ 7 h 79"/>
                  <a:gd name="T2" fmla="*/ 0 w 54"/>
                  <a:gd name="T3" fmla="*/ 0 h 79"/>
                  <a:gd name="T4" fmla="*/ 3 w 54"/>
                  <a:gd name="T5" fmla="*/ 49 h 79"/>
                  <a:gd name="T6" fmla="*/ 25 w 54"/>
                  <a:gd name="T7" fmla="*/ 62 h 79"/>
                  <a:gd name="T8" fmla="*/ 53 w 54"/>
                  <a:gd name="T9" fmla="*/ 79 h 79"/>
                  <a:gd name="T10" fmla="*/ 54 w 54"/>
                  <a:gd name="T11" fmla="*/ 57 h 79"/>
                  <a:gd name="T12" fmla="*/ 25 w 54"/>
                  <a:gd name="T13" fmla="*/ 40 h 79"/>
                  <a:gd name="T14" fmla="*/ 29 w 54"/>
                  <a:gd name="T15" fmla="*/ 7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79">
                    <a:moveTo>
                      <a:pt x="29" y="7"/>
                    </a:moveTo>
                    <a:lnTo>
                      <a:pt x="0" y="0"/>
                    </a:lnTo>
                    <a:lnTo>
                      <a:pt x="3" y="49"/>
                    </a:lnTo>
                    <a:lnTo>
                      <a:pt x="25" y="62"/>
                    </a:lnTo>
                    <a:lnTo>
                      <a:pt x="53" y="79"/>
                    </a:lnTo>
                    <a:lnTo>
                      <a:pt x="54" y="57"/>
                    </a:lnTo>
                    <a:lnTo>
                      <a:pt x="25" y="40"/>
                    </a:lnTo>
                    <a:lnTo>
                      <a:pt x="29"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77" name="Freeform 189">
                <a:extLst>
                  <a:ext uri="{FF2B5EF4-FFF2-40B4-BE49-F238E27FC236}">
                    <a16:creationId xmlns:a16="http://schemas.microsoft.com/office/drawing/2014/main" id="{ED298FE8-6438-4665-BBCC-0FA1430F09BA}"/>
                  </a:ext>
                </a:extLst>
              </p:cNvPr>
              <p:cNvSpPr>
                <a:spLocks/>
              </p:cNvSpPr>
              <p:nvPr/>
            </p:nvSpPr>
            <p:spPr bwMode="auto">
              <a:xfrm>
                <a:off x="4716463" y="5861050"/>
                <a:ext cx="42863" cy="49213"/>
              </a:xfrm>
              <a:custGeom>
                <a:avLst/>
                <a:gdLst>
                  <a:gd name="T0" fmla="*/ 102 w 138"/>
                  <a:gd name="T1" fmla="*/ 142 h 153"/>
                  <a:gd name="T2" fmla="*/ 136 w 138"/>
                  <a:gd name="T3" fmla="*/ 149 h 153"/>
                  <a:gd name="T4" fmla="*/ 138 w 138"/>
                  <a:gd name="T5" fmla="*/ 106 h 153"/>
                  <a:gd name="T6" fmla="*/ 85 w 138"/>
                  <a:gd name="T7" fmla="*/ 81 h 153"/>
                  <a:gd name="T8" fmla="*/ 73 w 138"/>
                  <a:gd name="T9" fmla="*/ 96 h 153"/>
                  <a:gd name="T10" fmla="*/ 62 w 138"/>
                  <a:gd name="T11" fmla="*/ 63 h 153"/>
                  <a:gd name="T12" fmla="*/ 61 w 138"/>
                  <a:gd name="T13" fmla="*/ 36 h 153"/>
                  <a:gd name="T14" fmla="*/ 57 w 138"/>
                  <a:gd name="T15" fmla="*/ 0 h 153"/>
                  <a:gd name="T16" fmla="*/ 36 w 138"/>
                  <a:gd name="T17" fmla="*/ 58 h 153"/>
                  <a:gd name="T18" fmla="*/ 12 w 138"/>
                  <a:gd name="T19" fmla="*/ 38 h 153"/>
                  <a:gd name="T20" fmla="*/ 0 w 138"/>
                  <a:gd name="T21" fmla="*/ 87 h 153"/>
                  <a:gd name="T22" fmla="*/ 31 w 138"/>
                  <a:gd name="T23" fmla="*/ 116 h 153"/>
                  <a:gd name="T24" fmla="*/ 36 w 138"/>
                  <a:gd name="T25" fmla="*/ 83 h 153"/>
                  <a:gd name="T26" fmla="*/ 53 w 138"/>
                  <a:gd name="T27" fmla="*/ 114 h 153"/>
                  <a:gd name="T28" fmla="*/ 56 w 138"/>
                  <a:gd name="T29" fmla="*/ 138 h 153"/>
                  <a:gd name="T30" fmla="*/ 94 w 138"/>
                  <a:gd name="T31" fmla="*/ 153 h 153"/>
                  <a:gd name="T32" fmla="*/ 102 w 138"/>
                  <a:gd name="T33" fmla="*/ 14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8" h="153">
                    <a:moveTo>
                      <a:pt x="102" y="142"/>
                    </a:moveTo>
                    <a:lnTo>
                      <a:pt x="136" y="149"/>
                    </a:lnTo>
                    <a:lnTo>
                      <a:pt x="138" y="106"/>
                    </a:lnTo>
                    <a:lnTo>
                      <a:pt x="85" y="81"/>
                    </a:lnTo>
                    <a:lnTo>
                      <a:pt x="73" y="96"/>
                    </a:lnTo>
                    <a:lnTo>
                      <a:pt x="62" y="63"/>
                    </a:lnTo>
                    <a:lnTo>
                      <a:pt x="61" y="36"/>
                    </a:lnTo>
                    <a:lnTo>
                      <a:pt x="57" y="0"/>
                    </a:lnTo>
                    <a:lnTo>
                      <a:pt x="36" y="58"/>
                    </a:lnTo>
                    <a:lnTo>
                      <a:pt x="12" y="38"/>
                    </a:lnTo>
                    <a:lnTo>
                      <a:pt x="0" y="87"/>
                    </a:lnTo>
                    <a:lnTo>
                      <a:pt x="31" y="116"/>
                    </a:lnTo>
                    <a:lnTo>
                      <a:pt x="36" y="83"/>
                    </a:lnTo>
                    <a:lnTo>
                      <a:pt x="53" y="114"/>
                    </a:lnTo>
                    <a:lnTo>
                      <a:pt x="56" y="138"/>
                    </a:lnTo>
                    <a:lnTo>
                      <a:pt x="94" y="153"/>
                    </a:lnTo>
                    <a:lnTo>
                      <a:pt x="102" y="14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78" name="Freeform 190">
                <a:extLst>
                  <a:ext uri="{FF2B5EF4-FFF2-40B4-BE49-F238E27FC236}">
                    <a16:creationId xmlns:a16="http://schemas.microsoft.com/office/drawing/2014/main" id="{A326892E-5898-4861-BE93-CB52B39664A3}"/>
                  </a:ext>
                </a:extLst>
              </p:cNvPr>
              <p:cNvSpPr>
                <a:spLocks/>
              </p:cNvSpPr>
              <p:nvPr/>
            </p:nvSpPr>
            <p:spPr bwMode="auto">
              <a:xfrm>
                <a:off x="4743450" y="5924550"/>
                <a:ext cx="31750" cy="28575"/>
              </a:xfrm>
              <a:custGeom>
                <a:avLst/>
                <a:gdLst>
                  <a:gd name="T0" fmla="*/ 29 w 102"/>
                  <a:gd name="T1" fmla="*/ 23 h 92"/>
                  <a:gd name="T2" fmla="*/ 33 w 102"/>
                  <a:gd name="T3" fmla="*/ 6 h 92"/>
                  <a:gd name="T4" fmla="*/ 6 w 102"/>
                  <a:gd name="T5" fmla="*/ 0 h 92"/>
                  <a:gd name="T6" fmla="*/ 0 w 102"/>
                  <a:gd name="T7" fmla="*/ 35 h 92"/>
                  <a:gd name="T8" fmla="*/ 24 w 102"/>
                  <a:gd name="T9" fmla="*/ 72 h 92"/>
                  <a:gd name="T10" fmla="*/ 53 w 102"/>
                  <a:gd name="T11" fmla="*/ 92 h 92"/>
                  <a:gd name="T12" fmla="*/ 62 w 102"/>
                  <a:gd name="T13" fmla="*/ 68 h 92"/>
                  <a:gd name="T14" fmla="*/ 102 w 102"/>
                  <a:gd name="T15" fmla="*/ 81 h 92"/>
                  <a:gd name="T16" fmla="*/ 76 w 102"/>
                  <a:gd name="T17" fmla="*/ 32 h 92"/>
                  <a:gd name="T18" fmla="*/ 29 w 102"/>
                  <a:gd name="T19" fmla="*/ 2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92">
                    <a:moveTo>
                      <a:pt x="29" y="23"/>
                    </a:moveTo>
                    <a:lnTo>
                      <a:pt x="33" y="6"/>
                    </a:lnTo>
                    <a:lnTo>
                      <a:pt x="6" y="0"/>
                    </a:lnTo>
                    <a:lnTo>
                      <a:pt x="0" y="35"/>
                    </a:lnTo>
                    <a:lnTo>
                      <a:pt x="24" y="72"/>
                    </a:lnTo>
                    <a:lnTo>
                      <a:pt x="53" y="92"/>
                    </a:lnTo>
                    <a:lnTo>
                      <a:pt x="62" y="68"/>
                    </a:lnTo>
                    <a:lnTo>
                      <a:pt x="102" y="81"/>
                    </a:lnTo>
                    <a:lnTo>
                      <a:pt x="76" y="32"/>
                    </a:lnTo>
                    <a:lnTo>
                      <a:pt x="29" y="2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79" name="Freeform 191">
                <a:extLst>
                  <a:ext uri="{FF2B5EF4-FFF2-40B4-BE49-F238E27FC236}">
                    <a16:creationId xmlns:a16="http://schemas.microsoft.com/office/drawing/2014/main" id="{9A2DE27A-2878-4836-93A7-1DB52D7B3113}"/>
                  </a:ext>
                </a:extLst>
              </p:cNvPr>
              <p:cNvSpPr>
                <a:spLocks/>
              </p:cNvSpPr>
              <p:nvPr/>
            </p:nvSpPr>
            <p:spPr bwMode="auto">
              <a:xfrm>
                <a:off x="5010150" y="5768975"/>
                <a:ext cx="12700" cy="9525"/>
              </a:xfrm>
              <a:custGeom>
                <a:avLst/>
                <a:gdLst>
                  <a:gd name="T0" fmla="*/ 0 w 40"/>
                  <a:gd name="T1" fmla="*/ 30 h 30"/>
                  <a:gd name="T2" fmla="*/ 40 w 40"/>
                  <a:gd name="T3" fmla="*/ 6 h 30"/>
                  <a:gd name="T4" fmla="*/ 7 w 40"/>
                  <a:gd name="T5" fmla="*/ 0 h 30"/>
                  <a:gd name="T6" fmla="*/ 0 w 40"/>
                  <a:gd name="T7" fmla="*/ 30 h 30"/>
                </a:gdLst>
                <a:ahLst/>
                <a:cxnLst>
                  <a:cxn ang="0">
                    <a:pos x="T0" y="T1"/>
                  </a:cxn>
                  <a:cxn ang="0">
                    <a:pos x="T2" y="T3"/>
                  </a:cxn>
                  <a:cxn ang="0">
                    <a:pos x="T4" y="T5"/>
                  </a:cxn>
                  <a:cxn ang="0">
                    <a:pos x="T6" y="T7"/>
                  </a:cxn>
                </a:cxnLst>
                <a:rect l="0" t="0" r="r" b="b"/>
                <a:pathLst>
                  <a:path w="40" h="30">
                    <a:moveTo>
                      <a:pt x="0" y="30"/>
                    </a:moveTo>
                    <a:lnTo>
                      <a:pt x="40" y="6"/>
                    </a:lnTo>
                    <a:lnTo>
                      <a:pt x="7" y="0"/>
                    </a:lnTo>
                    <a:lnTo>
                      <a:pt x="0" y="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80" name="Freeform 192">
                <a:extLst>
                  <a:ext uri="{FF2B5EF4-FFF2-40B4-BE49-F238E27FC236}">
                    <a16:creationId xmlns:a16="http://schemas.microsoft.com/office/drawing/2014/main" id="{8A9BBC0C-BF32-4AD2-8C42-9D83BEA0C57D}"/>
                  </a:ext>
                </a:extLst>
              </p:cNvPr>
              <p:cNvSpPr>
                <a:spLocks/>
              </p:cNvSpPr>
              <p:nvPr/>
            </p:nvSpPr>
            <p:spPr bwMode="auto">
              <a:xfrm>
                <a:off x="5029200" y="5764213"/>
                <a:ext cx="19050" cy="17463"/>
              </a:xfrm>
              <a:custGeom>
                <a:avLst/>
                <a:gdLst>
                  <a:gd name="T0" fmla="*/ 23 w 60"/>
                  <a:gd name="T1" fmla="*/ 0 h 56"/>
                  <a:gd name="T2" fmla="*/ 0 w 60"/>
                  <a:gd name="T3" fmla="*/ 13 h 56"/>
                  <a:gd name="T4" fmla="*/ 10 w 60"/>
                  <a:gd name="T5" fmla="*/ 36 h 56"/>
                  <a:gd name="T6" fmla="*/ 33 w 60"/>
                  <a:gd name="T7" fmla="*/ 56 h 56"/>
                  <a:gd name="T8" fmla="*/ 60 w 60"/>
                  <a:gd name="T9" fmla="*/ 49 h 56"/>
                  <a:gd name="T10" fmla="*/ 57 w 60"/>
                  <a:gd name="T11" fmla="*/ 26 h 56"/>
                  <a:gd name="T12" fmla="*/ 40 w 60"/>
                  <a:gd name="T13" fmla="*/ 26 h 56"/>
                  <a:gd name="T14" fmla="*/ 23 w 6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56">
                    <a:moveTo>
                      <a:pt x="23" y="0"/>
                    </a:moveTo>
                    <a:lnTo>
                      <a:pt x="0" y="13"/>
                    </a:lnTo>
                    <a:lnTo>
                      <a:pt x="10" y="36"/>
                    </a:lnTo>
                    <a:lnTo>
                      <a:pt x="33" y="56"/>
                    </a:lnTo>
                    <a:lnTo>
                      <a:pt x="60" y="49"/>
                    </a:lnTo>
                    <a:lnTo>
                      <a:pt x="57" y="26"/>
                    </a:lnTo>
                    <a:lnTo>
                      <a:pt x="40" y="26"/>
                    </a:lnTo>
                    <a:lnTo>
                      <a:pt x="2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81" name="Freeform 193">
                <a:extLst>
                  <a:ext uri="{FF2B5EF4-FFF2-40B4-BE49-F238E27FC236}">
                    <a16:creationId xmlns:a16="http://schemas.microsoft.com/office/drawing/2014/main" id="{5E00FDFC-5877-4F12-B4D0-3D8CB7152209}"/>
                  </a:ext>
                </a:extLst>
              </p:cNvPr>
              <p:cNvSpPr>
                <a:spLocks/>
              </p:cNvSpPr>
              <p:nvPr/>
            </p:nvSpPr>
            <p:spPr bwMode="auto">
              <a:xfrm>
                <a:off x="5049838" y="5753100"/>
                <a:ext cx="7938" cy="20638"/>
              </a:xfrm>
              <a:custGeom>
                <a:avLst/>
                <a:gdLst>
                  <a:gd name="T0" fmla="*/ 0 w 27"/>
                  <a:gd name="T1" fmla="*/ 53 h 66"/>
                  <a:gd name="T2" fmla="*/ 6 w 27"/>
                  <a:gd name="T3" fmla="*/ 66 h 66"/>
                  <a:gd name="T4" fmla="*/ 27 w 27"/>
                  <a:gd name="T5" fmla="*/ 30 h 66"/>
                  <a:gd name="T6" fmla="*/ 15 w 27"/>
                  <a:gd name="T7" fmla="*/ 0 h 66"/>
                  <a:gd name="T8" fmla="*/ 10 w 27"/>
                  <a:gd name="T9" fmla="*/ 30 h 66"/>
                  <a:gd name="T10" fmla="*/ 0 w 27"/>
                  <a:gd name="T11" fmla="*/ 53 h 66"/>
                </a:gdLst>
                <a:ahLst/>
                <a:cxnLst>
                  <a:cxn ang="0">
                    <a:pos x="T0" y="T1"/>
                  </a:cxn>
                  <a:cxn ang="0">
                    <a:pos x="T2" y="T3"/>
                  </a:cxn>
                  <a:cxn ang="0">
                    <a:pos x="T4" y="T5"/>
                  </a:cxn>
                  <a:cxn ang="0">
                    <a:pos x="T6" y="T7"/>
                  </a:cxn>
                  <a:cxn ang="0">
                    <a:pos x="T8" y="T9"/>
                  </a:cxn>
                  <a:cxn ang="0">
                    <a:pos x="T10" y="T11"/>
                  </a:cxn>
                </a:cxnLst>
                <a:rect l="0" t="0" r="r" b="b"/>
                <a:pathLst>
                  <a:path w="27" h="66">
                    <a:moveTo>
                      <a:pt x="0" y="53"/>
                    </a:moveTo>
                    <a:lnTo>
                      <a:pt x="6" y="66"/>
                    </a:lnTo>
                    <a:lnTo>
                      <a:pt x="27" y="30"/>
                    </a:lnTo>
                    <a:lnTo>
                      <a:pt x="15" y="0"/>
                    </a:lnTo>
                    <a:lnTo>
                      <a:pt x="10" y="30"/>
                    </a:lnTo>
                    <a:lnTo>
                      <a:pt x="0" y="5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82" name="Freeform 194">
                <a:extLst>
                  <a:ext uri="{FF2B5EF4-FFF2-40B4-BE49-F238E27FC236}">
                    <a16:creationId xmlns:a16="http://schemas.microsoft.com/office/drawing/2014/main" id="{73B2F557-3B22-4175-A190-0818226CBEC3}"/>
                  </a:ext>
                </a:extLst>
              </p:cNvPr>
              <p:cNvSpPr>
                <a:spLocks/>
              </p:cNvSpPr>
              <p:nvPr/>
            </p:nvSpPr>
            <p:spPr bwMode="auto">
              <a:xfrm>
                <a:off x="4967288" y="5794375"/>
                <a:ext cx="163513" cy="131763"/>
              </a:xfrm>
              <a:custGeom>
                <a:avLst/>
                <a:gdLst>
                  <a:gd name="T0" fmla="*/ 311 w 512"/>
                  <a:gd name="T1" fmla="*/ 251 h 411"/>
                  <a:gd name="T2" fmla="*/ 352 w 512"/>
                  <a:gd name="T3" fmla="*/ 276 h 411"/>
                  <a:gd name="T4" fmla="*/ 349 w 512"/>
                  <a:gd name="T5" fmla="*/ 310 h 411"/>
                  <a:gd name="T6" fmla="*/ 399 w 512"/>
                  <a:gd name="T7" fmla="*/ 335 h 411"/>
                  <a:gd name="T8" fmla="*/ 406 w 512"/>
                  <a:gd name="T9" fmla="*/ 375 h 411"/>
                  <a:gd name="T10" fmla="*/ 429 w 512"/>
                  <a:gd name="T11" fmla="*/ 399 h 411"/>
                  <a:gd name="T12" fmla="*/ 476 w 512"/>
                  <a:gd name="T13" fmla="*/ 411 h 411"/>
                  <a:gd name="T14" fmla="*/ 510 w 512"/>
                  <a:gd name="T15" fmla="*/ 381 h 411"/>
                  <a:gd name="T16" fmla="*/ 512 w 512"/>
                  <a:gd name="T17" fmla="*/ 312 h 411"/>
                  <a:gd name="T18" fmla="*/ 458 w 512"/>
                  <a:gd name="T19" fmla="*/ 302 h 411"/>
                  <a:gd name="T20" fmla="*/ 426 w 512"/>
                  <a:gd name="T21" fmla="*/ 292 h 411"/>
                  <a:gd name="T22" fmla="*/ 385 w 512"/>
                  <a:gd name="T23" fmla="*/ 263 h 411"/>
                  <a:gd name="T24" fmla="*/ 368 w 512"/>
                  <a:gd name="T25" fmla="*/ 240 h 411"/>
                  <a:gd name="T26" fmla="*/ 375 w 512"/>
                  <a:gd name="T27" fmla="*/ 209 h 411"/>
                  <a:gd name="T28" fmla="*/ 358 w 512"/>
                  <a:gd name="T29" fmla="*/ 191 h 411"/>
                  <a:gd name="T30" fmla="*/ 358 w 512"/>
                  <a:gd name="T31" fmla="*/ 154 h 411"/>
                  <a:gd name="T32" fmla="*/ 350 w 512"/>
                  <a:gd name="T33" fmla="*/ 137 h 411"/>
                  <a:gd name="T34" fmla="*/ 261 w 512"/>
                  <a:gd name="T35" fmla="*/ 138 h 411"/>
                  <a:gd name="T36" fmla="*/ 241 w 512"/>
                  <a:gd name="T37" fmla="*/ 115 h 411"/>
                  <a:gd name="T38" fmla="*/ 187 w 512"/>
                  <a:gd name="T39" fmla="*/ 99 h 411"/>
                  <a:gd name="T40" fmla="*/ 160 w 512"/>
                  <a:gd name="T41" fmla="*/ 56 h 411"/>
                  <a:gd name="T42" fmla="*/ 126 w 512"/>
                  <a:gd name="T43" fmla="*/ 10 h 411"/>
                  <a:gd name="T44" fmla="*/ 76 w 512"/>
                  <a:gd name="T45" fmla="*/ 0 h 411"/>
                  <a:gd name="T46" fmla="*/ 53 w 512"/>
                  <a:gd name="T47" fmla="*/ 27 h 411"/>
                  <a:gd name="T48" fmla="*/ 29 w 512"/>
                  <a:gd name="T49" fmla="*/ 30 h 411"/>
                  <a:gd name="T50" fmla="*/ 0 w 512"/>
                  <a:gd name="T51" fmla="*/ 63 h 411"/>
                  <a:gd name="T52" fmla="*/ 40 w 512"/>
                  <a:gd name="T53" fmla="*/ 53 h 411"/>
                  <a:gd name="T54" fmla="*/ 54 w 512"/>
                  <a:gd name="T55" fmla="*/ 47 h 411"/>
                  <a:gd name="T56" fmla="*/ 54 w 512"/>
                  <a:gd name="T57" fmla="*/ 60 h 411"/>
                  <a:gd name="T58" fmla="*/ 157 w 512"/>
                  <a:gd name="T59" fmla="*/ 126 h 411"/>
                  <a:gd name="T60" fmla="*/ 187 w 512"/>
                  <a:gd name="T61" fmla="*/ 155 h 411"/>
                  <a:gd name="T62" fmla="*/ 184 w 512"/>
                  <a:gd name="T63" fmla="*/ 192 h 411"/>
                  <a:gd name="T64" fmla="*/ 198 w 512"/>
                  <a:gd name="T65" fmla="*/ 215 h 411"/>
                  <a:gd name="T66" fmla="*/ 298 w 512"/>
                  <a:gd name="T67" fmla="*/ 224 h 411"/>
                  <a:gd name="T68" fmla="*/ 311 w 512"/>
                  <a:gd name="T69" fmla="*/ 25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411">
                    <a:moveTo>
                      <a:pt x="311" y="251"/>
                    </a:moveTo>
                    <a:lnTo>
                      <a:pt x="352" y="276"/>
                    </a:lnTo>
                    <a:lnTo>
                      <a:pt x="349" y="310"/>
                    </a:lnTo>
                    <a:lnTo>
                      <a:pt x="399" y="335"/>
                    </a:lnTo>
                    <a:lnTo>
                      <a:pt x="406" y="375"/>
                    </a:lnTo>
                    <a:lnTo>
                      <a:pt x="429" y="399"/>
                    </a:lnTo>
                    <a:lnTo>
                      <a:pt x="476" y="411"/>
                    </a:lnTo>
                    <a:lnTo>
                      <a:pt x="510" y="381"/>
                    </a:lnTo>
                    <a:lnTo>
                      <a:pt x="512" y="312"/>
                    </a:lnTo>
                    <a:lnTo>
                      <a:pt x="458" y="302"/>
                    </a:lnTo>
                    <a:lnTo>
                      <a:pt x="426" y="292"/>
                    </a:lnTo>
                    <a:lnTo>
                      <a:pt x="385" y="263"/>
                    </a:lnTo>
                    <a:lnTo>
                      <a:pt x="368" y="240"/>
                    </a:lnTo>
                    <a:lnTo>
                      <a:pt x="375" y="209"/>
                    </a:lnTo>
                    <a:lnTo>
                      <a:pt x="358" y="191"/>
                    </a:lnTo>
                    <a:lnTo>
                      <a:pt x="358" y="154"/>
                    </a:lnTo>
                    <a:lnTo>
                      <a:pt x="350" y="137"/>
                    </a:lnTo>
                    <a:lnTo>
                      <a:pt x="261" y="138"/>
                    </a:lnTo>
                    <a:lnTo>
                      <a:pt x="241" y="115"/>
                    </a:lnTo>
                    <a:lnTo>
                      <a:pt x="187" y="99"/>
                    </a:lnTo>
                    <a:lnTo>
                      <a:pt x="160" y="56"/>
                    </a:lnTo>
                    <a:lnTo>
                      <a:pt x="126" y="10"/>
                    </a:lnTo>
                    <a:lnTo>
                      <a:pt x="76" y="0"/>
                    </a:lnTo>
                    <a:lnTo>
                      <a:pt x="53" y="27"/>
                    </a:lnTo>
                    <a:lnTo>
                      <a:pt x="29" y="30"/>
                    </a:lnTo>
                    <a:lnTo>
                      <a:pt x="0" y="63"/>
                    </a:lnTo>
                    <a:lnTo>
                      <a:pt x="40" y="53"/>
                    </a:lnTo>
                    <a:lnTo>
                      <a:pt x="54" y="47"/>
                    </a:lnTo>
                    <a:lnTo>
                      <a:pt x="54" y="60"/>
                    </a:lnTo>
                    <a:lnTo>
                      <a:pt x="157" y="126"/>
                    </a:lnTo>
                    <a:lnTo>
                      <a:pt x="187" y="155"/>
                    </a:lnTo>
                    <a:lnTo>
                      <a:pt x="184" y="192"/>
                    </a:lnTo>
                    <a:lnTo>
                      <a:pt x="198" y="215"/>
                    </a:lnTo>
                    <a:lnTo>
                      <a:pt x="298" y="224"/>
                    </a:lnTo>
                    <a:lnTo>
                      <a:pt x="311" y="25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83" name="Freeform 195">
                <a:extLst>
                  <a:ext uri="{FF2B5EF4-FFF2-40B4-BE49-F238E27FC236}">
                    <a16:creationId xmlns:a16="http://schemas.microsoft.com/office/drawing/2014/main" id="{C86EFB6E-DB34-4819-9714-169FA0FA9A63}"/>
                  </a:ext>
                </a:extLst>
              </p:cNvPr>
              <p:cNvSpPr>
                <a:spLocks/>
              </p:cNvSpPr>
              <p:nvPr/>
            </p:nvSpPr>
            <p:spPr bwMode="auto">
              <a:xfrm>
                <a:off x="5103813" y="5797550"/>
                <a:ext cx="31750" cy="30163"/>
              </a:xfrm>
              <a:custGeom>
                <a:avLst/>
                <a:gdLst>
                  <a:gd name="T0" fmla="*/ 68 w 102"/>
                  <a:gd name="T1" fmla="*/ 92 h 92"/>
                  <a:gd name="T2" fmla="*/ 102 w 102"/>
                  <a:gd name="T3" fmla="*/ 72 h 92"/>
                  <a:gd name="T4" fmla="*/ 94 w 102"/>
                  <a:gd name="T5" fmla="*/ 52 h 92"/>
                  <a:gd name="T6" fmla="*/ 60 w 102"/>
                  <a:gd name="T7" fmla="*/ 32 h 92"/>
                  <a:gd name="T8" fmla="*/ 44 w 102"/>
                  <a:gd name="T9" fmla="*/ 0 h 92"/>
                  <a:gd name="T10" fmla="*/ 10 w 102"/>
                  <a:gd name="T11" fmla="*/ 0 h 92"/>
                  <a:gd name="T12" fmla="*/ 0 w 102"/>
                  <a:gd name="T13" fmla="*/ 20 h 92"/>
                  <a:gd name="T14" fmla="*/ 8 w 102"/>
                  <a:gd name="T15" fmla="*/ 43 h 92"/>
                  <a:gd name="T16" fmla="*/ 55 w 102"/>
                  <a:gd name="T17" fmla="*/ 56 h 92"/>
                  <a:gd name="T18" fmla="*/ 45 w 102"/>
                  <a:gd name="T19" fmla="*/ 79 h 92"/>
                  <a:gd name="T20" fmla="*/ 68 w 102"/>
                  <a:gd name="T21"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92">
                    <a:moveTo>
                      <a:pt x="68" y="92"/>
                    </a:moveTo>
                    <a:lnTo>
                      <a:pt x="102" y="72"/>
                    </a:lnTo>
                    <a:lnTo>
                      <a:pt x="94" y="52"/>
                    </a:lnTo>
                    <a:lnTo>
                      <a:pt x="60" y="32"/>
                    </a:lnTo>
                    <a:lnTo>
                      <a:pt x="44" y="0"/>
                    </a:lnTo>
                    <a:lnTo>
                      <a:pt x="10" y="0"/>
                    </a:lnTo>
                    <a:lnTo>
                      <a:pt x="0" y="20"/>
                    </a:lnTo>
                    <a:lnTo>
                      <a:pt x="8" y="43"/>
                    </a:lnTo>
                    <a:lnTo>
                      <a:pt x="55" y="56"/>
                    </a:lnTo>
                    <a:lnTo>
                      <a:pt x="45" y="79"/>
                    </a:lnTo>
                    <a:lnTo>
                      <a:pt x="68" y="9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84" name="Freeform 196">
                <a:extLst>
                  <a:ext uri="{FF2B5EF4-FFF2-40B4-BE49-F238E27FC236}">
                    <a16:creationId xmlns:a16="http://schemas.microsoft.com/office/drawing/2014/main" id="{8FEC6E5A-B40F-4B43-BE59-DE471A3AF30E}"/>
                  </a:ext>
                </a:extLst>
              </p:cNvPr>
              <p:cNvSpPr>
                <a:spLocks/>
              </p:cNvSpPr>
              <p:nvPr/>
            </p:nvSpPr>
            <p:spPr bwMode="auto">
              <a:xfrm>
                <a:off x="4784725" y="5881688"/>
                <a:ext cx="238125" cy="234950"/>
              </a:xfrm>
              <a:custGeom>
                <a:avLst/>
                <a:gdLst>
                  <a:gd name="T0" fmla="*/ 751 w 751"/>
                  <a:gd name="T1" fmla="*/ 287 h 738"/>
                  <a:gd name="T2" fmla="*/ 734 w 751"/>
                  <a:gd name="T3" fmla="*/ 244 h 738"/>
                  <a:gd name="T4" fmla="*/ 691 w 751"/>
                  <a:gd name="T5" fmla="*/ 232 h 738"/>
                  <a:gd name="T6" fmla="*/ 688 w 751"/>
                  <a:gd name="T7" fmla="*/ 267 h 738"/>
                  <a:gd name="T8" fmla="*/ 644 w 751"/>
                  <a:gd name="T9" fmla="*/ 208 h 738"/>
                  <a:gd name="T10" fmla="*/ 634 w 751"/>
                  <a:gd name="T11" fmla="*/ 178 h 738"/>
                  <a:gd name="T12" fmla="*/ 593 w 751"/>
                  <a:gd name="T13" fmla="*/ 123 h 738"/>
                  <a:gd name="T14" fmla="*/ 530 w 751"/>
                  <a:gd name="T15" fmla="*/ 127 h 738"/>
                  <a:gd name="T16" fmla="*/ 413 w 751"/>
                  <a:gd name="T17" fmla="*/ 85 h 738"/>
                  <a:gd name="T18" fmla="*/ 256 w 751"/>
                  <a:gd name="T19" fmla="*/ 0 h 738"/>
                  <a:gd name="T20" fmla="*/ 186 w 751"/>
                  <a:gd name="T21" fmla="*/ 53 h 738"/>
                  <a:gd name="T22" fmla="*/ 93 w 751"/>
                  <a:gd name="T23" fmla="*/ 1 h 738"/>
                  <a:gd name="T24" fmla="*/ 96 w 751"/>
                  <a:gd name="T25" fmla="*/ 63 h 738"/>
                  <a:gd name="T26" fmla="*/ 0 w 751"/>
                  <a:gd name="T27" fmla="*/ 135 h 738"/>
                  <a:gd name="T28" fmla="*/ 41 w 751"/>
                  <a:gd name="T29" fmla="*/ 187 h 738"/>
                  <a:gd name="T30" fmla="*/ 85 w 751"/>
                  <a:gd name="T31" fmla="*/ 246 h 738"/>
                  <a:gd name="T32" fmla="*/ 178 w 751"/>
                  <a:gd name="T33" fmla="*/ 339 h 738"/>
                  <a:gd name="T34" fmla="*/ 163 w 751"/>
                  <a:gd name="T35" fmla="*/ 442 h 738"/>
                  <a:gd name="T36" fmla="*/ 201 w 751"/>
                  <a:gd name="T37" fmla="*/ 574 h 738"/>
                  <a:gd name="T38" fmla="*/ 244 w 751"/>
                  <a:gd name="T39" fmla="*/ 587 h 738"/>
                  <a:gd name="T40" fmla="*/ 303 w 751"/>
                  <a:gd name="T41" fmla="*/ 477 h 738"/>
                  <a:gd name="T42" fmla="*/ 343 w 751"/>
                  <a:gd name="T43" fmla="*/ 527 h 738"/>
                  <a:gd name="T44" fmla="*/ 375 w 751"/>
                  <a:gd name="T45" fmla="*/ 566 h 738"/>
                  <a:gd name="T46" fmla="*/ 416 w 751"/>
                  <a:gd name="T47" fmla="*/ 729 h 738"/>
                  <a:gd name="T48" fmla="*/ 446 w 751"/>
                  <a:gd name="T49" fmla="*/ 738 h 738"/>
                  <a:gd name="T50" fmla="*/ 468 w 751"/>
                  <a:gd name="T51" fmla="*/ 588 h 738"/>
                  <a:gd name="T52" fmla="*/ 548 w 751"/>
                  <a:gd name="T53" fmla="*/ 634 h 738"/>
                  <a:gd name="T54" fmla="*/ 568 w 751"/>
                  <a:gd name="T55" fmla="*/ 704 h 738"/>
                  <a:gd name="T56" fmla="*/ 592 w 751"/>
                  <a:gd name="T57" fmla="*/ 671 h 738"/>
                  <a:gd name="T58" fmla="*/ 639 w 751"/>
                  <a:gd name="T59" fmla="*/ 723 h 738"/>
                  <a:gd name="T60" fmla="*/ 625 w 751"/>
                  <a:gd name="T61" fmla="*/ 666 h 738"/>
                  <a:gd name="T62" fmla="*/ 602 w 751"/>
                  <a:gd name="T63" fmla="*/ 614 h 738"/>
                  <a:gd name="T64" fmla="*/ 611 w 751"/>
                  <a:gd name="T65" fmla="*/ 510 h 738"/>
                  <a:gd name="T66" fmla="*/ 566 w 751"/>
                  <a:gd name="T67" fmla="*/ 421 h 738"/>
                  <a:gd name="T68" fmla="*/ 545 w 751"/>
                  <a:gd name="T69" fmla="*/ 329 h 738"/>
                  <a:gd name="T70" fmla="*/ 588 w 751"/>
                  <a:gd name="T71" fmla="*/ 302 h 738"/>
                  <a:gd name="T72" fmla="*/ 645 w 751"/>
                  <a:gd name="T73" fmla="*/ 341 h 738"/>
                  <a:gd name="T74" fmla="*/ 643 w 751"/>
                  <a:gd name="T75" fmla="*/ 388 h 738"/>
                  <a:gd name="T76" fmla="*/ 679 w 751"/>
                  <a:gd name="T77" fmla="*/ 361 h 738"/>
                  <a:gd name="T78" fmla="*/ 719 w 751"/>
                  <a:gd name="T79" fmla="*/ 341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51" h="738">
                    <a:moveTo>
                      <a:pt x="746" y="307"/>
                    </a:moveTo>
                    <a:lnTo>
                      <a:pt x="751" y="287"/>
                    </a:lnTo>
                    <a:lnTo>
                      <a:pt x="738" y="284"/>
                    </a:lnTo>
                    <a:lnTo>
                      <a:pt x="734" y="244"/>
                    </a:lnTo>
                    <a:lnTo>
                      <a:pt x="708" y="224"/>
                    </a:lnTo>
                    <a:lnTo>
                      <a:pt x="691" y="232"/>
                    </a:lnTo>
                    <a:lnTo>
                      <a:pt x="704" y="271"/>
                    </a:lnTo>
                    <a:lnTo>
                      <a:pt x="688" y="267"/>
                    </a:lnTo>
                    <a:lnTo>
                      <a:pt x="658" y="255"/>
                    </a:lnTo>
                    <a:lnTo>
                      <a:pt x="644" y="208"/>
                    </a:lnTo>
                    <a:lnTo>
                      <a:pt x="614" y="202"/>
                    </a:lnTo>
                    <a:lnTo>
                      <a:pt x="634" y="178"/>
                    </a:lnTo>
                    <a:lnTo>
                      <a:pt x="604" y="166"/>
                    </a:lnTo>
                    <a:lnTo>
                      <a:pt x="593" y="123"/>
                    </a:lnTo>
                    <a:lnTo>
                      <a:pt x="554" y="129"/>
                    </a:lnTo>
                    <a:lnTo>
                      <a:pt x="530" y="127"/>
                    </a:lnTo>
                    <a:lnTo>
                      <a:pt x="489" y="84"/>
                    </a:lnTo>
                    <a:lnTo>
                      <a:pt x="413" y="85"/>
                    </a:lnTo>
                    <a:lnTo>
                      <a:pt x="337" y="59"/>
                    </a:lnTo>
                    <a:lnTo>
                      <a:pt x="256" y="0"/>
                    </a:lnTo>
                    <a:lnTo>
                      <a:pt x="206" y="20"/>
                    </a:lnTo>
                    <a:lnTo>
                      <a:pt x="186" y="53"/>
                    </a:lnTo>
                    <a:lnTo>
                      <a:pt x="139" y="50"/>
                    </a:lnTo>
                    <a:lnTo>
                      <a:pt x="93" y="1"/>
                    </a:lnTo>
                    <a:lnTo>
                      <a:pt x="89" y="14"/>
                    </a:lnTo>
                    <a:lnTo>
                      <a:pt x="96" y="63"/>
                    </a:lnTo>
                    <a:lnTo>
                      <a:pt x="30" y="135"/>
                    </a:lnTo>
                    <a:lnTo>
                      <a:pt x="0" y="135"/>
                    </a:lnTo>
                    <a:lnTo>
                      <a:pt x="1" y="178"/>
                    </a:lnTo>
                    <a:lnTo>
                      <a:pt x="41" y="187"/>
                    </a:lnTo>
                    <a:lnTo>
                      <a:pt x="65" y="263"/>
                    </a:lnTo>
                    <a:lnTo>
                      <a:pt x="85" y="246"/>
                    </a:lnTo>
                    <a:lnTo>
                      <a:pt x="128" y="263"/>
                    </a:lnTo>
                    <a:lnTo>
                      <a:pt x="178" y="339"/>
                    </a:lnTo>
                    <a:lnTo>
                      <a:pt x="193" y="409"/>
                    </a:lnTo>
                    <a:lnTo>
                      <a:pt x="163" y="442"/>
                    </a:lnTo>
                    <a:lnTo>
                      <a:pt x="167" y="511"/>
                    </a:lnTo>
                    <a:lnTo>
                      <a:pt x="201" y="574"/>
                    </a:lnTo>
                    <a:lnTo>
                      <a:pt x="227" y="560"/>
                    </a:lnTo>
                    <a:lnTo>
                      <a:pt x="244" y="587"/>
                    </a:lnTo>
                    <a:lnTo>
                      <a:pt x="261" y="500"/>
                    </a:lnTo>
                    <a:lnTo>
                      <a:pt x="303" y="477"/>
                    </a:lnTo>
                    <a:lnTo>
                      <a:pt x="311" y="524"/>
                    </a:lnTo>
                    <a:lnTo>
                      <a:pt x="343" y="527"/>
                    </a:lnTo>
                    <a:lnTo>
                      <a:pt x="351" y="553"/>
                    </a:lnTo>
                    <a:lnTo>
                      <a:pt x="375" y="566"/>
                    </a:lnTo>
                    <a:lnTo>
                      <a:pt x="399" y="688"/>
                    </a:lnTo>
                    <a:lnTo>
                      <a:pt x="416" y="729"/>
                    </a:lnTo>
                    <a:lnTo>
                      <a:pt x="432" y="719"/>
                    </a:lnTo>
                    <a:lnTo>
                      <a:pt x="446" y="738"/>
                    </a:lnTo>
                    <a:lnTo>
                      <a:pt x="435" y="672"/>
                    </a:lnTo>
                    <a:lnTo>
                      <a:pt x="468" y="588"/>
                    </a:lnTo>
                    <a:lnTo>
                      <a:pt x="514" y="572"/>
                    </a:lnTo>
                    <a:lnTo>
                      <a:pt x="548" y="634"/>
                    </a:lnTo>
                    <a:lnTo>
                      <a:pt x="572" y="687"/>
                    </a:lnTo>
                    <a:lnTo>
                      <a:pt x="568" y="704"/>
                    </a:lnTo>
                    <a:lnTo>
                      <a:pt x="598" y="703"/>
                    </a:lnTo>
                    <a:lnTo>
                      <a:pt x="592" y="671"/>
                    </a:lnTo>
                    <a:lnTo>
                      <a:pt x="615" y="676"/>
                    </a:lnTo>
                    <a:lnTo>
                      <a:pt x="639" y="723"/>
                    </a:lnTo>
                    <a:lnTo>
                      <a:pt x="675" y="703"/>
                    </a:lnTo>
                    <a:lnTo>
                      <a:pt x="625" y="666"/>
                    </a:lnTo>
                    <a:lnTo>
                      <a:pt x="635" y="643"/>
                    </a:lnTo>
                    <a:lnTo>
                      <a:pt x="602" y="614"/>
                    </a:lnTo>
                    <a:lnTo>
                      <a:pt x="617" y="567"/>
                    </a:lnTo>
                    <a:lnTo>
                      <a:pt x="611" y="510"/>
                    </a:lnTo>
                    <a:lnTo>
                      <a:pt x="596" y="465"/>
                    </a:lnTo>
                    <a:lnTo>
                      <a:pt x="566" y="421"/>
                    </a:lnTo>
                    <a:lnTo>
                      <a:pt x="573" y="362"/>
                    </a:lnTo>
                    <a:lnTo>
                      <a:pt x="545" y="329"/>
                    </a:lnTo>
                    <a:lnTo>
                      <a:pt x="548" y="309"/>
                    </a:lnTo>
                    <a:lnTo>
                      <a:pt x="588" y="302"/>
                    </a:lnTo>
                    <a:lnTo>
                      <a:pt x="592" y="322"/>
                    </a:lnTo>
                    <a:lnTo>
                      <a:pt x="645" y="341"/>
                    </a:lnTo>
                    <a:lnTo>
                      <a:pt x="619" y="351"/>
                    </a:lnTo>
                    <a:lnTo>
                      <a:pt x="643" y="388"/>
                    </a:lnTo>
                    <a:lnTo>
                      <a:pt x="652" y="388"/>
                    </a:lnTo>
                    <a:lnTo>
                      <a:pt x="679" y="361"/>
                    </a:lnTo>
                    <a:lnTo>
                      <a:pt x="692" y="338"/>
                    </a:lnTo>
                    <a:lnTo>
                      <a:pt x="719" y="341"/>
                    </a:lnTo>
                    <a:lnTo>
                      <a:pt x="746" y="30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85" name="Freeform 197">
                <a:extLst>
                  <a:ext uri="{FF2B5EF4-FFF2-40B4-BE49-F238E27FC236}">
                    <a16:creationId xmlns:a16="http://schemas.microsoft.com/office/drawing/2014/main" id="{906EFEF8-00C9-4B54-8E55-DA50761E3C8C}"/>
                  </a:ext>
                </a:extLst>
              </p:cNvPr>
              <p:cNvSpPr>
                <a:spLocks/>
              </p:cNvSpPr>
              <p:nvPr/>
            </p:nvSpPr>
            <p:spPr bwMode="auto">
              <a:xfrm>
                <a:off x="4964113" y="6115050"/>
                <a:ext cx="20638" cy="33338"/>
              </a:xfrm>
              <a:custGeom>
                <a:avLst/>
                <a:gdLst>
                  <a:gd name="T0" fmla="*/ 47 w 64"/>
                  <a:gd name="T1" fmla="*/ 10 h 106"/>
                  <a:gd name="T2" fmla="*/ 10 w 64"/>
                  <a:gd name="T3" fmla="*/ 0 h 106"/>
                  <a:gd name="T4" fmla="*/ 0 w 64"/>
                  <a:gd name="T5" fmla="*/ 41 h 106"/>
                  <a:gd name="T6" fmla="*/ 14 w 64"/>
                  <a:gd name="T7" fmla="*/ 101 h 106"/>
                  <a:gd name="T8" fmla="*/ 50 w 64"/>
                  <a:gd name="T9" fmla="*/ 106 h 106"/>
                  <a:gd name="T10" fmla="*/ 60 w 64"/>
                  <a:gd name="T11" fmla="*/ 83 h 106"/>
                  <a:gd name="T12" fmla="*/ 47 w 64"/>
                  <a:gd name="T13" fmla="*/ 47 h 106"/>
                  <a:gd name="T14" fmla="*/ 64 w 64"/>
                  <a:gd name="T15" fmla="*/ 44 h 106"/>
                  <a:gd name="T16" fmla="*/ 47 w 64"/>
                  <a:gd name="T17" fmla="*/ 1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06">
                    <a:moveTo>
                      <a:pt x="47" y="10"/>
                    </a:moveTo>
                    <a:lnTo>
                      <a:pt x="10" y="0"/>
                    </a:lnTo>
                    <a:lnTo>
                      <a:pt x="0" y="41"/>
                    </a:lnTo>
                    <a:lnTo>
                      <a:pt x="14" y="101"/>
                    </a:lnTo>
                    <a:lnTo>
                      <a:pt x="50" y="106"/>
                    </a:lnTo>
                    <a:lnTo>
                      <a:pt x="60" y="83"/>
                    </a:lnTo>
                    <a:lnTo>
                      <a:pt x="47" y="47"/>
                    </a:lnTo>
                    <a:lnTo>
                      <a:pt x="64" y="44"/>
                    </a:lnTo>
                    <a:lnTo>
                      <a:pt x="47" y="1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86" name="Freeform 198">
                <a:extLst>
                  <a:ext uri="{FF2B5EF4-FFF2-40B4-BE49-F238E27FC236}">
                    <a16:creationId xmlns:a16="http://schemas.microsoft.com/office/drawing/2014/main" id="{D745A959-5388-440B-8CFF-F0E49B4C6252}"/>
                  </a:ext>
                </a:extLst>
              </p:cNvPr>
              <p:cNvSpPr>
                <a:spLocks/>
              </p:cNvSpPr>
              <p:nvPr/>
            </p:nvSpPr>
            <p:spPr bwMode="auto">
              <a:xfrm>
                <a:off x="4851400" y="6064250"/>
                <a:ext cx="6350" cy="12700"/>
              </a:xfrm>
              <a:custGeom>
                <a:avLst/>
                <a:gdLst>
                  <a:gd name="T0" fmla="*/ 0 w 18"/>
                  <a:gd name="T1" fmla="*/ 13 h 43"/>
                  <a:gd name="T2" fmla="*/ 18 w 18"/>
                  <a:gd name="T3" fmla="*/ 43 h 43"/>
                  <a:gd name="T4" fmla="*/ 13 w 18"/>
                  <a:gd name="T5" fmla="*/ 0 h 43"/>
                  <a:gd name="T6" fmla="*/ 0 w 18"/>
                  <a:gd name="T7" fmla="*/ 13 h 43"/>
                </a:gdLst>
                <a:ahLst/>
                <a:cxnLst>
                  <a:cxn ang="0">
                    <a:pos x="T0" y="T1"/>
                  </a:cxn>
                  <a:cxn ang="0">
                    <a:pos x="T2" y="T3"/>
                  </a:cxn>
                  <a:cxn ang="0">
                    <a:pos x="T4" y="T5"/>
                  </a:cxn>
                  <a:cxn ang="0">
                    <a:pos x="T6" y="T7"/>
                  </a:cxn>
                </a:cxnLst>
                <a:rect l="0" t="0" r="r" b="b"/>
                <a:pathLst>
                  <a:path w="18" h="43">
                    <a:moveTo>
                      <a:pt x="0" y="13"/>
                    </a:moveTo>
                    <a:lnTo>
                      <a:pt x="18" y="43"/>
                    </a:lnTo>
                    <a:lnTo>
                      <a:pt x="13" y="0"/>
                    </a:lnTo>
                    <a:lnTo>
                      <a:pt x="0"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87" name="Freeform 199">
                <a:extLst>
                  <a:ext uri="{FF2B5EF4-FFF2-40B4-BE49-F238E27FC236}">
                    <a16:creationId xmlns:a16="http://schemas.microsoft.com/office/drawing/2014/main" id="{7797D69F-1D22-4E27-AE01-FAC9F3553B00}"/>
                  </a:ext>
                </a:extLst>
              </p:cNvPr>
              <p:cNvSpPr>
                <a:spLocks/>
              </p:cNvSpPr>
              <p:nvPr/>
            </p:nvSpPr>
            <p:spPr bwMode="auto">
              <a:xfrm>
                <a:off x="5008563" y="5988050"/>
                <a:ext cx="17463" cy="11113"/>
              </a:xfrm>
              <a:custGeom>
                <a:avLst/>
                <a:gdLst>
                  <a:gd name="T0" fmla="*/ 51 w 57"/>
                  <a:gd name="T1" fmla="*/ 0 h 37"/>
                  <a:gd name="T2" fmla="*/ 14 w 57"/>
                  <a:gd name="T3" fmla="*/ 21 h 37"/>
                  <a:gd name="T4" fmla="*/ 0 w 57"/>
                  <a:gd name="T5" fmla="*/ 31 h 37"/>
                  <a:gd name="T6" fmla="*/ 24 w 57"/>
                  <a:gd name="T7" fmla="*/ 37 h 37"/>
                  <a:gd name="T8" fmla="*/ 57 w 57"/>
                  <a:gd name="T9" fmla="*/ 17 h 37"/>
                  <a:gd name="T10" fmla="*/ 51 w 57"/>
                  <a:gd name="T11" fmla="*/ 0 h 37"/>
                </a:gdLst>
                <a:ahLst/>
                <a:cxnLst>
                  <a:cxn ang="0">
                    <a:pos x="T0" y="T1"/>
                  </a:cxn>
                  <a:cxn ang="0">
                    <a:pos x="T2" y="T3"/>
                  </a:cxn>
                  <a:cxn ang="0">
                    <a:pos x="T4" y="T5"/>
                  </a:cxn>
                  <a:cxn ang="0">
                    <a:pos x="T6" y="T7"/>
                  </a:cxn>
                  <a:cxn ang="0">
                    <a:pos x="T8" y="T9"/>
                  </a:cxn>
                  <a:cxn ang="0">
                    <a:pos x="T10" y="T11"/>
                  </a:cxn>
                </a:cxnLst>
                <a:rect l="0" t="0" r="r" b="b"/>
                <a:pathLst>
                  <a:path w="57" h="37">
                    <a:moveTo>
                      <a:pt x="51" y="0"/>
                    </a:moveTo>
                    <a:lnTo>
                      <a:pt x="14" y="21"/>
                    </a:lnTo>
                    <a:lnTo>
                      <a:pt x="0" y="31"/>
                    </a:lnTo>
                    <a:lnTo>
                      <a:pt x="24" y="37"/>
                    </a:lnTo>
                    <a:lnTo>
                      <a:pt x="57" y="17"/>
                    </a:lnTo>
                    <a:lnTo>
                      <a:pt x="51"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88" name="Freeform 200">
                <a:extLst>
                  <a:ext uri="{FF2B5EF4-FFF2-40B4-BE49-F238E27FC236}">
                    <a16:creationId xmlns:a16="http://schemas.microsoft.com/office/drawing/2014/main" id="{006C20E6-7B73-4CE1-A01A-A67AD1058E93}"/>
                  </a:ext>
                </a:extLst>
              </p:cNvPr>
              <p:cNvSpPr>
                <a:spLocks/>
              </p:cNvSpPr>
              <p:nvPr/>
            </p:nvSpPr>
            <p:spPr bwMode="auto">
              <a:xfrm>
                <a:off x="4983163" y="6005513"/>
                <a:ext cx="7938" cy="9525"/>
              </a:xfrm>
              <a:custGeom>
                <a:avLst/>
                <a:gdLst>
                  <a:gd name="T0" fmla="*/ 4 w 24"/>
                  <a:gd name="T1" fmla="*/ 27 h 27"/>
                  <a:gd name="T2" fmla="*/ 24 w 24"/>
                  <a:gd name="T3" fmla="*/ 10 h 27"/>
                  <a:gd name="T4" fmla="*/ 0 w 24"/>
                  <a:gd name="T5" fmla="*/ 0 h 27"/>
                  <a:gd name="T6" fmla="*/ 4 w 24"/>
                  <a:gd name="T7" fmla="*/ 27 h 27"/>
                </a:gdLst>
                <a:ahLst/>
                <a:cxnLst>
                  <a:cxn ang="0">
                    <a:pos x="T0" y="T1"/>
                  </a:cxn>
                  <a:cxn ang="0">
                    <a:pos x="T2" y="T3"/>
                  </a:cxn>
                  <a:cxn ang="0">
                    <a:pos x="T4" y="T5"/>
                  </a:cxn>
                  <a:cxn ang="0">
                    <a:pos x="T6" y="T7"/>
                  </a:cxn>
                </a:cxnLst>
                <a:rect l="0" t="0" r="r" b="b"/>
                <a:pathLst>
                  <a:path w="24" h="27">
                    <a:moveTo>
                      <a:pt x="4" y="27"/>
                    </a:moveTo>
                    <a:lnTo>
                      <a:pt x="24" y="10"/>
                    </a:lnTo>
                    <a:lnTo>
                      <a:pt x="0" y="0"/>
                    </a:lnTo>
                    <a:lnTo>
                      <a:pt x="4" y="2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89" name="Freeform 201">
                <a:extLst>
                  <a:ext uri="{FF2B5EF4-FFF2-40B4-BE49-F238E27FC236}">
                    <a16:creationId xmlns:a16="http://schemas.microsoft.com/office/drawing/2014/main" id="{E5235CD6-2B1E-4AF4-9D2C-708287FF214F}"/>
                  </a:ext>
                </a:extLst>
              </p:cNvPr>
              <p:cNvSpPr>
                <a:spLocks/>
              </p:cNvSpPr>
              <p:nvPr/>
            </p:nvSpPr>
            <p:spPr bwMode="auto">
              <a:xfrm>
                <a:off x="5081588" y="5951538"/>
                <a:ext cx="12700" cy="11113"/>
              </a:xfrm>
              <a:custGeom>
                <a:avLst/>
                <a:gdLst>
                  <a:gd name="T0" fmla="*/ 7 w 36"/>
                  <a:gd name="T1" fmla="*/ 37 h 37"/>
                  <a:gd name="T2" fmla="*/ 36 w 36"/>
                  <a:gd name="T3" fmla="*/ 10 h 37"/>
                  <a:gd name="T4" fmla="*/ 16 w 36"/>
                  <a:gd name="T5" fmla="*/ 0 h 37"/>
                  <a:gd name="T6" fmla="*/ 0 w 36"/>
                  <a:gd name="T7" fmla="*/ 27 h 37"/>
                  <a:gd name="T8" fmla="*/ 7 w 36"/>
                  <a:gd name="T9" fmla="*/ 37 h 37"/>
                </a:gdLst>
                <a:ahLst/>
                <a:cxnLst>
                  <a:cxn ang="0">
                    <a:pos x="T0" y="T1"/>
                  </a:cxn>
                  <a:cxn ang="0">
                    <a:pos x="T2" y="T3"/>
                  </a:cxn>
                  <a:cxn ang="0">
                    <a:pos x="T4" y="T5"/>
                  </a:cxn>
                  <a:cxn ang="0">
                    <a:pos x="T6" y="T7"/>
                  </a:cxn>
                  <a:cxn ang="0">
                    <a:pos x="T8" y="T9"/>
                  </a:cxn>
                </a:cxnLst>
                <a:rect l="0" t="0" r="r" b="b"/>
                <a:pathLst>
                  <a:path w="36" h="37">
                    <a:moveTo>
                      <a:pt x="7" y="37"/>
                    </a:moveTo>
                    <a:lnTo>
                      <a:pt x="36" y="10"/>
                    </a:lnTo>
                    <a:lnTo>
                      <a:pt x="16" y="0"/>
                    </a:lnTo>
                    <a:lnTo>
                      <a:pt x="0" y="27"/>
                    </a:lnTo>
                    <a:lnTo>
                      <a:pt x="7" y="3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90" name="Freeform 202">
                <a:extLst>
                  <a:ext uri="{FF2B5EF4-FFF2-40B4-BE49-F238E27FC236}">
                    <a16:creationId xmlns:a16="http://schemas.microsoft.com/office/drawing/2014/main" id="{F9C0F131-995B-4F80-B034-85927A243318}"/>
                  </a:ext>
                </a:extLst>
              </p:cNvPr>
              <p:cNvSpPr>
                <a:spLocks/>
              </p:cNvSpPr>
              <p:nvPr/>
            </p:nvSpPr>
            <p:spPr bwMode="auto">
              <a:xfrm>
                <a:off x="5103813" y="5957888"/>
                <a:ext cx="14288" cy="22225"/>
              </a:xfrm>
              <a:custGeom>
                <a:avLst/>
                <a:gdLst>
                  <a:gd name="T0" fmla="*/ 20 w 42"/>
                  <a:gd name="T1" fmla="*/ 0 h 69"/>
                  <a:gd name="T2" fmla="*/ 0 w 42"/>
                  <a:gd name="T3" fmla="*/ 13 h 69"/>
                  <a:gd name="T4" fmla="*/ 15 w 42"/>
                  <a:gd name="T5" fmla="*/ 36 h 69"/>
                  <a:gd name="T6" fmla="*/ 15 w 42"/>
                  <a:gd name="T7" fmla="*/ 69 h 69"/>
                  <a:gd name="T8" fmla="*/ 42 w 42"/>
                  <a:gd name="T9" fmla="*/ 45 h 69"/>
                  <a:gd name="T10" fmla="*/ 41 w 42"/>
                  <a:gd name="T11" fmla="*/ 22 h 69"/>
                  <a:gd name="T12" fmla="*/ 20 w 42"/>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42" h="69">
                    <a:moveTo>
                      <a:pt x="20" y="0"/>
                    </a:moveTo>
                    <a:lnTo>
                      <a:pt x="0" y="13"/>
                    </a:lnTo>
                    <a:lnTo>
                      <a:pt x="15" y="36"/>
                    </a:lnTo>
                    <a:lnTo>
                      <a:pt x="15" y="69"/>
                    </a:lnTo>
                    <a:lnTo>
                      <a:pt x="42" y="45"/>
                    </a:lnTo>
                    <a:lnTo>
                      <a:pt x="41" y="22"/>
                    </a:lnTo>
                    <a:lnTo>
                      <a:pt x="2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91" name="Freeform 203">
                <a:extLst>
                  <a:ext uri="{FF2B5EF4-FFF2-40B4-BE49-F238E27FC236}">
                    <a16:creationId xmlns:a16="http://schemas.microsoft.com/office/drawing/2014/main" id="{0FC486D3-398A-4450-9428-5B61A3E3DF6D}"/>
                  </a:ext>
                </a:extLst>
              </p:cNvPr>
              <p:cNvSpPr>
                <a:spLocks/>
              </p:cNvSpPr>
              <p:nvPr/>
            </p:nvSpPr>
            <p:spPr bwMode="auto">
              <a:xfrm>
                <a:off x="5114925" y="5991225"/>
                <a:ext cx="9525" cy="19050"/>
              </a:xfrm>
              <a:custGeom>
                <a:avLst/>
                <a:gdLst>
                  <a:gd name="T0" fmla="*/ 11 w 30"/>
                  <a:gd name="T1" fmla="*/ 60 h 60"/>
                  <a:gd name="T2" fmla="*/ 27 w 30"/>
                  <a:gd name="T3" fmla="*/ 40 h 60"/>
                  <a:gd name="T4" fmla="*/ 30 w 30"/>
                  <a:gd name="T5" fmla="*/ 10 h 60"/>
                  <a:gd name="T6" fmla="*/ 13 w 30"/>
                  <a:gd name="T7" fmla="*/ 0 h 60"/>
                  <a:gd name="T8" fmla="*/ 0 w 30"/>
                  <a:gd name="T9" fmla="*/ 10 h 60"/>
                  <a:gd name="T10" fmla="*/ 0 w 30"/>
                  <a:gd name="T11" fmla="*/ 50 h 60"/>
                  <a:gd name="T12" fmla="*/ 11 w 30"/>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30" h="60">
                    <a:moveTo>
                      <a:pt x="11" y="60"/>
                    </a:moveTo>
                    <a:lnTo>
                      <a:pt x="27" y="40"/>
                    </a:lnTo>
                    <a:lnTo>
                      <a:pt x="30" y="10"/>
                    </a:lnTo>
                    <a:lnTo>
                      <a:pt x="13" y="0"/>
                    </a:lnTo>
                    <a:lnTo>
                      <a:pt x="0" y="10"/>
                    </a:lnTo>
                    <a:lnTo>
                      <a:pt x="0" y="50"/>
                    </a:lnTo>
                    <a:lnTo>
                      <a:pt x="11" y="6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92" name="Freeform 204">
                <a:extLst>
                  <a:ext uri="{FF2B5EF4-FFF2-40B4-BE49-F238E27FC236}">
                    <a16:creationId xmlns:a16="http://schemas.microsoft.com/office/drawing/2014/main" id="{649E5FFC-2B12-429D-874B-00EF84340345}"/>
                  </a:ext>
                </a:extLst>
              </p:cNvPr>
              <p:cNvSpPr>
                <a:spLocks/>
              </p:cNvSpPr>
              <p:nvPr/>
            </p:nvSpPr>
            <p:spPr bwMode="auto">
              <a:xfrm>
                <a:off x="5121275" y="6022975"/>
                <a:ext cx="19050" cy="19050"/>
              </a:xfrm>
              <a:custGeom>
                <a:avLst/>
                <a:gdLst>
                  <a:gd name="T0" fmla="*/ 57 w 57"/>
                  <a:gd name="T1" fmla="*/ 35 h 59"/>
                  <a:gd name="T2" fmla="*/ 40 w 57"/>
                  <a:gd name="T3" fmla="*/ 0 h 59"/>
                  <a:gd name="T4" fmla="*/ 7 w 57"/>
                  <a:gd name="T5" fmla="*/ 10 h 59"/>
                  <a:gd name="T6" fmla="*/ 0 w 57"/>
                  <a:gd name="T7" fmla="*/ 26 h 59"/>
                  <a:gd name="T8" fmla="*/ 7 w 57"/>
                  <a:gd name="T9" fmla="*/ 53 h 59"/>
                  <a:gd name="T10" fmla="*/ 40 w 57"/>
                  <a:gd name="T11" fmla="*/ 59 h 59"/>
                  <a:gd name="T12" fmla="*/ 57 w 57"/>
                  <a:gd name="T13" fmla="*/ 35 h 59"/>
                </a:gdLst>
                <a:ahLst/>
                <a:cxnLst>
                  <a:cxn ang="0">
                    <a:pos x="T0" y="T1"/>
                  </a:cxn>
                  <a:cxn ang="0">
                    <a:pos x="T2" y="T3"/>
                  </a:cxn>
                  <a:cxn ang="0">
                    <a:pos x="T4" y="T5"/>
                  </a:cxn>
                  <a:cxn ang="0">
                    <a:pos x="T6" y="T7"/>
                  </a:cxn>
                  <a:cxn ang="0">
                    <a:pos x="T8" y="T9"/>
                  </a:cxn>
                  <a:cxn ang="0">
                    <a:pos x="T10" y="T11"/>
                  </a:cxn>
                  <a:cxn ang="0">
                    <a:pos x="T12" y="T13"/>
                  </a:cxn>
                </a:cxnLst>
                <a:rect l="0" t="0" r="r" b="b"/>
                <a:pathLst>
                  <a:path w="57" h="59">
                    <a:moveTo>
                      <a:pt x="57" y="35"/>
                    </a:moveTo>
                    <a:lnTo>
                      <a:pt x="40" y="0"/>
                    </a:lnTo>
                    <a:lnTo>
                      <a:pt x="7" y="10"/>
                    </a:lnTo>
                    <a:lnTo>
                      <a:pt x="0" y="26"/>
                    </a:lnTo>
                    <a:lnTo>
                      <a:pt x="7" y="53"/>
                    </a:lnTo>
                    <a:lnTo>
                      <a:pt x="40" y="59"/>
                    </a:lnTo>
                    <a:lnTo>
                      <a:pt x="57" y="3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93" name="Freeform 206">
                <a:extLst>
                  <a:ext uri="{FF2B5EF4-FFF2-40B4-BE49-F238E27FC236}">
                    <a16:creationId xmlns:a16="http://schemas.microsoft.com/office/drawing/2014/main" id="{65058EBB-EB23-4CE2-87FB-5A1844DBB271}"/>
                  </a:ext>
                </a:extLst>
              </p:cNvPr>
              <p:cNvSpPr>
                <a:spLocks/>
              </p:cNvSpPr>
              <p:nvPr/>
            </p:nvSpPr>
            <p:spPr bwMode="auto">
              <a:xfrm>
                <a:off x="5145088" y="6049963"/>
                <a:ext cx="11113" cy="19050"/>
              </a:xfrm>
              <a:custGeom>
                <a:avLst/>
                <a:gdLst>
                  <a:gd name="T0" fmla="*/ 9 w 33"/>
                  <a:gd name="T1" fmla="*/ 0 h 60"/>
                  <a:gd name="T2" fmla="*/ 0 w 33"/>
                  <a:gd name="T3" fmla="*/ 44 h 60"/>
                  <a:gd name="T4" fmla="*/ 3 w 33"/>
                  <a:gd name="T5" fmla="*/ 60 h 60"/>
                  <a:gd name="T6" fmla="*/ 33 w 33"/>
                  <a:gd name="T7" fmla="*/ 43 h 60"/>
                  <a:gd name="T8" fmla="*/ 25 w 33"/>
                  <a:gd name="T9" fmla="*/ 20 h 60"/>
                  <a:gd name="T10" fmla="*/ 9 w 33"/>
                  <a:gd name="T11" fmla="*/ 0 h 60"/>
                </a:gdLst>
                <a:ahLst/>
                <a:cxnLst>
                  <a:cxn ang="0">
                    <a:pos x="T0" y="T1"/>
                  </a:cxn>
                  <a:cxn ang="0">
                    <a:pos x="T2" y="T3"/>
                  </a:cxn>
                  <a:cxn ang="0">
                    <a:pos x="T4" y="T5"/>
                  </a:cxn>
                  <a:cxn ang="0">
                    <a:pos x="T6" y="T7"/>
                  </a:cxn>
                  <a:cxn ang="0">
                    <a:pos x="T8" y="T9"/>
                  </a:cxn>
                  <a:cxn ang="0">
                    <a:pos x="T10" y="T11"/>
                  </a:cxn>
                </a:cxnLst>
                <a:rect l="0" t="0" r="r" b="b"/>
                <a:pathLst>
                  <a:path w="33" h="60">
                    <a:moveTo>
                      <a:pt x="9" y="0"/>
                    </a:moveTo>
                    <a:lnTo>
                      <a:pt x="0" y="44"/>
                    </a:lnTo>
                    <a:lnTo>
                      <a:pt x="3" y="60"/>
                    </a:lnTo>
                    <a:lnTo>
                      <a:pt x="33" y="43"/>
                    </a:lnTo>
                    <a:lnTo>
                      <a:pt x="25" y="20"/>
                    </a:lnTo>
                    <a:lnTo>
                      <a:pt x="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94" name="Freeform 207">
                <a:extLst>
                  <a:ext uri="{FF2B5EF4-FFF2-40B4-BE49-F238E27FC236}">
                    <a16:creationId xmlns:a16="http://schemas.microsoft.com/office/drawing/2014/main" id="{8A713E7A-C281-49C7-AE9E-81238A6B723E}"/>
                  </a:ext>
                </a:extLst>
              </p:cNvPr>
              <p:cNvSpPr>
                <a:spLocks/>
              </p:cNvSpPr>
              <p:nvPr/>
            </p:nvSpPr>
            <p:spPr bwMode="auto">
              <a:xfrm>
                <a:off x="5100638" y="6057900"/>
                <a:ext cx="26988" cy="30163"/>
              </a:xfrm>
              <a:custGeom>
                <a:avLst/>
                <a:gdLst>
                  <a:gd name="T0" fmla="*/ 15 w 87"/>
                  <a:gd name="T1" fmla="*/ 89 h 95"/>
                  <a:gd name="T2" fmla="*/ 35 w 87"/>
                  <a:gd name="T3" fmla="*/ 95 h 95"/>
                  <a:gd name="T4" fmla="*/ 57 w 87"/>
                  <a:gd name="T5" fmla="*/ 82 h 95"/>
                  <a:gd name="T6" fmla="*/ 87 w 87"/>
                  <a:gd name="T7" fmla="*/ 29 h 95"/>
                  <a:gd name="T8" fmla="*/ 50 w 87"/>
                  <a:gd name="T9" fmla="*/ 0 h 95"/>
                  <a:gd name="T10" fmla="*/ 47 w 87"/>
                  <a:gd name="T11" fmla="*/ 16 h 95"/>
                  <a:gd name="T12" fmla="*/ 60 w 87"/>
                  <a:gd name="T13" fmla="*/ 39 h 95"/>
                  <a:gd name="T14" fmla="*/ 47 w 87"/>
                  <a:gd name="T15" fmla="*/ 39 h 95"/>
                  <a:gd name="T16" fmla="*/ 13 w 87"/>
                  <a:gd name="T17" fmla="*/ 36 h 95"/>
                  <a:gd name="T18" fmla="*/ 3 w 87"/>
                  <a:gd name="T19" fmla="*/ 46 h 95"/>
                  <a:gd name="T20" fmla="*/ 27 w 87"/>
                  <a:gd name="T21" fmla="*/ 62 h 95"/>
                  <a:gd name="T22" fmla="*/ 0 w 87"/>
                  <a:gd name="T23" fmla="*/ 70 h 95"/>
                  <a:gd name="T24" fmla="*/ 15 w 87"/>
                  <a:gd name="T25" fmla="*/ 8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95">
                    <a:moveTo>
                      <a:pt x="15" y="89"/>
                    </a:moveTo>
                    <a:lnTo>
                      <a:pt x="35" y="95"/>
                    </a:lnTo>
                    <a:lnTo>
                      <a:pt x="57" y="82"/>
                    </a:lnTo>
                    <a:lnTo>
                      <a:pt x="87" y="29"/>
                    </a:lnTo>
                    <a:lnTo>
                      <a:pt x="50" y="0"/>
                    </a:lnTo>
                    <a:lnTo>
                      <a:pt x="47" y="16"/>
                    </a:lnTo>
                    <a:lnTo>
                      <a:pt x="60" y="39"/>
                    </a:lnTo>
                    <a:lnTo>
                      <a:pt x="47" y="39"/>
                    </a:lnTo>
                    <a:lnTo>
                      <a:pt x="13" y="36"/>
                    </a:lnTo>
                    <a:lnTo>
                      <a:pt x="3" y="46"/>
                    </a:lnTo>
                    <a:lnTo>
                      <a:pt x="27" y="62"/>
                    </a:lnTo>
                    <a:lnTo>
                      <a:pt x="0" y="70"/>
                    </a:lnTo>
                    <a:lnTo>
                      <a:pt x="15" y="8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95" name="Freeform 208">
                <a:extLst>
                  <a:ext uri="{FF2B5EF4-FFF2-40B4-BE49-F238E27FC236}">
                    <a16:creationId xmlns:a16="http://schemas.microsoft.com/office/drawing/2014/main" id="{B7BFB5CF-25E8-4808-B040-5A870C15A927}"/>
                  </a:ext>
                </a:extLst>
              </p:cNvPr>
              <p:cNvSpPr>
                <a:spLocks/>
              </p:cNvSpPr>
              <p:nvPr/>
            </p:nvSpPr>
            <p:spPr bwMode="auto">
              <a:xfrm>
                <a:off x="5133975" y="5918200"/>
                <a:ext cx="36513" cy="47625"/>
              </a:xfrm>
              <a:custGeom>
                <a:avLst/>
                <a:gdLst>
                  <a:gd name="T0" fmla="*/ 111 w 118"/>
                  <a:gd name="T1" fmla="*/ 131 h 151"/>
                  <a:gd name="T2" fmla="*/ 107 w 118"/>
                  <a:gd name="T3" fmla="*/ 89 h 151"/>
                  <a:gd name="T4" fmla="*/ 87 w 118"/>
                  <a:gd name="T5" fmla="*/ 69 h 151"/>
                  <a:gd name="T6" fmla="*/ 87 w 118"/>
                  <a:gd name="T7" fmla="*/ 49 h 151"/>
                  <a:gd name="T8" fmla="*/ 57 w 118"/>
                  <a:gd name="T9" fmla="*/ 29 h 151"/>
                  <a:gd name="T10" fmla="*/ 43 w 118"/>
                  <a:gd name="T11" fmla="*/ 32 h 151"/>
                  <a:gd name="T12" fmla="*/ 27 w 118"/>
                  <a:gd name="T13" fmla="*/ 0 h 151"/>
                  <a:gd name="T14" fmla="*/ 10 w 118"/>
                  <a:gd name="T15" fmla="*/ 13 h 151"/>
                  <a:gd name="T16" fmla="*/ 0 w 118"/>
                  <a:gd name="T17" fmla="*/ 50 h 151"/>
                  <a:gd name="T18" fmla="*/ 24 w 118"/>
                  <a:gd name="T19" fmla="*/ 75 h 151"/>
                  <a:gd name="T20" fmla="*/ 61 w 118"/>
                  <a:gd name="T21" fmla="*/ 89 h 151"/>
                  <a:gd name="T22" fmla="*/ 61 w 118"/>
                  <a:gd name="T23" fmla="*/ 122 h 151"/>
                  <a:gd name="T24" fmla="*/ 98 w 118"/>
                  <a:gd name="T25" fmla="*/ 151 h 151"/>
                  <a:gd name="T26" fmla="*/ 118 w 118"/>
                  <a:gd name="T27" fmla="*/ 148 h 151"/>
                  <a:gd name="T28" fmla="*/ 111 w 118"/>
                  <a:gd name="T29" fmla="*/ 13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151">
                    <a:moveTo>
                      <a:pt x="111" y="131"/>
                    </a:moveTo>
                    <a:lnTo>
                      <a:pt x="107" y="89"/>
                    </a:lnTo>
                    <a:lnTo>
                      <a:pt x="87" y="69"/>
                    </a:lnTo>
                    <a:lnTo>
                      <a:pt x="87" y="49"/>
                    </a:lnTo>
                    <a:lnTo>
                      <a:pt x="57" y="29"/>
                    </a:lnTo>
                    <a:lnTo>
                      <a:pt x="43" y="32"/>
                    </a:lnTo>
                    <a:lnTo>
                      <a:pt x="27" y="0"/>
                    </a:lnTo>
                    <a:lnTo>
                      <a:pt x="10" y="13"/>
                    </a:lnTo>
                    <a:lnTo>
                      <a:pt x="0" y="50"/>
                    </a:lnTo>
                    <a:lnTo>
                      <a:pt x="24" y="75"/>
                    </a:lnTo>
                    <a:lnTo>
                      <a:pt x="61" y="89"/>
                    </a:lnTo>
                    <a:lnTo>
                      <a:pt x="61" y="122"/>
                    </a:lnTo>
                    <a:lnTo>
                      <a:pt x="98" y="151"/>
                    </a:lnTo>
                    <a:lnTo>
                      <a:pt x="118" y="148"/>
                    </a:lnTo>
                    <a:lnTo>
                      <a:pt x="111" y="13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96" name="Freeform 209">
                <a:extLst>
                  <a:ext uri="{FF2B5EF4-FFF2-40B4-BE49-F238E27FC236}">
                    <a16:creationId xmlns:a16="http://schemas.microsoft.com/office/drawing/2014/main" id="{D941E159-D8B6-4572-A345-ECDE466F8C9F}"/>
                  </a:ext>
                </a:extLst>
              </p:cNvPr>
              <p:cNvSpPr>
                <a:spLocks/>
              </p:cNvSpPr>
              <p:nvPr/>
            </p:nvSpPr>
            <p:spPr bwMode="auto">
              <a:xfrm>
                <a:off x="5168900" y="5969000"/>
                <a:ext cx="23813" cy="15875"/>
              </a:xfrm>
              <a:custGeom>
                <a:avLst/>
                <a:gdLst>
                  <a:gd name="T0" fmla="*/ 71 w 74"/>
                  <a:gd name="T1" fmla="*/ 39 h 49"/>
                  <a:gd name="T2" fmla="*/ 74 w 74"/>
                  <a:gd name="T3" fmla="*/ 13 h 49"/>
                  <a:gd name="T4" fmla="*/ 50 w 74"/>
                  <a:gd name="T5" fmla="*/ 0 h 49"/>
                  <a:gd name="T6" fmla="*/ 17 w 74"/>
                  <a:gd name="T7" fmla="*/ 0 h 49"/>
                  <a:gd name="T8" fmla="*/ 0 w 74"/>
                  <a:gd name="T9" fmla="*/ 10 h 49"/>
                  <a:gd name="T10" fmla="*/ 44 w 74"/>
                  <a:gd name="T11" fmla="*/ 49 h 49"/>
                  <a:gd name="T12" fmla="*/ 71 w 74"/>
                  <a:gd name="T13" fmla="*/ 39 h 49"/>
                </a:gdLst>
                <a:ahLst/>
                <a:cxnLst>
                  <a:cxn ang="0">
                    <a:pos x="T0" y="T1"/>
                  </a:cxn>
                  <a:cxn ang="0">
                    <a:pos x="T2" y="T3"/>
                  </a:cxn>
                  <a:cxn ang="0">
                    <a:pos x="T4" y="T5"/>
                  </a:cxn>
                  <a:cxn ang="0">
                    <a:pos x="T6" y="T7"/>
                  </a:cxn>
                  <a:cxn ang="0">
                    <a:pos x="T8" y="T9"/>
                  </a:cxn>
                  <a:cxn ang="0">
                    <a:pos x="T10" y="T11"/>
                  </a:cxn>
                  <a:cxn ang="0">
                    <a:pos x="T12" y="T13"/>
                  </a:cxn>
                </a:cxnLst>
                <a:rect l="0" t="0" r="r" b="b"/>
                <a:pathLst>
                  <a:path w="74" h="49">
                    <a:moveTo>
                      <a:pt x="71" y="39"/>
                    </a:moveTo>
                    <a:lnTo>
                      <a:pt x="74" y="13"/>
                    </a:lnTo>
                    <a:lnTo>
                      <a:pt x="50" y="0"/>
                    </a:lnTo>
                    <a:lnTo>
                      <a:pt x="17" y="0"/>
                    </a:lnTo>
                    <a:lnTo>
                      <a:pt x="0" y="10"/>
                    </a:lnTo>
                    <a:lnTo>
                      <a:pt x="44" y="49"/>
                    </a:lnTo>
                    <a:lnTo>
                      <a:pt x="71" y="3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97" name="Freeform 210">
                <a:extLst>
                  <a:ext uri="{FF2B5EF4-FFF2-40B4-BE49-F238E27FC236}">
                    <a16:creationId xmlns:a16="http://schemas.microsoft.com/office/drawing/2014/main" id="{95142775-7B35-41AE-B115-F47A8187B93F}"/>
                  </a:ext>
                </a:extLst>
              </p:cNvPr>
              <p:cNvSpPr>
                <a:spLocks/>
              </p:cNvSpPr>
              <p:nvPr/>
            </p:nvSpPr>
            <p:spPr bwMode="auto">
              <a:xfrm>
                <a:off x="5195888" y="5983288"/>
                <a:ext cx="19050" cy="11113"/>
              </a:xfrm>
              <a:custGeom>
                <a:avLst/>
                <a:gdLst>
                  <a:gd name="T0" fmla="*/ 0 w 60"/>
                  <a:gd name="T1" fmla="*/ 30 h 36"/>
                  <a:gd name="T2" fmla="*/ 30 w 60"/>
                  <a:gd name="T3" fmla="*/ 36 h 36"/>
                  <a:gd name="T4" fmla="*/ 60 w 60"/>
                  <a:gd name="T5" fmla="*/ 19 h 36"/>
                  <a:gd name="T6" fmla="*/ 60 w 60"/>
                  <a:gd name="T7" fmla="*/ 3 h 36"/>
                  <a:gd name="T8" fmla="*/ 27 w 60"/>
                  <a:gd name="T9" fmla="*/ 0 h 36"/>
                  <a:gd name="T10" fmla="*/ 0 w 60"/>
                  <a:gd name="T11" fmla="*/ 30 h 36"/>
                </a:gdLst>
                <a:ahLst/>
                <a:cxnLst>
                  <a:cxn ang="0">
                    <a:pos x="T0" y="T1"/>
                  </a:cxn>
                  <a:cxn ang="0">
                    <a:pos x="T2" y="T3"/>
                  </a:cxn>
                  <a:cxn ang="0">
                    <a:pos x="T4" y="T5"/>
                  </a:cxn>
                  <a:cxn ang="0">
                    <a:pos x="T6" y="T7"/>
                  </a:cxn>
                  <a:cxn ang="0">
                    <a:pos x="T8" y="T9"/>
                  </a:cxn>
                  <a:cxn ang="0">
                    <a:pos x="T10" y="T11"/>
                  </a:cxn>
                </a:cxnLst>
                <a:rect l="0" t="0" r="r" b="b"/>
                <a:pathLst>
                  <a:path w="60" h="36">
                    <a:moveTo>
                      <a:pt x="0" y="30"/>
                    </a:moveTo>
                    <a:lnTo>
                      <a:pt x="30" y="36"/>
                    </a:lnTo>
                    <a:lnTo>
                      <a:pt x="60" y="19"/>
                    </a:lnTo>
                    <a:lnTo>
                      <a:pt x="60" y="3"/>
                    </a:lnTo>
                    <a:lnTo>
                      <a:pt x="27" y="0"/>
                    </a:lnTo>
                    <a:lnTo>
                      <a:pt x="0" y="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98" name="Freeform 211">
                <a:extLst>
                  <a:ext uri="{FF2B5EF4-FFF2-40B4-BE49-F238E27FC236}">
                    <a16:creationId xmlns:a16="http://schemas.microsoft.com/office/drawing/2014/main" id="{F296E023-2A88-4E0F-83A0-CDC016E8B73A}"/>
                  </a:ext>
                </a:extLst>
              </p:cNvPr>
              <p:cNvSpPr>
                <a:spLocks/>
              </p:cNvSpPr>
              <p:nvPr/>
            </p:nvSpPr>
            <p:spPr bwMode="auto">
              <a:xfrm>
                <a:off x="5156200" y="5981700"/>
                <a:ext cx="11113" cy="19050"/>
              </a:xfrm>
              <a:custGeom>
                <a:avLst/>
                <a:gdLst>
                  <a:gd name="T0" fmla="*/ 37 w 37"/>
                  <a:gd name="T1" fmla="*/ 24 h 57"/>
                  <a:gd name="T2" fmla="*/ 0 w 37"/>
                  <a:gd name="T3" fmla="*/ 0 h 57"/>
                  <a:gd name="T4" fmla="*/ 0 w 37"/>
                  <a:gd name="T5" fmla="*/ 37 h 57"/>
                  <a:gd name="T6" fmla="*/ 7 w 37"/>
                  <a:gd name="T7" fmla="*/ 57 h 57"/>
                  <a:gd name="T8" fmla="*/ 37 w 37"/>
                  <a:gd name="T9" fmla="*/ 24 h 57"/>
                </a:gdLst>
                <a:ahLst/>
                <a:cxnLst>
                  <a:cxn ang="0">
                    <a:pos x="T0" y="T1"/>
                  </a:cxn>
                  <a:cxn ang="0">
                    <a:pos x="T2" y="T3"/>
                  </a:cxn>
                  <a:cxn ang="0">
                    <a:pos x="T4" y="T5"/>
                  </a:cxn>
                  <a:cxn ang="0">
                    <a:pos x="T6" y="T7"/>
                  </a:cxn>
                  <a:cxn ang="0">
                    <a:pos x="T8" y="T9"/>
                  </a:cxn>
                </a:cxnLst>
                <a:rect l="0" t="0" r="r" b="b"/>
                <a:pathLst>
                  <a:path w="37" h="57">
                    <a:moveTo>
                      <a:pt x="37" y="24"/>
                    </a:moveTo>
                    <a:lnTo>
                      <a:pt x="0" y="0"/>
                    </a:lnTo>
                    <a:lnTo>
                      <a:pt x="0" y="37"/>
                    </a:lnTo>
                    <a:lnTo>
                      <a:pt x="7" y="57"/>
                    </a:lnTo>
                    <a:lnTo>
                      <a:pt x="37" y="2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99" name="Freeform 212">
                <a:extLst>
                  <a:ext uri="{FF2B5EF4-FFF2-40B4-BE49-F238E27FC236}">
                    <a16:creationId xmlns:a16="http://schemas.microsoft.com/office/drawing/2014/main" id="{645ECE60-05B3-4090-A2E3-BFEB2FDF61F8}"/>
                  </a:ext>
                </a:extLst>
              </p:cNvPr>
              <p:cNvSpPr>
                <a:spLocks/>
              </p:cNvSpPr>
              <p:nvPr/>
            </p:nvSpPr>
            <p:spPr bwMode="auto">
              <a:xfrm>
                <a:off x="5173663" y="6018213"/>
                <a:ext cx="20638" cy="25400"/>
              </a:xfrm>
              <a:custGeom>
                <a:avLst/>
                <a:gdLst>
                  <a:gd name="T0" fmla="*/ 50 w 62"/>
                  <a:gd name="T1" fmla="*/ 67 h 83"/>
                  <a:gd name="T2" fmla="*/ 62 w 62"/>
                  <a:gd name="T3" fmla="*/ 40 h 83"/>
                  <a:gd name="T4" fmla="*/ 56 w 62"/>
                  <a:gd name="T5" fmla="*/ 0 h 83"/>
                  <a:gd name="T6" fmla="*/ 12 w 62"/>
                  <a:gd name="T7" fmla="*/ 18 h 83"/>
                  <a:gd name="T8" fmla="*/ 0 w 62"/>
                  <a:gd name="T9" fmla="*/ 54 h 83"/>
                  <a:gd name="T10" fmla="*/ 27 w 62"/>
                  <a:gd name="T11" fmla="*/ 83 h 83"/>
                  <a:gd name="T12" fmla="*/ 50 w 62"/>
                  <a:gd name="T13" fmla="*/ 67 h 83"/>
                </a:gdLst>
                <a:ahLst/>
                <a:cxnLst>
                  <a:cxn ang="0">
                    <a:pos x="T0" y="T1"/>
                  </a:cxn>
                  <a:cxn ang="0">
                    <a:pos x="T2" y="T3"/>
                  </a:cxn>
                  <a:cxn ang="0">
                    <a:pos x="T4" y="T5"/>
                  </a:cxn>
                  <a:cxn ang="0">
                    <a:pos x="T6" y="T7"/>
                  </a:cxn>
                  <a:cxn ang="0">
                    <a:pos x="T8" y="T9"/>
                  </a:cxn>
                  <a:cxn ang="0">
                    <a:pos x="T10" y="T11"/>
                  </a:cxn>
                  <a:cxn ang="0">
                    <a:pos x="T12" y="T13"/>
                  </a:cxn>
                </a:cxnLst>
                <a:rect l="0" t="0" r="r" b="b"/>
                <a:pathLst>
                  <a:path w="62" h="83">
                    <a:moveTo>
                      <a:pt x="50" y="67"/>
                    </a:moveTo>
                    <a:lnTo>
                      <a:pt x="62" y="40"/>
                    </a:lnTo>
                    <a:lnTo>
                      <a:pt x="56" y="0"/>
                    </a:lnTo>
                    <a:lnTo>
                      <a:pt x="12" y="18"/>
                    </a:lnTo>
                    <a:lnTo>
                      <a:pt x="0" y="54"/>
                    </a:lnTo>
                    <a:lnTo>
                      <a:pt x="27" y="83"/>
                    </a:lnTo>
                    <a:lnTo>
                      <a:pt x="50" y="6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00" name="Freeform 213">
                <a:extLst>
                  <a:ext uri="{FF2B5EF4-FFF2-40B4-BE49-F238E27FC236}">
                    <a16:creationId xmlns:a16="http://schemas.microsoft.com/office/drawing/2014/main" id="{0753B4D5-38A8-475D-B507-95F546238974}"/>
                  </a:ext>
                </a:extLst>
              </p:cNvPr>
              <p:cNvSpPr>
                <a:spLocks/>
              </p:cNvSpPr>
              <p:nvPr/>
            </p:nvSpPr>
            <p:spPr bwMode="auto">
              <a:xfrm>
                <a:off x="5202238" y="6011863"/>
                <a:ext cx="23813" cy="36513"/>
              </a:xfrm>
              <a:custGeom>
                <a:avLst/>
                <a:gdLst>
                  <a:gd name="T0" fmla="*/ 77 w 77"/>
                  <a:gd name="T1" fmla="*/ 62 h 119"/>
                  <a:gd name="T2" fmla="*/ 74 w 77"/>
                  <a:gd name="T3" fmla="*/ 13 h 119"/>
                  <a:gd name="T4" fmla="*/ 57 w 77"/>
                  <a:gd name="T5" fmla="*/ 0 h 119"/>
                  <a:gd name="T6" fmla="*/ 17 w 77"/>
                  <a:gd name="T7" fmla="*/ 13 h 119"/>
                  <a:gd name="T8" fmla="*/ 0 w 77"/>
                  <a:gd name="T9" fmla="*/ 63 h 119"/>
                  <a:gd name="T10" fmla="*/ 28 w 77"/>
                  <a:gd name="T11" fmla="*/ 119 h 119"/>
                  <a:gd name="T12" fmla="*/ 45 w 77"/>
                  <a:gd name="T13" fmla="*/ 109 h 119"/>
                  <a:gd name="T14" fmla="*/ 77 w 77"/>
                  <a:gd name="T15" fmla="*/ 62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19">
                    <a:moveTo>
                      <a:pt x="77" y="62"/>
                    </a:moveTo>
                    <a:lnTo>
                      <a:pt x="74" y="13"/>
                    </a:lnTo>
                    <a:lnTo>
                      <a:pt x="57" y="0"/>
                    </a:lnTo>
                    <a:lnTo>
                      <a:pt x="17" y="13"/>
                    </a:lnTo>
                    <a:lnTo>
                      <a:pt x="0" y="63"/>
                    </a:lnTo>
                    <a:lnTo>
                      <a:pt x="28" y="119"/>
                    </a:lnTo>
                    <a:lnTo>
                      <a:pt x="45" y="109"/>
                    </a:lnTo>
                    <a:lnTo>
                      <a:pt x="77" y="6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01" name="Freeform 214">
                <a:extLst>
                  <a:ext uri="{FF2B5EF4-FFF2-40B4-BE49-F238E27FC236}">
                    <a16:creationId xmlns:a16="http://schemas.microsoft.com/office/drawing/2014/main" id="{6D87ABD0-BC80-4F08-9199-76125E8C9834}"/>
                  </a:ext>
                </a:extLst>
              </p:cNvPr>
              <p:cNvSpPr>
                <a:spLocks/>
              </p:cNvSpPr>
              <p:nvPr/>
            </p:nvSpPr>
            <p:spPr bwMode="auto">
              <a:xfrm>
                <a:off x="5189538" y="6056313"/>
                <a:ext cx="14288" cy="23813"/>
              </a:xfrm>
              <a:custGeom>
                <a:avLst/>
                <a:gdLst>
                  <a:gd name="T0" fmla="*/ 38 w 47"/>
                  <a:gd name="T1" fmla="*/ 74 h 74"/>
                  <a:gd name="T2" fmla="*/ 47 w 47"/>
                  <a:gd name="T3" fmla="*/ 34 h 74"/>
                  <a:gd name="T4" fmla="*/ 36 w 47"/>
                  <a:gd name="T5" fmla="*/ 0 h 74"/>
                  <a:gd name="T6" fmla="*/ 0 w 47"/>
                  <a:gd name="T7" fmla="*/ 11 h 74"/>
                  <a:gd name="T8" fmla="*/ 0 w 47"/>
                  <a:gd name="T9" fmla="*/ 35 h 74"/>
                  <a:gd name="T10" fmla="*/ 38 w 47"/>
                  <a:gd name="T11" fmla="*/ 74 h 74"/>
                </a:gdLst>
                <a:ahLst/>
                <a:cxnLst>
                  <a:cxn ang="0">
                    <a:pos x="T0" y="T1"/>
                  </a:cxn>
                  <a:cxn ang="0">
                    <a:pos x="T2" y="T3"/>
                  </a:cxn>
                  <a:cxn ang="0">
                    <a:pos x="T4" y="T5"/>
                  </a:cxn>
                  <a:cxn ang="0">
                    <a:pos x="T6" y="T7"/>
                  </a:cxn>
                  <a:cxn ang="0">
                    <a:pos x="T8" y="T9"/>
                  </a:cxn>
                  <a:cxn ang="0">
                    <a:pos x="T10" y="T11"/>
                  </a:cxn>
                </a:cxnLst>
                <a:rect l="0" t="0" r="r" b="b"/>
                <a:pathLst>
                  <a:path w="47" h="74">
                    <a:moveTo>
                      <a:pt x="38" y="74"/>
                    </a:moveTo>
                    <a:lnTo>
                      <a:pt x="47" y="34"/>
                    </a:lnTo>
                    <a:lnTo>
                      <a:pt x="36" y="0"/>
                    </a:lnTo>
                    <a:lnTo>
                      <a:pt x="0" y="11"/>
                    </a:lnTo>
                    <a:lnTo>
                      <a:pt x="0" y="35"/>
                    </a:lnTo>
                    <a:lnTo>
                      <a:pt x="38" y="7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02" name="Freeform 215">
                <a:extLst>
                  <a:ext uri="{FF2B5EF4-FFF2-40B4-BE49-F238E27FC236}">
                    <a16:creationId xmlns:a16="http://schemas.microsoft.com/office/drawing/2014/main" id="{808B2AA1-FAC4-499F-A537-6AAB31DDAE22}"/>
                  </a:ext>
                </a:extLst>
              </p:cNvPr>
              <p:cNvSpPr>
                <a:spLocks/>
              </p:cNvSpPr>
              <p:nvPr/>
            </p:nvSpPr>
            <p:spPr bwMode="auto">
              <a:xfrm>
                <a:off x="5237163" y="6035675"/>
                <a:ext cx="28575" cy="31750"/>
              </a:xfrm>
              <a:custGeom>
                <a:avLst/>
                <a:gdLst>
                  <a:gd name="T0" fmla="*/ 53 w 90"/>
                  <a:gd name="T1" fmla="*/ 40 h 97"/>
                  <a:gd name="T2" fmla="*/ 7 w 90"/>
                  <a:gd name="T3" fmla="*/ 63 h 97"/>
                  <a:gd name="T4" fmla="*/ 0 w 90"/>
                  <a:gd name="T5" fmla="*/ 97 h 97"/>
                  <a:gd name="T6" fmla="*/ 44 w 90"/>
                  <a:gd name="T7" fmla="*/ 83 h 97"/>
                  <a:gd name="T8" fmla="*/ 70 w 90"/>
                  <a:gd name="T9" fmla="*/ 53 h 97"/>
                  <a:gd name="T10" fmla="*/ 76 w 90"/>
                  <a:gd name="T11" fmla="*/ 13 h 97"/>
                  <a:gd name="T12" fmla="*/ 90 w 90"/>
                  <a:gd name="T13" fmla="*/ 0 h 97"/>
                  <a:gd name="T14" fmla="*/ 56 w 90"/>
                  <a:gd name="T15" fmla="*/ 3 h 97"/>
                  <a:gd name="T16" fmla="*/ 53 w 90"/>
                  <a:gd name="T17"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97">
                    <a:moveTo>
                      <a:pt x="53" y="40"/>
                    </a:moveTo>
                    <a:lnTo>
                      <a:pt x="7" y="63"/>
                    </a:lnTo>
                    <a:lnTo>
                      <a:pt x="0" y="97"/>
                    </a:lnTo>
                    <a:lnTo>
                      <a:pt x="44" y="83"/>
                    </a:lnTo>
                    <a:lnTo>
                      <a:pt x="70" y="53"/>
                    </a:lnTo>
                    <a:lnTo>
                      <a:pt x="76" y="13"/>
                    </a:lnTo>
                    <a:lnTo>
                      <a:pt x="90" y="0"/>
                    </a:lnTo>
                    <a:lnTo>
                      <a:pt x="56" y="3"/>
                    </a:lnTo>
                    <a:lnTo>
                      <a:pt x="53" y="4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03" name="Freeform 216">
                <a:extLst>
                  <a:ext uri="{FF2B5EF4-FFF2-40B4-BE49-F238E27FC236}">
                    <a16:creationId xmlns:a16="http://schemas.microsoft.com/office/drawing/2014/main" id="{C7EB26BC-5346-4962-9218-909B9FF31AAA}"/>
                  </a:ext>
                </a:extLst>
              </p:cNvPr>
              <p:cNvSpPr>
                <a:spLocks/>
              </p:cNvSpPr>
              <p:nvPr/>
            </p:nvSpPr>
            <p:spPr bwMode="auto">
              <a:xfrm>
                <a:off x="5195888" y="6105525"/>
                <a:ext cx="19050" cy="22225"/>
              </a:xfrm>
              <a:custGeom>
                <a:avLst/>
                <a:gdLst>
                  <a:gd name="T0" fmla="*/ 61 w 61"/>
                  <a:gd name="T1" fmla="*/ 44 h 71"/>
                  <a:gd name="T2" fmla="*/ 27 w 61"/>
                  <a:gd name="T3" fmla="*/ 0 h 71"/>
                  <a:gd name="T4" fmla="*/ 0 w 61"/>
                  <a:gd name="T5" fmla="*/ 8 h 71"/>
                  <a:gd name="T6" fmla="*/ 1 w 61"/>
                  <a:gd name="T7" fmla="*/ 24 h 71"/>
                  <a:gd name="T8" fmla="*/ 20 w 61"/>
                  <a:gd name="T9" fmla="*/ 20 h 71"/>
                  <a:gd name="T10" fmla="*/ 34 w 61"/>
                  <a:gd name="T11" fmla="*/ 34 h 71"/>
                  <a:gd name="T12" fmla="*/ 28 w 61"/>
                  <a:gd name="T13" fmla="*/ 71 h 71"/>
                  <a:gd name="T14" fmla="*/ 61 w 61"/>
                  <a:gd name="T15" fmla="*/ 44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71">
                    <a:moveTo>
                      <a:pt x="61" y="44"/>
                    </a:moveTo>
                    <a:lnTo>
                      <a:pt x="27" y="0"/>
                    </a:lnTo>
                    <a:lnTo>
                      <a:pt x="0" y="8"/>
                    </a:lnTo>
                    <a:lnTo>
                      <a:pt x="1" y="24"/>
                    </a:lnTo>
                    <a:lnTo>
                      <a:pt x="20" y="20"/>
                    </a:lnTo>
                    <a:lnTo>
                      <a:pt x="34" y="34"/>
                    </a:lnTo>
                    <a:lnTo>
                      <a:pt x="28" y="71"/>
                    </a:lnTo>
                    <a:lnTo>
                      <a:pt x="61" y="4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04" name="Freeform 217">
                <a:extLst>
                  <a:ext uri="{FF2B5EF4-FFF2-40B4-BE49-F238E27FC236}">
                    <a16:creationId xmlns:a16="http://schemas.microsoft.com/office/drawing/2014/main" id="{36350859-023E-4BAA-ACD7-DF39B26BE802}"/>
                  </a:ext>
                </a:extLst>
              </p:cNvPr>
              <p:cNvSpPr>
                <a:spLocks/>
              </p:cNvSpPr>
              <p:nvPr/>
            </p:nvSpPr>
            <p:spPr bwMode="auto">
              <a:xfrm>
                <a:off x="5287963" y="6081713"/>
                <a:ext cx="11113" cy="14288"/>
              </a:xfrm>
              <a:custGeom>
                <a:avLst/>
                <a:gdLst>
                  <a:gd name="T0" fmla="*/ 0 w 36"/>
                  <a:gd name="T1" fmla="*/ 30 h 45"/>
                  <a:gd name="T2" fmla="*/ 10 w 36"/>
                  <a:gd name="T3" fmla="*/ 45 h 45"/>
                  <a:gd name="T4" fmla="*/ 36 w 36"/>
                  <a:gd name="T5" fmla="*/ 5 h 45"/>
                  <a:gd name="T6" fmla="*/ 23 w 36"/>
                  <a:gd name="T7" fmla="*/ 0 h 45"/>
                  <a:gd name="T8" fmla="*/ 0 w 36"/>
                  <a:gd name="T9" fmla="*/ 30 h 45"/>
                </a:gdLst>
                <a:ahLst/>
                <a:cxnLst>
                  <a:cxn ang="0">
                    <a:pos x="T0" y="T1"/>
                  </a:cxn>
                  <a:cxn ang="0">
                    <a:pos x="T2" y="T3"/>
                  </a:cxn>
                  <a:cxn ang="0">
                    <a:pos x="T4" y="T5"/>
                  </a:cxn>
                  <a:cxn ang="0">
                    <a:pos x="T6" y="T7"/>
                  </a:cxn>
                  <a:cxn ang="0">
                    <a:pos x="T8" y="T9"/>
                  </a:cxn>
                </a:cxnLst>
                <a:rect l="0" t="0" r="r" b="b"/>
                <a:pathLst>
                  <a:path w="36" h="45">
                    <a:moveTo>
                      <a:pt x="0" y="30"/>
                    </a:moveTo>
                    <a:lnTo>
                      <a:pt x="10" y="45"/>
                    </a:lnTo>
                    <a:lnTo>
                      <a:pt x="36" y="5"/>
                    </a:lnTo>
                    <a:lnTo>
                      <a:pt x="23" y="0"/>
                    </a:lnTo>
                    <a:lnTo>
                      <a:pt x="0" y="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05" name="Freeform 218">
                <a:extLst>
                  <a:ext uri="{FF2B5EF4-FFF2-40B4-BE49-F238E27FC236}">
                    <a16:creationId xmlns:a16="http://schemas.microsoft.com/office/drawing/2014/main" id="{0BA49C93-F905-4E47-A810-F4EC74A98D2F}"/>
                  </a:ext>
                </a:extLst>
              </p:cNvPr>
              <p:cNvSpPr>
                <a:spLocks/>
              </p:cNvSpPr>
              <p:nvPr/>
            </p:nvSpPr>
            <p:spPr bwMode="auto">
              <a:xfrm>
                <a:off x="5021263" y="6192838"/>
                <a:ext cx="271463" cy="93663"/>
              </a:xfrm>
              <a:custGeom>
                <a:avLst/>
                <a:gdLst>
                  <a:gd name="T0" fmla="*/ 828 w 854"/>
                  <a:gd name="T1" fmla="*/ 123 h 296"/>
                  <a:gd name="T2" fmla="*/ 811 w 854"/>
                  <a:gd name="T3" fmla="*/ 170 h 296"/>
                  <a:gd name="T4" fmla="*/ 751 w 854"/>
                  <a:gd name="T5" fmla="*/ 170 h 296"/>
                  <a:gd name="T6" fmla="*/ 705 w 854"/>
                  <a:gd name="T7" fmla="*/ 183 h 296"/>
                  <a:gd name="T8" fmla="*/ 684 w 854"/>
                  <a:gd name="T9" fmla="*/ 131 h 296"/>
                  <a:gd name="T10" fmla="*/ 664 w 854"/>
                  <a:gd name="T11" fmla="*/ 104 h 296"/>
                  <a:gd name="T12" fmla="*/ 604 w 854"/>
                  <a:gd name="T13" fmla="*/ 125 h 296"/>
                  <a:gd name="T14" fmla="*/ 518 w 854"/>
                  <a:gd name="T15" fmla="*/ 125 h 296"/>
                  <a:gd name="T16" fmla="*/ 474 w 854"/>
                  <a:gd name="T17" fmla="*/ 96 h 296"/>
                  <a:gd name="T18" fmla="*/ 431 w 854"/>
                  <a:gd name="T19" fmla="*/ 100 h 296"/>
                  <a:gd name="T20" fmla="*/ 347 w 854"/>
                  <a:gd name="T21" fmla="*/ 124 h 296"/>
                  <a:gd name="T22" fmla="*/ 271 w 854"/>
                  <a:gd name="T23" fmla="*/ 134 h 296"/>
                  <a:gd name="T24" fmla="*/ 234 w 854"/>
                  <a:gd name="T25" fmla="*/ 98 h 296"/>
                  <a:gd name="T26" fmla="*/ 190 w 854"/>
                  <a:gd name="T27" fmla="*/ 75 h 296"/>
                  <a:gd name="T28" fmla="*/ 210 w 854"/>
                  <a:gd name="T29" fmla="*/ 35 h 296"/>
                  <a:gd name="T30" fmla="*/ 150 w 854"/>
                  <a:gd name="T31" fmla="*/ 33 h 296"/>
                  <a:gd name="T32" fmla="*/ 97 w 854"/>
                  <a:gd name="T33" fmla="*/ 43 h 296"/>
                  <a:gd name="T34" fmla="*/ 67 w 854"/>
                  <a:gd name="T35" fmla="*/ 0 h 296"/>
                  <a:gd name="T36" fmla="*/ 80 w 854"/>
                  <a:gd name="T37" fmla="*/ 56 h 296"/>
                  <a:gd name="T38" fmla="*/ 47 w 854"/>
                  <a:gd name="T39" fmla="*/ 61 h 296"/>
                  <a:gd name="T40" fmla="*/ 0 w 854"/>
                  <a:gd name="T41" fmla="*/ 17 h 296"/>
                  <a:gd name="T42" fmla="*/ 4 w 854"/>
                  <a:gd name="T43" fmla="*/ 57 h 296"/>
                  <a:gd name="T44" fmla="*/ 18 w 854"/>
                  <a:gd name="T45" fmla="*/ 116 h 296"/>
                  <a:gd name="T46" fmla="*/ 48 w 854"/>
                  <a:gd name="T47" fmla="*/ 183 h 296"/>
                  <a:gd name="T48" fmla="*/ 115 w 854"/>
                  <a:gd name="T49" fmla="*/ 155 h 296"/>
                  <a:gd name="T50" fmla="*/ 195 w 854"/>
                  <a:gd name="T51" fmla="*/ 195 h 296"/>
                  <a:gd name="T52" fmla="*/ 268 w 854"/>
                  <a:gd name="T53" fmla="*/ 201 h 296"/>
                  <a:gd name="T54" fmla="*/ 335 w 854"/>
                  <a:gd name="T55" fmla="*/ 200 h 296"/>
                  <a:gd name="T56" fmla="*/ 402 w 854"/>
                  <a:gd name="T57" fmla="*/ 256 h 296"/>
                  <a:gd name="T58" fmla="*/ 402 w 854"/>
                  <a:gd name="T59" fmla="*/ 296 h 296"/>
                  <a:gd name="T60" fmla="*/ 469 w 854"/>
                  <a:gd name="T61" fmla="*/ 286 h 296"/>
                  <a:gd name="T62" fmla="*/ 526 w 854"/>
                  <a:gd name="T63" fmla="*/ 246 h 296"/>
                  <a:gd name="T64" fmla="*/ 618 w 854"/>
                  <a:gd name="T65" fmla="*/ 258 h 296"/>
                  <a:gd name="T66" fmla="*/ 712 w 854"/>
                  <a:gd name="T67" fmla="*/ 260 h 296"/>
                  <a:gd name="T68" fmla="*/ 775 w 854"/>
                  <a:gd name="T69" fmla="*/ 237 h 296"/>
                  <a:gd name="T70" fmla="*/ 822 w 854"/>
                  <a:gd name="T71" fmla="*/ 239 h 296"/>
                  <a:gd name="T72" fmla="*/ 851 w 854"/>
                  <a:gd name="T73" fmla="*/ 182 h 296"/>
                  <a:gd name="T74" fmla="*/ 838 w 854"/>
                  <a:gd name="T75" fmla="*/ 14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4" h="296">
                    <a:moveTo>
                      <a:pt x="841" y="116"/>
                    </a:moveTo>
                    <a:lnTo>
                      <a:pt x="828" y="123"/>
                    </a:lnTo>
                    <a:lnTo>
                      <a:pt x="824" y="146"/>
                    </a:lnTo>
                    <a:lnTo>
                      <a:pt x="811" y="170"/>
                    </a:lnTo>
                    <a:lnTo>
                      <a:pt x="774" y="160"/>
                    </a:lnTo>
                    <a:lnTo>
                      <a:pt x="751" y="170"/>
                    </a:lnTo>
                    <a:lnTo>
                      <a:pt x="728" y="193"/>
                    </a:lnTo>
                    <a:lnTo>
                      <a:pt x="705" y="183"/>
                    </a:lnTo>
                    <a:lnTo>
                      <a:pt x="691" y="157"/>
                    </a:lnTo>
                    <a:lnTo>
                      <a:pt x="684" y="131"/>
                    </a:lnTo>
                    <a:lnTo>
                      <a:pt x="691" y="111"/>
                    </a:lnTo>
                    <a:lnTo>
                      <a:pt x="664" y="104"/>
                    </a:lnTo>
                    <a:lnTo>
                      <a:pt x="634" y="124"/>
                    </a:lnTo>
                    <a:lnTo>
                      <a:pt x="604" y="125"/>
                    </a:lnTo>
                    <a:lnTo>
                      <a:pt x="574" y="108"/>
                    </a:lnTo>
                    <a:lnTo>
                      <a:pt x="518" y="125"/>
                    </a:lnTo>
                    <a:lnTo>
                      <a:pt x="491" y="123"/>
                    </a:lnTo>
                    <a:lnTo>
                      <a:pt x="474" y="96"/>
                    </a:lnTo>
                    <a:lnTo>
                      <a:pt x="448" y="86"/>
                    </a:lnTo>
                    <a:lnTo>
                      <a:pt x="431" y="100"/>
                    </a:lnTo>
                    <a:lnTo>
                      <a:pt x="378" y="107"/>
                    </a:lnTo>
                    <a:lnTo>
                      <a:pt x="347" y="124"/>
                    </a:lnTo>
                    <a:lnTo>
                      <a:pt x="294" y="124"/>
                    </a:lnTo>
                    <a:lnTo>
                      <a:pt x="271" y="134"/>
                    </a:lnTo>
                    <a:lnTo>
                      <a:pt x="247" y="95"/>
                    </a:lnTo>
                    <a:lnTo>
                      <a:pt x="234" y="98"/>
                    </a:lnTo>
                    <a:lnTo>
                      <a:pt x="190" y="92"/>
                    </a:lnTo>
                    <a:lnTo>
                      <a:pt x="190" y="75"/>
                    </a:lnTo>
                    <a:lnTo>
                      <a:pt x="220" y="58"/>
                    </a:lnTo>
                    <a:lnTo>
                      <a:pt x="210" y="35"/>
                    </a:lnTo>
                    <a:lnTo>
                      <a:pt x="180" y="23"/>
                    </a:lnTo>
                    <a:lnTo>
                      <a:pt x="150" y="33"/>
                    </a:lnTo>
                    <a:lnTo>
                      <a:pt x="120" y="63"/>
                    </a:lnTo>
                    <a:lnTo>
                      <a:pt x="97" y="43"/>
                    </a:lnTo>
                    <a:lnTo>
                      <a:pt x="90" y="0"/>
                    </a:lnTo>
                    <a:lnTo>
                      <a:pt x="67" y="0"/>
                    </a:lnTo>
                    <a:lnTo>
                      <a:pt x="53" y="30"/>
                    </a:lnTo>
                    <a:lnTo>
                      <a:pt x="80" y="56"/>
                    </a:lnTo>
                    <a:lnTo>
                      <a:pt x="64" y="73"/>
                    </a:lnTo>
                    <a:lnTo>
                      <a:pt x="47" y="61"/>
                    </a:lnTo>
                    <a:lnTo>
                      <a:pt x="23" y="27"/>
                    </a:lnTo>
                    <a:lnTo>
                      <a:pt x="0" y="17"/>
                    </a:lnTo>
                    <a:lnTo>
                      <a:pt x="6" y="37"/>
                    </a:lnTo>
                    <a:lnTo>
                      <a:pt x="4" y="57"/>
                    </a:lnTo>
                    <a:lnTo>
                      <a:pt x="21" y="84"/>
                    </a:lnTo>
                    <a:lnTo>
                      <a:pt x="18" y="116"/>
                    </a:lnTo>
                    <a:lnTo>
                      <a:pt x="24" y="150"/>
                    </a:lnTo>
                    <a:lnTo>
                      <a:pt x="48" y="183"/>
                    </a:lnTo>
                    <a:lnTo>
                      <a:pt x="84" y="170"/>
                    </a:lnTo>
                    <a:lnTo>
                      <a:pt x="115" y="155"/>
                    </a:lnTo>
                    <a:lnTo>
                      <a:pt x="165" y="169"/>
                    </a:lnTo>
                    <a:lnTo>
                      <a:pt x="195" y="195"/>
                    </a:lnTo>
                    <a:lnTo>
                      <a:pt x="235" y="191"/>
                    </a:lnTo>
                    <a:lnTo>
                      <a:pt x="268" y="201"/>
                    </a:lnTo>
                    <a:lnTo>
                      <a:pt x="305" y="211"/>
                    </a:lnTo>
                    <a:lnTo>
                      <a:pt x="335" y="200"/>
                    </a:lnTo>
                    <a:lnTo>
                      <a:pt x="375" y="227"/>
                    </a:lnTo>
                    <a:lnTo>
                      <a:pt x="402" y="256"/>
                    </a:lnTo>
                    <a:lnTo>
                      <a:pt x="389" y="289"/>
                    </a:lnTo>
                    <a:lnTo>
                      <a:pt x="402" y="296"/>
                    </a:lnTo>
                    <a:lnTo>
                      <a:pt x="419" y="286"/>
                    </a:lnTo>
                    <a:lnTo>
                      <a:pt x="469" y="286"/>
                    </a:lnTo>
                    <a:lnTo>
                      <a:pt x="492" y="276"/>
                    </a:lnTo>
                    <a:lnTo>
                      <a:pt x="526" y="246"/>
                    </a:lnTo>
                    <a:lnTo>
                      <a:pt x="583" y="244"/>
                    </a:lnTo>
                    <a:lnTo>
                      <a:pt x="618" y="258"/>
                    </a:lnTo>
                    <a:lnTo>
                      <a:pt x="662" y="243"/>
                    </a:lnTo>
                    <a:lnTo>
                      <a:pt x="712" y="260"/>
                    </a:lnTo>
                    <a:lnTo>
                      <a:pt x="739" y="257"/>
                    </a:lnTo>
                    <a:lnTo>
                      <a:pt x="775" y="237"/>
                    </a:lnTo>
                    <a:lnTo>
                      <a:pt x="795" y="252"/>
                    </a:lnTo>
                    <a:lnTo>
                      <a:pt x="822" y="239"/>
                    </a:lnTo>
                    <a:lnTo>
                      <a:pt x="844" y="205"/>
                    </a:lnTo>
                    <a:lnTo>
                      <a:pt x="851" y="182"/>
                    </a:lnTo>
                    <a:lnTo>
                      <a:pt x="854" y="169"/>
                    </a:lnTo>
                    <a:lnTo>
                      <a:pt x="838" y="143"/>
                    </a:lnTo>
                    <a:lnTo>
                      <a:pt x="841" y="11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06" name="Freeform 219">
                <a:extLst>
                  <a:ext uri="{FF2B5EF4-FFF2-40B4-BE49-F238E27FC236}">
                    <a16:creationId xmlns:a16="http://schemas.microsoft.com/office/drawing/2014/main" id="{75EA4585-B328-433C-9039-9B96808B33A9}"/>
                  </a:ext>
                </a:extLst>
              </p:cNvPr>
              <p:cNvSpPr>
                <a:spLocks/>
              </p:cNvSpPr>
              <p:nvPr/>
            </p:nvSpPr>
            <p:spPr bwMode="auto">
              <a:xfrm>
                <a:off x="5345113" y="6216650"/>
                <a:ext cx="14288" cy="19050"/>
              </a:xfrm>
              <a:custGeom>
                <a:avLst/>
                <a:gdLst>
                  <a:gd name="T0" fmla="*/ 27 w 47"/>
                  <a:gd name="T1" fmla="*/ 17 h 60"/>
                  <a:gd name="T2" fmla="*/ 13 w 47"/>
                  <a:gd name="T3" fmla="*/ 7 h 60"/>
                  <a:gd name="T4" fmla="*/ 0 w 47"/>
                  <a:gd name="T5" fmla="*/ 37 h 60"/>
                  <a:gd name="T6" fmla="*/ 7 w 47"/>
                  <a:gd name="T7" fmla="*/ 60 h 60"/>
                  <a:gd name="T8" fmla="*/ 47 w 47"/>
                  <a:gd name="T9" fmla="*/ 20 h 60"/>
                  <a:gd name="T10" fmla="*/ 44 w 47"/>
                  <a:gd name="T11" fmla="*/ 0 h 60"/>
                  <a:gd name="T12" fmla="*/ 27 w 47"/>
                  <a:gd name="T13" fmla="*/ 17 h 60"/>
                </a:gdLst>
                <a:ahLst/>
                <a:cxnLst>
                  <a:cxn ang="0">
                    <a:pos x="T0" y="T1"/>
                  </a:cxn>
                  <a:cxn ang="0">
                    <a:pos x="T2" y="T3"/>
                  </a:cxn>
                  <a:cxn ang="0">
                    <a:pos x="T4" y="T5"/>
                  </a:cxn>
                  <a:cxn ang="0">
                    <a:pos x="T6" y="T7"/>
                  </a:cxn>
                  <a:cxn ang="0">
                    <a:pos x="T8" y="T9"/>
                  </a:cxn>
                  <a:cxn ang="0">
                    <a:pos x="T10" y="T11"/>
                  </a:cxn>
                  <a:cxn ang="0">
                    <a:pos x="T12" y="T13"/>
                  </a:cxn>
                </a:cxnLst>
                <a:rect l="0" t="0" r="r" b="b"/>
                <a:pathLst>
                  <a:path w="47" h="60">
                    <a:moveTo>
                      <a:pt x="27" y="17"/>
                    </a:moveTo>
                    <a:lnTo>
                      <a:pt x="13" y="7"/>
                    </a:lnTo>
                    <a:lnTo>
                      <a:pt x="0" y="37"/>
                    </a:lnTo>
                    <a:lnTo>
                      <a:pt x="7" y="60"/>
                    </a:lnTo>
                    <a:lnTo>
                      <a:pt x="47" y="20"/>
                    </a:lnTo>
                    <a:lnTo>
                      <a:pt x="44" y="0"/>
                    </a:lnTo>
                    <a:lnTo>
                      <a:pt x="27" y="1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07" name="Freeform 220">
                <a:extLst>
                  <a:ext uri="{FF2B5EF4-FFF2-40B4-BE49-F238E27FC236}">
                    <a16:creationId xmlns:a16="http://schemas.microsoft.com/office/drawing/2014/main" id="{744DC70D-46FD-4039-8CE8-C0596CC7ADCA}"/>
                  </a:ext>
                </a:extLst>
              </p:cNvPr>
              <p:cNvSpPr>
                <a:spLocks/>
              </p:cNvSpPr>
              <p:nvPr/>
            </p:nvSpPr>
            <p:spPr bwMode="auto">
              <a:xfrm>
                <a:off x="5367338" y="6161088"/>
                <a:ext cx="17463" cy="58738"/>
              </a:xfrm>
              <a:custGeom>
                <a:avLst/>
                <a:gdLst>
                  <a:gd name="T0" fmla="*/ 30 w 57"/>
                  <a:gd name="T1" fmla="*/ 63 h 186"/>
                  <a:gd name="T2" fmla="*/ 30 w 57"/>
                  <a:gd name="T3" fmla="*/ 37 h 186"/>
                  <a:gd name="T4" fmla="*/ 46 w 57"/>
                  <a:gd name="T5" fmla="*/ 27 h 186"/>
                  <a:gd name="T6" fmla="*/ 19 w 57"/>
                  <a:gd name="T7" fmla="*/ 0 h 186"/>
                  <a:gd name="T8" fmla="*/ 26 w 57"/>
                  <a:gd name="T9" fmla="*/ 27 h 186"/>
                  <a:gd name="T10" fmla="*/ 10 w 57"/>
                  <a:gd name="T11" fmla="*/ 50 h 186"/>
                  <a:gd name="T12" fmla="*/ 10 w 57"/>
                  <a:gd name="T13" fmla="*/ 74 h 186"/>
                  <a:gd name="T14" fmla="*/ 4 w 57"/>
                  <a:gd name="T15" fmla="*/ 96 h 186"/>
                  <a:gd name="T16" fmla="*/ 0 w 57"/>
                  <a:gd name="T17" fmla="*/ 116 h 186"/>
                  <a:gd name="T18" fmla="*/ 24 w 57"/>
                  <a:gd name="T19" fmla="*/ 140 h 186"/>
                  <a:gd name="T20" fmla="*/ 5 w 57"/>
                  <a:gd name="T21" fmla="*/ 176 h 186"/>
                  <a:gd name="T22" fmla="*/ 8 w 57"/>
                  <a:gd name="T23" fmla="*/ 186 h 186"/>
                  <a:gd name="T24" fmla="*/ 38 w 57"/>
                  <a:gd name="T25" fmla="*/ 176 h 186"/>
                  <a:gd name="T26" fmla="*/ 57 w 57"/>
                  <a:gd name="T27" fmla="*/ 126 h 186"/>
                  <a:gd name="T28" fmla="*/ 24 w 57"/>
                  <a:gd name="T29" fmla="*/ 103 h 186"/>
                  <a:gd name="T30" fmla="*/ 30 w 57"/>
                  <a:gd name="T31" fmla="*/ 6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186">
                    <a:moveTo>
                      <a:pt x="30" y="63"/>
                    </a:moveTo>
                    <a:lnTo>
                      <a:pt x="30" y="37"/>
                    </a:lnTo>
                    <a:lnTo>
                      <a:pt x="46" y="27"/>
                    </a:lnTo>
                    <a:lnTo>
                      <a:pt x="19" y="0"/>
                    </a:lnTo>
                    <a:lnTo>
                      <a:pt x="26" y="27"/>
                    </a:lnTo>
                    <a:lnTo>
                      <a:pt x="10" y="50"/>
                    </a:lnTo>
                    <a:lnTo>
                      <a:pt x="10" y="74"/>
                    </a:lnTo>
                    <a:lnTo>
                      <a:pt x="4" y="96"/>
                    </a:lnTo>
                    <a:lnTo>
                      <a:pt x="0" y="116"/>
                    </a:lnTo>
                    <a:lnTo>
                      <a:pt x="24" y="140"/>
                    </a:lnTo>
                    <a:lnTo>
                      <a:pt x="5" y="176"/>
                    </a:lnTo>
                    <a:lnTo>
                      <a:pt x="8" y="186"/>
                    </a:lnTo>
                    <a:lnTo>
                      <a:pt x="38" y="176"/>
                    </a:lnTo>
                    <a:lnTo>
                      <a:pt x="57" y="126"/>
                    </a:lnTo>
                    <a:lnTo>
                      <a:pt x="24" y="103"/>
                    </a:lnTo>
                    <a:lnTo>
                      <a:pt x="30" y="6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08" name="Freeform 221">
                <a:extLst>
                  <a:ext uri="{FF2B5EF4-FFF2-40B4-BE49-F238E27FC236}">
                    <a16:creationId xmlns:a16="http://schemas.microsoft.com/office/drawing/2014/main" id="{A7810A45-6114-443A-818A-7842CCEED203}"/>
                  </a:ext>
                </a:extLst>
              </p:cNvPr>
              <p:cNvSpPr>
                <a:spLocks/>
              </p:cNvSpPr>
              <p:nvPr/>
            </p:nvSpPr>
            <p:spPr bwMode="auto">
              <a:xfrm>
                <a:off x="5113338" y="5576888"/>
                <a:ext cx="22225" cy="25400"/>
              </a:xfrm>
              <a:custGeom>
                <a:avLst/>
                <a:gdLst>
                  <a:gd name="T0" fmla="*/ 67 w 67"/>
                  <a:gd name="T1" fmla="*/ 59 h 82"/>
                  <a:gd name="T2" fmla="*/ 66 w 67"/>
                  <a:gd name="T3" fmla="*/ 16 h 82"/>
                  <a:gd name="T4" fmla="*/ 39 w 67"/>
                  <a:gd name="T5" fmla="*/ 0 h 82"/>
                  <a:gd name="T6" fmla="*/ 4 w 67"/>
                  <a:gd name="T7" fmla="*/ 33 h 82"/>
                  <a:gd name="T8" fmla="*/ 0 w 67"/>
                  <a:gd name="T9" fmla="*/ 56 h 82"/>
                  <a:gd name="T10" fmla="*/ 37 w 67"/>
                  <a:gd name="T11" fmla="*/ 82 h 82"/>
                  <a:gd name="T12" fmla="*/ 67 w 67"/>
                  <a:gd name="T13" fmla="*/ 59 h 82"/>
                </a:gdLst>
                <a:ahLst/>
                <a:cxnLst>
                  <a:cxn ang="0">
                    <a:pos x="T0" y="T1"/>
                  </a:cxn>
                  <a:cxn ang="0">
                    <a:pos x="T2" y="T3"/>
                  </a:cxn>
                  <a:cxn ang="0">
                    <a:pos x="T4" y="T5"/>
                  </a:cxn>
                  <a:cxn ang="0">
                    <a:pos x="T6" y="T7"/>
                  </a:cxn>
                  <a:cxn ang="0">
                    <a:pos x="T8" y="T9"/>
                  </a:cxn>
                  <a:cxn ang="0">
                    <a:pos x="T10" y="T11"/>
                  </a:cxn>
                  <a:cxn ang="0">
                    <a:pos x="T12" y="T13"/>
                  </a:cxn>
                </a:cxnLst>
                <a:rect l="0" t="0" r="r" b="b"/>
                <a:pathLst>
                  <a:path w="67" h="82">
                    <a:moveTo>
                      <a:pt x="67" y="59"/>
                    </a:moveTo>
                    <a:lnTo>
                      <a:pt x="66" y="16"/>
                    </a:lnTo>
                    <a:lnTo>
                      <a:pt x="39" y="0"/>
                    </a:lnTo>
                    <a:lnTo>
                      <a:pt x="4" y="33"/>
                    </a:lnTo>
                    <a:lnTo>
                      <a:pt x="0" y="56"/>
                    </a:lnTo>
                    <a:lnTo>
                      <a:pt x="37" y="82"/>
                    </a:lnTo>
                    <a:lnTo>
                      <a:pt x="67" y="5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09" name="Freeform 222">
                <a:extLst>
                  <a:ext uri="{FF2B5EF4-FFF2-40B4-BE49-F238E27FC236}">
                    <a16:creationId xmlns:a16="http://schemas.microsoft.com/office/drawing/2014/main" id="{B180B6E6-05F5-4210-B9D0-5FF778E943C9}"/>
                  </a:ext>
                </a:extLst>
              </p:cNvPr>
              <p:cNvSpPr>
                <a:spLocks/>
              </p:cNvSpPr>
              <p:nvPr/>
            </p:nvSpPr>
            <p:spPr bwMode="auto">
              <a:xfrm>
                <a:off x="5200650" y="5613400"/>
                <a:ext cx="25400" cy="14288"/>
              </a:xfrm>
              <a:custGeom>
                <a:avLst/>
                <a:gdLst>
                  <a:gd name="T0" fmla="*/ 79 w 79"/>
                  <a:gd name="T1" fmla="*/ 13 h 42"/>
                  <a:gd name="T2" fmla="*/ 35 w 79"/>
                  <a:gd name="T3" fmla="*/ 0 h 42"/>
                  <a:gd name="T4" fmla="*/ 6 w 79"/>
                  <a:gd name="T5" fmla="*/ 16 h 42"/>
                  <a:gd name="T6" fmla="*/ 0 w 79"/>
                  <a:gd name="T7" fmla="*/ 33 h 42"/>
                  <a:gd name="T8" fmla="*/ 36 w 79"/>
                  <a:gd name="T9" fmla="*/ 36 h 42"/>
                  <a:gd name="T10" fmla="*/ 76 w 79"/>
                  <a:gd name="T11" fmla="*/ 42 h 42"/>
                  <a:gd name="T12" fmla="*/ 79 w 79"/>
                  <a:gd name="T13" fmla="*/ 13 h 42"/>
                </a:gdLst>
                <a:ahLst/>
                <a:cxnLst>
                  <a:cxn ang="0">
                    <a:pos x="T0" y="T1"/>
                  </a:cxn>
                  <a:cxn ang="0">
                    <a:pos x="T2" y="T3"/>
                  </a:cxn>
                  <a:cxn ang="0">
                    <a:pos x="T4" y="T5"/>
                  </a:cxn>
                  <a:cxn ang="0">
                    <a:pos x="T6" y="T7"/>
                  </a:cxn>
                  <a:cxn ang="0">
                    <a:pos x="T8" y="T9"/>
                  </a:cxn>
                  <a:cxn ang="0">
                    <a:pos x="T10" y="T11"/>
                  </a:cxn>
                  <a:cxn ang="0">
                    <a:pos x="T12" y="T13"/>
                  </a:cxn>
                </a:cxnLst>
                <a:rect l="0" t="0" r="r" b="b"/>
                <a:pathLst>
                  <a:path w="79" h="42">
                    <a:moveTo>
                      <a:pt x="79" y="13"/>
                    </a:moveTo>
                    <a:lnTo>
                      <a:pt x="35" y="0"/>
                    </a:lnTo>
                    <a:lnTo>
                      <a:pt x="6" y="16"/>
                    </a:lnTo>
                    <a:lnTo>
                      <a:pt x="0" y="33"/>
                    </a:lnTo>
                    <a:lnTo>
                      <a:pt x="36" y="36"/>
                    </a:lnTo>
                    <a:lnTo>
                      <a:pt x="76" y="42"/>
                    </a:lnTo>
                    <a:lnTo>
                      <a:pt x="79"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10" name="Freeform 223">
                <a:extLst>
                  <a:ext uri="{FF2B5EF4-FFF2-40B4-BE49-F238E27FC236}">
                    <a16:creationId xmlns:a16="http://schemas.microsoft.com/office/drawing/2014/main" id="{92FBDFE1-D257-49F2-9063-F2A538B8471B}"/>
                  </a:ext>
                </a:extLst>
              </p:cNvPr>
              <p:cNvSpPr>
                <a:spLocks/>
              </p:cNvSpPr>
              <p:nvPr/>
            </p:nvSpPr>
            <p:spPr bwMode="auto">
              <a:xfrm>
                <a:off x="5159375" y="5661025"/>
                <a:ext cx="44450" cy="46038"/>
              </a:xfrm>
              <a:custGeom>
                <a:avLst/>
                <a:gdLst>
                  <a:gd name="T0" fmla="*/ 90 w 140"/>
                  <a:gd name="T1" fmla="*/ 65 h 146"/>
                  <a:gd name="T2" fmla="*/ 56 w 140"/>
                  <a:gd name="T3" fmla="*/ 53 h 146"/>
                  <a:gd name="T4" fmla="*/ 0 w 140"/>
                  <a:gd name="T5" fmla="*/ 53 h 146"/>
                  <a:gd name="T6" fmla="*/ 14 w 140"/>
                  <a:gd name="T7" fmla="*/ 103 h 146"/>
                  <a:gd name="T8" fmla="*/ 41 w 140"/>
                  <a:gd name="T9" fmla="*/ 146 h 146"/>
                  <a:gd name="T10" fmla="*/ 64 w 140"/>
                  <a:gd name="T11" fmla="*/ 99 h 146"/>
                  <a:gd name="T12" fmla="*/ 81 w 140"/>
                  <a:gd name="T13" fmla="*/ 99 h 146"/>
                  <a:gd name="T14" fmla="*/ 74 w 140"/>
                  <a:gd name="T15" fmla="*/ 122 h 146"/>
                  <a:gd name="T16" fmla="*/ 114 w 140"/>
                  <a:gd name="T17" fmla="*/ 139 h 146"/>
                  <a:gd name="T18" fmla="*/ 104 w 140"/>
                  <a:gd name="T19" fmla="*/ 82 h 146"/>
                  <a:gd name="T20" fmla="*/ 140 w 140"/>
                  <a:gd name="T21" fmla="*/ 22 h 146"/>
                  <a:gd name="T22" fmla="*/ 106 w 140"/>
                  <a:gd name="T23" fmla="*/ 0 h 146"/>
                  <a:gd name="T24" fmla="*/ 90 w 140"/>
                  <a:gd name="T25" fmla="*/ 6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46">
                    <a:moveTo>
                      <a:pt x="90" y="65"/>
                    </a:moveTo>
                    <a:lnTo>
                      <a:pt x="56" y="53"/>
                    </a:lnTo>
                    <a:lnTo>
                      <a:pt x="0" y="53"/>
                    </a:lnTo>
                    <a:lnTo>
                      <a:pt x="14" y="103"/>
                    </a:lnTo>
                    <a:lnTo>
                      <a:pt x="41" y="146"/>
                    </a:lnTo>
                    <a:lnTo>
                      <a:pt x="64" y="99"/>
                    </a:lnTo>
                    <a:lnTo>
                      <a:pt x="81" y="99"/>
                    </a:lnTo>
                    <a:lnTo>
                      <a:pt x="74" y="122"/>
                    </a:lnTo>
                    <a:lnTo>
                      <a:pt x="114" y="139"/>
                    </a:lnTo>
                    <a:lnTo>
                      <a:pt x="104" y="82"/>
                    </a:lnTo>
                    <a:lnTo>
                      <a:pt x="140" y="22"/>
                    </a:lnTo>
                    <a:lnTo>
                      <a:pt x="106" y="0"/>
                    </a:lnTo>
                    <a:lnTo>
                      <a:pt x="90" y="6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11" name="Freeform 224">
                <a:extLst>
                  <a:ext uri="{FF2B5EF4-FFF2-40B4-BE49-F238E27FC236}">
                    <a16:creationId xmlns:a16="http://schemas.microsoft.com/office/drawing/2014/main" id="{83D2B590-C252-47FE-9B87-F65C880DF4B4}"/>
                  </a:ext>
                </a:extLst>
              </p:cNvPr>
              <p:cNvSpPr>
                <a:spLocks/>
              </p:cNvSpPr>
              <p:nvPr/>
            </p:nvSpPr>
            <p:spPr bwMode="auto">
              <a:xfrm>
                <a:off x="5246688" y="5751513"/>
                <a:ext cx="79375" cy="46038"/>
              </a:xfrm>
              <a:custGeom>
                <a:avLst/>
                <a:gdLst>
                  <a:gd name="T0" fmla="*/ 174 w 251"/>
                  <a:gd name="T1" fmla="*/ 73 h 146"/>
                  <a:gd name="T2" fmla="*/ 204 w 251"/>
                  <a:gd name="T3" fmla="*/ 99 h 146"/>
                  <a:gd name="T4" fmla="*/ 251 w 251"/>
                  <a:gd name="T5" fmla="*/ 76 h 146"/>
                  <a:gd name="T6" fmla="*/ 184 w 251"/>
                  <a:gd name="T7" fmla="*/ 43 h 146"/>
                  <a:gd name="T8" fmla="*/ 180 w 251"/>
                  <a:gd name="T9" fmla="*/ 13 h 146"/>
                  <a:gd name="T10" fmla="*/ 143 w 251"/>
                  <a:gd name="T11" fmla="*/ 0 h 146"/>
                  <a:gd name="T12" fmla="*/ 121 w 251"/>
                  <a:gd name="T13" fmla="*/ 20 h 146"/>
                  <a:gd name="T14" fmla="*/ 77 w 251"/>
                  <a:gd name="T15" fmla="*/ 21 h 146"/>
                  <a:gd name="T16" fmla="*/ 71 w 251"/>
                  <a:gd name="T17" fmla="*/ 44 h 146"/>
                  <a:gd name="T18" fmla="*/ 0 w 251"/>
                  <a:gd name="T19" fmla="*/ 41 h 146"/>
                  <a:gd name="T20" fmla="*/ 4 w 251"/>
                  <a:gd name="T21" fmla="*/ 81 h 146"/>
                  <a:gd name="T22" fmla="*/ 67 w 251"/>
                  <a:gd name="T23" fmla="*/ 107 h 146"/>
                  <a:gd name="T24" fmla="*/ 94 w 251"/>
                  <a:gd name="T25" fmla="*/ 67 h 146"/>
                  <a:gd name="T26" fmla="*/ 137 w 251"/>
                  <a:gd name="T27" fmla="*/ 77 h 146"/>
                  <a:gd name="T28" fmla="*/ 81 w 251"/>
                  <a:gd name="T29" fmla="*/ 113 h 146"/>
                  <a:gd name="T30" fmla="*/ 115 w 251"/>
                  <a:gd name="T31" fmla="*/ 144 h 146"/>
                  <a:gd name="T32" fmla="*/ 171 w 251"/>
                  <a:gd name="T33" fmla="*/ 146 h 146"/>
                  <a:gd name="T34" fmla="*/ 191 w 251"/>
                  <a:gd name="T35" fmla="*/ 122 h 146"/>
                  <a:gd name="T36" fmla="*/ 174 w 251"/>
                  <a:gd name="T37" fmla="*/ 7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1" h="146">
                    <a:moveTo>
                      <a:pt x="174" y="73"/>
                    </a:moveTo>
                    <a:lnTo>
                      <a:pt x="204" y="99"/>
                    </a:lnTo>
                    <a:lnTo>
                      <a:pt x="251" y="76"/>
                    </a:lnTo>
                    <a:lnTo>
                      <a:pt x="184" y="43"/>
                    </a:lnTo>
                    <a:lnTo>
                      <a:pt x="180" y="13"/>
                    </a:lnTo>
                    <a:lnTo>
                      <a:pt x="143" y="0"/>
                    </a:lnTo>
                    <a:lnTo>
                      <a:pt x="121" y="20"/>
                    </a:lnTo>
                    <a:lnTo>
                      <a:pt x="77" y="21"/>
                    </a:lnTo>
                    <a:lnTo>
                      <a:pt x="71" y="44"/>
                    </a:lnTo>
                    <a:lnTo>
                      <a:pt x="0" y="41"/>
                    </a:lnTo>
                    <a:lnTo>
                      <a:pt x="4" y="81"/>
                    </a:lnTo>
                    <a:lnTo>
                      <a:pt x="67" y="107"/>
                    </a:lnTo>
                    <a:lnTo>
                      <a:pt x="94" y="67"/>
                    </a:lnTo>
                    <a:lnTo>
                      <a:pt x="137" y="77"/>
                    </a:lnTo>
                    <a:lnTo>
                      <a:pt x="81" y="113"/>
                    </a:lnTo>
                    <a:lnTo>
                      <a:pt x="115" y="144"/>
                    </a:lnTo>
                    <a:lnTo>
                      <a:pt x="171" y="146"/>
                    </a:lnTo>
                    <a:lnTo>
                      <a:pt x="191" y="122"/>
                    </a:lnTo>
                    <a:lnTo>
                      <a:pt x="174" y="7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12" name="Freeform 225">
                <a:extLst>
                  <a:ext uri="{FF2B5EF4-FFF2-40B4-BE49-F238E27FC236}">
                    <a16:creationId xmlns:a16="http://schemas.microsoft.com/office/drawing/2014/main" id="{325483BA-DC6D-4D53-8190-63AAEA477F61}"/>
                  </a:ext>
                </a:extLst>
              </p:cNvPr>
              <p:cNvSpPr>
                <a:spLocks/>
              </p:cNvSpPr>
              <p:nvPr/>
            </p:nvSpPr>
            <p:spPr bwMode="auto">
              <a:xfrm>
                <a:off x="5246688" y="5843588"/>
                <a:ext cx="30163" cy="47625"/>
              </a:xfrm>
              <a:custGeom>
                <a:avLst/>
                <a:gdLst>
                  <a:gd name="T0" fmla="*/ 74 w 95"/>
                  <a:gd name="T1" fmla="*/ 3 h 152"/>
                  <a:gd name="T2" fmla="*/ 34 w 95"/>
                  <a:gd name="T3" fmla="*/ 0 h 152"/>
                  <a:gd name="T4" fmla="*/ 4 w 95"/>
                  <a:gd name="T5" fmla="*/ 6 h 152"/>
                  <a:gd name="T6" fmla="*/ 0 w 95"/>
                  <a:gd name="T7" fmla="*/ 40 h 152"/>
                  <a:gd name="T8" fmla="*/ 45 w 95"/>
                  <a:gd name="T9" fmla="*/ 70 h 152"/>
                  <a:gd name="T10" fmla="*/ 18 w 95"/>
                  <a:gd name="T11" fmla="*/ 116 h 152"/>
                  <a:gd name="T12" fmla="*/ 58 w 95"/>
                  <a:gd name="T13" fmla="*/ 152 h 152"/>
                  <a:gd name="T14" fmla="*/ 72 w 95"/>
                  <a:gd name="T15" fmla="*/ 109 h 152"/>
                  <a:gd name="T16" fmla="*/ 95 w 95"/>
                  <a:gd name="T17" fmla="*/ 92 h 152"/>
                  <a:gd name="T18" fmla="*/ 90 w 95"/>
                  <a:gd name="T19" fmla="*/ 59 h 152"/>
                  <a:gd name="T20" fmla="*/ 74 w 95"/>
                  <a:gd name="T21" fmla="*/ 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152">
                    <a:moveTo>
                      <a:pt x="74" y="3"/>
                    </a:moveTo>
                    <a:lnTo>
                      <a:pt x="34" y="0"/>
                    </a:lnTo>
                    <a:lnTo>
                      <a:pt x="4" y="6"/>
                    </a:lnTo>
                    <a:lnTo>
                      <a:pt x="0" y="40"/>
                    </a:lnTo>
                    <a:lnTo>
                      <a:pt x="45" y="70"/>
                    </a:lnTo>
                    <a:lnTo>
                      <a:pt x="18" y="116"/>
                    </a:lnTo>
                    <a:lnTo>
                      <a:pt x="58" y="152"/>
                    </a:lnTo>
                    <a:lnTo>
                      <a:pt x="72" y="109"/>
                    </a:lnTo>
                    <a:lnTo>
                      <a:pt x="95" y="92"/>
                    </a:lnTo>
                    <a:lnTo>
                      <a:pt x="90" y="59"/>
                    </a:lnTo>
                    <a:lnTo>
                      <a:pt x="74"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13" name="Freeform 226">
                <a:extLst>
                  <a:ext uri="{FF2B5EF4-FFF2-40B4-BE49-F238E27FC236}">
                    <a16:creationId xmlns:a16="http://schemas.microsoft.com/office/drawing/2014/main" id="{7E33F4C4-64B4-4C2B-9F91-B8C22D3CE375}"/>
                  </a:ext>
                </a:extLst>
              </p:cNvPr>
              <p:cNvSpPr>
                <a:spLocks/>
              </p:cNvSpPr>
              <p:nvPr/>
            </p:nvSpPr>
            <p:spPr bwMode="auto">
              <a:xfrm>
                <a:off x="5262563" y="5951538"/>
                <a:ext cx="31750" cy="26988"/>
              </a:xfrm>
              <a:custGeom>
                <a:avLst/>
                <a:gdLst>
                  <a:gd name="T0" fmla="*/ 77 w 100"/>
                  <a:gd name="T1" fmla="*/ 51 h 84"/>
                  <a:gd name="T2" fmla="*/ 100 w 100"/>
                  <a:gd name="T3" fmla="*/ 0 h 84"/>
                  <a:gd name="T4" fmla="*/ 46 w 100"/>
                  <a:gd name="T5" fmla="*/ 31 h 84"/>
                  <a:gd name="T6" fmla="*/ 13 w 100"/>
                  <a:gd name="T7" fmla="*/ 38 h 84"/>
                  <a:gd name="T8" fmla="*/ 0 w 100"/>
                  <a:gd name="T9" fmla="*/ 84 h 84"/>
                  <a:gd name="T10" fmla="*/ 46 w 100"/>
                  <a:gd name="T11" fmla="*/ 51 h 84"/>
                  <a:gd name="T12" fmla="*/ 77 w 100"/>
                  <a:gd name="T13" fmla="*/ 51 h 84"/>
                </a:gdLst>
                <a:ahLst/>
                <a:cxnLst>
                  <a:cxn ang="0">
                    <a:pos x="T0" y="T1"/>
                  </a:cxn>
                  <a:cxn ang="0">
                    <a:pos x="T2" y="T3"/>
                  </a:cxn>
                  <a:cxn ang="0">
                    <a:pos x="T4" y="T5"/>
                  </a:cxn>
                  <a:cxn ang="0">
                    <a:pos x="T6" y="T7"/>
                  </a:cxn>
                  <a:cxn ang="0">
                    <a:pos x="T8" y="T9"/>
                  </a:cxn>
                  <a:cxn ang="0">
                    <a:pos x="T10" y="T11"/>
                  </a:cxn>
                  <a:cxn ang="0">
                    <a:pos x="T12" y="T13"/>
                  </a:cxn>
                </a:cxnLst>
                <a:rect l="0" t="0" r="r" b="b"/>
                <a:pathLst>
                  <a:path w="100" h="84">
                    <a:moveTo>
                      <a:pt x="77" y="51"/>
                    </a:moveTo>
                    <a:lnTo>
                      <a:pt x="100" y="0"/>
                    </a:lnTo>
                    <a:lnTo>
                      <a:pt x="46" y="31"/>
                    </a:lnTo>
                    <a:lnTo>
                      <a:pt x="13" y="38"/>
                    </a:lnTo>
                    <a:lnTo>
                      <a:pt x="0" y="84"/>
                    </a:lnTo>
                    <a:lnTo>
                      <a:pt x="46" y="51"/>
                    </a:lnTo>
                    <a:lnTo>
                      <a:pt x="77" y="5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14" name="Freeform 227">
                <a:extLst>
                  <a:ext uri="{FF2B5EF4-FFF2-40B4-BE49-F238E27FC236}">
                    <a16:creationId xmlns:a16="http://schemas.microsoft.com/office/drawing/2014/main" id="{97AA351B-A7F4-4323-B9CB-E735F4BD8F90}"/>
                  </a:ext>
                </a:extLst>
              </p:cNvPr>
              <p:cNvSpPr>
                <a:spLocks/>
              </p:cNvSpPr>
              <p:nvPr/>
            </p:nvSpPr>
            <p:spPr bwMode="auto">
              <a:xfrm>
                <a:off x="5316538" y="5932488"/>
                <a:ext cx="41275" cy="22225"/>
              </a:xfrm>
              <a:custGeom>
                <a:avLst/>
                <a:gdLst>
                  <a:gd name="T0" fmla="*/ 130 w 130"/>
                  <a:gd name="T1" fmla="*/ 37 h 74"/>
                  <a:gd name="T2" fmla="*/ 127 w 130"/>
                  <a:gd name="T3" fmla="*/ 10 h 74"/>
                  <a:gd name="T4" fmla="*/ 100 w 130"/>
                  <a:gd name="T5" fmla="*/ 10 h 74"/>
                  <a:gd name="T6" fmla="*/ 84 w 130"/>
                  <a:gd name="T7" fmla="*/ 0 h 74"/>
                  <a:gd name="T8" fmla="*/ 67 w 130"/>
                  <a:gd name="T9" fmla="*/ 0 h 74"/>
                  <a:gd name="T10" fmla="*/ 17 w 130"/>
                  <a:gd name="T11" fmla="*/ 15 h 74"/>
                  <a:gd name="T12" fmla="*/ 0 w 130"/>
                  <a:gd name="T13" fmla="*/ 55 h 74"/>
                  <a:gd name="T14" fmla="*/ 40 w 130"/>
                  <a:gd name="T15" fmla="*/ 54 h 74"/>
                  <a:gd name="T16" fmla="*/ 60 w 130"/>
                  <a:gd name="T17" fmla="*/ 74 h 74"/>
                  <a:gd name="T18" fmla="*/ 84 w 130"/>
                  <a:gd name="T19" fmla="*/ 60 h 74"/>
                  <a:gd name="T20" fmla="*/ 80 w 130"/>
                  <a:gd name="T21" fmla="*/ 34 h 74"/>
                  <a:gd name="T22" fmla="*/ 130 w 130"/>
                  <a:gd name="T23" fmla="*/ 3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74">
                    <a:moveTo>
                      <a:pt x="130" y="37"/>
                    </a:moveTo>
                    <a:lnTo>
                      <a:pt x="127" y="10"/>
                    </a:lnTo>
                    <a:lnTo>
                      <a:pt x="100" y="10"/>
                    </a:lnTo>
                    <a:lnTo>
                      <a:pt x="84" y="0"/>
                    </a:lnTo>
                    <a:lnTo>
                      <a:pt x="67" y="0"/>
                    </a:lnTo>
                    <a:lnTo>
                      <a:pt x="17" y="15"/>
                    </a:lnTo>
                    <a:lnTo>
                      <a:pt x="0" y="55"/>
                    </a:lnTo>
                    <a:lnTo>
                      <a:pt x="40" y="54"/>
                    </a:lnTo>
                    <a:lnTo>
                      <a:pt x="60" y="74"/>
                    </a:lnTo>
                    <a:lnTo>
                      <a:pt x="84" y="60"/>
                    </a:lnTo>
                    <a:lnTo>
                      <a:pt x="80" y="34"/>
                    </a:lnTo>
                    <a:lnTo>
                      <a:pt x="130" y="3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15" name="Freeform 228">
                <a:extLst>
                  <a:ext uri="{FF2B5EF4-FFF2-40B4-BE49-F238E27FC236}">
                    <a16:creationId xmlns:a16="http://schemas.microsoft.com/office/drawing/2014/main" id="{47368F97-7BA4-4B7D-A13D-FE252C80AC08}"/>
                  </a:ext>
                </a:extLst>
              </p:cNvPr>
              <p:cNvSpPr>
                <a:spLocks/>
              </p:cNvSpPr>
              <p:nvPr/>
            </p:nvSpPr>
            <p:spPr bwMode="auto">
              <a:xfrm>
                <a:off x="5354638" y="6049963"/>
                <a:ext cx="41275" cy="31750"/>
              </a:xfrm>
              <a:custGeom>
                <a:avLst/>
                <a:gdLst>
                  <a:gd name="T0" fmla="*/ 86 w 130"/>
                  <a:gd name="T1" fmla="*/ 0 h 100"/>
                  <a:gd name="T2" fmla="*/ 36 w 130"/>
                  <a:gd name="T3" fmla="*/ 4 h 100"/>
                  <a:gd name="T4" fmla="*/ 7 w 130"/>
                  <a:gd name="T5" fmla="*/ 40 h 100"/>
                  <a:gd name="T6" fmla="*/ 0 w 130"/>
                  <a:gd name="T7" fmla="*/ 80 h 100"/>
                  <a:gd name="T8" fmla="*/ 24 w 130"/>
                  <a:gd name="T9" fmla="*/ 100 h 100"/>
                  <a:gd name="T10" fmla="*/ 17 w 130"/>
                  <a:gd name="T11" fmla="*/ 50 h 100"/>
                  <a:gd name="T12" fmla="*/ 61 w 130"/>
                  <a:gd name="T13" fmla="*/ 30 h 100"/>
                  <a:gd name="T14" fmla="*/ 97 w 130"/>
                  <a:gd name="T15" fmla="*/ 37 h 100"/>
                  <a:gd name="T16" fmla="*/ 110 w 130"/>
                  <a:gd name="T17" fmla="*/ 20 h 100"/>
                  <a:gd name="T18" fmla="*/ 130 w 130"/>
                  <a:gd name="T19" fmla="*/ 10 h 100"/>
                  <a:gd name="T20" fmla="*/ 106 w 130"/>
                  <a:gd name="T21" fmla="*/ 0 h 100"/>
                  <a:gd name="T22" fmla="*/ 86 w 130"/>
                  <a:gd name="T2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100">
                    <a:moveTo>
                      <a:pt x="86" y="0"/>
                    </a:moveTo>
                    <a:lnTo>
                      <a:pt x="36" y="4"/>
                    </a:lnTo>
                    <a:lnTo>
                      <a:pt x="7" y="40"/>
                    </a:lnTo>
                    <a:lnTo>
                      <a:pt x="0" y="80"/>
                    </a:lnTo>
                    <a:lnTo>
                      <a:pt x="24" y="100"/>
                    </a:lnTo>
                    <a:lnTo>
                      <a:pt x="17" y="50"/>
                    </a:lnTo>
                    <a:lnTo>
                      <a:pt x="61" y="30"/>
                    </a:lnTo>
                    <a:lnTo>
                      <a:pt x="97" y="37"/>
                    </a:lnTo>
                    <a:lnTo>
                      <a:pt x="110" y="20"/>
                    </a:lnTo>
                    <a:lnTo>
                      <a:pt x="130" y="10"/>
                    </a:lnTo>
                    <a:lnTo>
                      <a:pt x="106" y="0"/>
                    </a:lnTo>
                    <a:lnTo>
                      <a:pt x="86"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16" name="Freeform 229">
                <a:extLst>
                  <a:ext uri="{FF2B5EF4-FFF2-40B4-BE49-F238E27FC236}">
                    <a16:creationId xmlns:a16="http://schemas.microsoft.com/office/drawing/2014/main" id="{4EABC71B-F820-43C2-9BF4-0D2EFAB6CBF7}"/>
                  </a:ext>
                </a:extLst>
              </p:cNvPr>
              <p:cNvSpPr>
                <a:spLocks/>
              </p:cNvSpPr>
              <p:nvPr/>
            </p:nvSpPr>
            <p:spPr bwMode="auto">
              <a:xfrm>
                <a:off x="5349875" y="6026150"/>
                <a:ext cx="15875" cy="19050"/>
              </a:xfrm>
              <a:custGeom>
                <a:avLst/>
                <a:gdLst>
                  <a:gd name="T0" fmla="*/ 0 w 53"/>
                  <a:gd name="T1" fmla="*/ 20 h 57"/>
                  <a:gd name="T2" fmla="*/ 20 w 53"/>
                  <a:gd name="T3" fmla="*/ 23 h 57"/>
                  <a:gd name="T4" fmla="*/ 6 w 53"/>
                  <a:gd name="T5" fmla="*/ 47 h 57"/>
                  <a:gd name="T6" fmla="*/ 13 w 53"/>
                  <a:gd name="T7" fmla="*/ 57 h 57"/>
                  <a:gd name="T8" fmla="*/ 53 w 53"/>
                  <a:gd name="T9" fmla="*/ 40 h 57"/>
                  <a:gd name="T10" fmla="*/ 36 w 53"/>
                  <a:gd name="T11" fmla="*/ 10 h 57"/>
                  <a:gd name="T12" fmla="*/ 6 w 53"/>
                  <a:gd name="T13" fmla="*/ 0 h 57"/>
                  <a:gd name="T14" fmla="*/ 0 w 53"/>
                  <a:gd name="T15" fmla="*/ 2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7">
                    <a:moveTo>
                      <a:pt x="0" y="20"/>
                    </a:moveTo>
                    <a:lnTo>
                      <a:pt x="20" y="23"/>
                    </a:lnTo>
                    <a:lnTo>
                      <a:pt x="6" y="47"/>
                    </a:lnTo>
                    <a:lnTo>
                      <a:pt x="13" y="57"/>
                    </a:lnTo>
                    <a:lnTo>
                      <a:pt x="53" y="40"/>
                    </a:lnTo>
                    <a:lnTo>
                      <a:pt x="36" y="10"/>
                    </a:lnTo>
                    <a:lnTo>
                      <a:pt x="6" y="0"/>
                    </a:lnTo>
                    <a:lnTo>
                      <a:pt x="0"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17" name="Freeform 230">
                <a:extLst>
                  <a:ext uri="{FF2B5EF4-FFF2-40B4-BE49-F238E27FC236}">
                    <a16:creationId xmlns:a16="http://schemas.microsoft.com/office/drawing/2014/main" id="{37E1ACD5-213D-4E97-93F3-D7A647959A0F}"/>
                  </a:ext>
                </a:extLst>
              </p:cNvPr>
              <p:cNvSpPr>
                <a:spLocks/>
              </p:cNvSpPr>
              <p:nvPr/>
            </p:nvSpPr>
            <p:spPr bwMode="auto">
              <a:xfrm>
                <a:off x="5330825" y="5999163"/>
                <a:ext cx="9525" cy="14288"/>
              </a:xfrm>
              <a:custGeom>
                <a:avLst/>
                <a:gdLst>
                  <a:gd name="T0" fmla="*/ 0 w 26"/>
                  <a:gd name="T1" fmla="*/ 27 h 43"/>
                  <a:gd name="T2" fmla="*/ 3 w 26"/>
                  <a:gd name="T3" fmla="*/ 43 h 43"/>
                  <a:gd name="T4" fmla="*/ 23 w 26"/>
                  <a:gd name="T5" fmla="*/ 40 h 43"/>
                  <a:gd name="T6" fmla="*/ 26 w 26"/>
                  <a:gd name="T7" fmla="*/ 20 h 43"/>
                  <a:gd name="T8" fmla="*/ 9 w 26"/>
                  <a:gd name="T9" fmla="*/ 0 h 43"/>
                  <a:gd name="T10" fmla="*/ 0 w 26"/>
                  <a:gd name="T11" fmla="*/ 27 h 43"/>
                </a:gdLst>
                <a:ahLst/>
                <a:cxnLst>
                  <a:cxn ang="0">
                    <a:pos x="T0" y="T1"/>
                  </a:cxn>
                  <a:cxn ang="0">
                    <a:pos x="T2" y="T3"/>
                  </a:cxn>
                  <a:cxn ang="0">
                    <a:pos x="T4" y="T5"/>
                  </a:cxn>
                  <a:cxn ang="0">
                    <a:pos x="T6" y="T7"/>
                  </a:cxn>
                  <a:cxn ang="0">
                    <a:pos x="T8" y="T9"/>
                  </a:cxn>
                  <a:cxn ang="0">
                    <a:pos x="T10" y="T11"/>
                  </a:cxn>
                </a:cxnLst>
                <a:rect l="0" t="0" r="r" b="b"/>
                <a:pathLst>
                  <a:path w="26" h="43">
                    <a:moveTo>
                      <a:pt x="0" y="27"/>
                    </a:moveTo>
                    <a:lnTo>
                      <a:pt x="3" y="43"/>
                    </a:lnTo>
                    <a:lnTo>
                      <a:pt x="23" y="40"/>
                    </a:lnTo>
                    <a:lnTo>
                      <a:pt x="26" y="20"/>
                    </a:lnTo>
                    <a:lnTo>
                      <a:pt x="9" y="0"/>
                    </a:lnTo>
                    <a:lnTo>
                      <a:pt x="0" y="2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18" name="Freeform 231">
                <a:extLst>
                  <a:ext uri="{FF2B5EF4-FFF2-40B4-BE49-F238E27FC236}">
                    <a16:creationId xmlns:a16="http://schemas.microsoft.com/office/drawing/2014/main" id="{990C75A6-0AAE-4CE2-B692-4AA0C435255E}"/>
                  </a:ext>
                </a:extLst>
              </p:cNvPr>
              <p:cNvSpPr>
                <a:spLocks/>
              </p:cNvSpPr>
              <p:nvPr/>
            </p:nvSpPr>
            <p:spPr bwMode="auto">
              <a:xfrm>
                <a:off x="5302250" y="5954713"/>
                <a:ext cx="11113" cy="7938"/>
              </a:xfrm>
              <a:custGeom>
                <a:avLst/>
                <a:gdLst>
                  <a:gd name="T0" fmla="*/ 0 w 34"/>
                  <a:gd name="T1" fmla="*/ 24 h 24"/>
                  <a:gd name="T2" fmla="*/ 34 w 34"/>
                  <a:gd name="T3" fmla="*/ 19 h 24"/>
                  <a:gd name="T4" fmla="*/ 9 w 34"/>
                  <a:gd name="T5" fmla="*/ 0 h 24"/>
                  <a:gd name="T6" fmla="*/ 0 w 34"/>
                  <a:gd name="T7" fmla="*/ 24 h 24"/>
                </a:gdLst>
                <a:ahLst/>
                <a:cxnLst>
                  <a:cxn ang="0">
                    <a:pos x="T0" y="T1"/>
                  </a:cxn>
                  <a:cxn ang="0">
                    <a:pos x="T2" y="T3"/>
                  </a:cxn>
                  <a:cxn ang="0">
                    <a:pos x="T4" y="T5"/>
                  </a:cxn>
                  <a:cxn ang="0">
                    <a:pos x="T6" y="T7"/>
                  </a:cxn>
                </a:cxnLst>
                <a:rect l="0" t="0" r="r" b="b"/>
                <a:pathLst>
                  <a:path w="34" h="24">
                    <a:moveTo>
                      <a:pt x="0" y="24"/>
                    </a:moveTo>
                    <a:lnTo>
                      <a:pt x="34" y="19"/>
                    </a:lnTo>
                    <a:lnTo>
                      <a:pt x="9" y="0"/>
                    </a:lnTo>
                    <a:lnTo>
                      <a:pt x="0" y="2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19" name="Freeform 232">
                <a:extLst>
                  <a:ext uri="{FF2B5EF4-FFF2-40B4-BE49-F238E27FC236}">
                    <a16:creationId xmlns:a16="http://schemas.microsoft.com/office/drawing/2014/main" id="{BCE971E2-FD6B-4EAB-8992-796224D7A2C6}"/>
                  </a:ext>
                </a:extLst>
              </p:cNvPr>
              <p:cNvSpPr>
                <a:spLocks/>
              </p:cNvSpPr>
              <p:nvPr/>
            </p:nvSpPr>
            <p:spPr bwMode="auto">
              <a:xfrm>
                <a:off x="5427663" y="6102350"/>
                <a:ext cx="55563" cy="65088"/>
              </a:xfrm>
              <a:custGeom>
                <a:avLst/>
                <a:gdLst>
                  <a:gd name="T0" fmla="*/ 175 w 175"/>
                  <a:gd name="T1" fmla="*/ 0 h 207"/>
                  <a:gd name="T2" fmla="*/ 114 w 175"/>
                  <a:gd name="T3" fmla="*/ 25 h 207"/>
                  <a:gd name="T4" fmla="*/ 68 w 175"/>
                  <a:gd name="T5" fmla="*/ 41 h 207"/>
                  <a:gd name="T6" fmla="*/ 29 w 175"/>
                  <a:gd name="T7" fmla="*/ 95 h 207"/>
                  <a:gd name="T8" fmla="*/ 12 w 175"/>
                  <a:gd name="T9" fmla="*/ 138 h 207"/>
                  <a:gd name="T10" fmla="*/ 0 w 175"/>
                  <a:gd name="T11" fmla="*/ 155 h 207"/>
                  <a:gd name="T12" fmla="*/ 35 w 175"/>
                  <a:gd name="T13" fmla="*/ 154 h 207"/>
                  <a:gd name="T14" fmla="*/ 30 w 175"/>
                  <a:gd name="T15" fmla="*/ 207 h 207"/>
                  <a:gd name="T16" fmla="*/ 90 w 175"/>
                  <a:gd name="T17" fmla="*/ 184 h 207"/>
                  <a:gd name="T18" fmla="*/ 126 w 175"/>
                  <a:gd name="T19" fmla="*/ 110 h 207"/>
                  <a:gd name="T20" fmla="*/ 134 w 175"/>
                  <a:gd name="T21" fmla="*/ 64 h 207"/>
                  <a:gd name="T22" fmla="*/ 175 w 175"/>
                  <a:gd name="T23" fmla="*/ 34 h 207"/>
                  <a:gd name="T24" fmla="*/ 175 w 175"/>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207">
                    <a:moveTo>
                      <a:pt x="175" y="0"/>
                    </a:moveTo>
                    <a:lnTo>
                      <a:pt x="114" y="25"/>
                    </a:lnTo>
                    <a:lnTo>
                      <a:pt x="68" y="41"/>
                    </a:lnTo>
                    <a:lnTo>
                      <a:pt x="29" y="95"/>
                    </a:lnTo>
                    <a:lnTo>
                      <a:pt x="12" y="138"/>
                    </a:lnTo>
                    <a:lnTo>
                      <a:pt x="0" y="155"/>
                    </a:lnTo>
                    <a:lnTo>
                      <a:pt x="35" y="154"/>
                    </a:lnTo>
                    <a:lnTo>
                      <a:pt x="30" y="207"/>
                    </a:lnTo>
                    <a:lnTo>
                      <a:pt x="90" y="184"/>
                    </a:lnTo>
                    <a:lnTo>
                      <a:pt x="126" y="110"/>
                    </a:lnTo>
                    <a:lnTo>
                      <a:pt x="134" y="64"/>
                    </a:lnTo>
                    <a:lnTo>
                      <a:pt x="175" y="34"/>
                    </a:lnTo>
                    <a:lnTo>
                      <a:pt x="175"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20" name="Freeform 233">
                <a:extLst>
                  <a:ext uri="{FF2B5EF4-FFF2-40B4-BE49-F238E27FC236}">
                    <a16:creationId xmlns:a16="http://schemas.microsoft.com/office/drawing/2014/main" id="{5C2B7DF3-8BC8-4085-BEFF-47D3A0889B92}"/>
                  </a:ext>
                </a:extLst>
              </p:cNvPr>
              <p:cNvSpPr>
                <a:spLocks/>
              </p:cNvSpPr>
              <p:nvPr/>
            </p:nvSpPr>
            <p:spPr bwMode="auto">
              <a:xfrm>
                <a:off x="4681538" y="5435600"/>
                <a:ext cx="641350" cy="520700"/>
              </a:xfrm>
              <a:custGeom>
                <a:avLst/>
                <a:gdLst>
                  <a:gd name="T0" fmla="*/ 1096 w 2020"/>
                  <a:gd name="T1" fmla="*/ 1512 h 1640"/>
                  <a:gd name="T2" fmla="*/ 1183 w 2020"/>
                  <a:gd name="T3" fmla="*/ 1606 h 1640"/>
                  <a:gd name="T4" fmla="*/ 1207 w 2020"/>
                  <a:gd name="T5" fmla="*/ 1544 h 1640"/>
                  <a:gd name="T6" fmla="*/ 1199 w 2020"/>
                  <a:gd name="T7" fmla="*/ 1424 h 1640"/>
                  <a:gd name="T8" fmla="*/ 1022 w 2020"/>
                  <a:gd name="T9" fmla="*/ 1326 h 1640"/>
                  <a:gd name="T10" fmla="*/ 887 w 2020"/>
                  <a:gd name="T11" fmla="*/ 1251 h 1640"/>
                  <a:gd name="T12" fmla="*/ 783 w 2020"/>
                  <a:gd name="T13" fmla="*/ 1158 h 1640"/>
                  <a:gd name="T14" fmla="*/ 943 w 2020"/>
                  <a:gd name="T15" fmla="*/ 1105 h 1640"/>
                  <a:gd name="T16" fmla="*/ 878 w 2020"/>
                  <a:gd name="T17" fmla="*/ 1029 h 1640"/>
                  <a:gd name="T18" fmla="*/ 956 w 2020"/>
                  <a:gd name="T19" fmla="*/ 1088 h 1640"/>
                  <a:gd name="T20" fmla="*/ 935 w 2020"/>
                  <a:gd name="T21" fmla="*/ 939 h 1640"/>
                  <a:gd name="T22" fmla="*/ 786 w 2020"/>
                  <a:gd name="T23" fmla="*/ 691 h 1640"/>
                  <a:gd name="T24" fmla="*/ 847 w 2020"/>
                  <a:gd name="T25" fmla="*/ 521 h 1640"/>
                  <a:gd name="T26" fmla="*/ 878 w 2020"/>
                  <a:gd name="T27" fmla="*/ 561 h 1640"/>
                  <a:gd name="T28" fmla="*/ 952 w 2020"/>
                  <a:gd name="T29" fmla="*/ 659 h 1640"/>
                  <a:gd name="T30" fmla="*/ 1040 w 2020"/>
                  <a:gd name="T31" fmla="*/ 782 h 1640"/>
                  <a:gd name="T32" fmla="*/ 1038 w 2020"/>
                  <a:gd name="T33" fmla="*/ 698 h 1640"/>
                  <a:gd name="T34" fmla="*/ 1115 w 2020"/>
                  <a:gd name="T35" fmla="*/ 712 h 1640"/>
                  <a:gd name="T36" fmla="*/ 1125 w 2020"/>
                  <a:gd name="T37" fmla="*/ 658 h 1640"/>
                  <a:gd name="T38" fmla="*/ 1238 w 2020"/>
                  <a:gd name="T39" fmla="*/ 617 h 1640"/>
                  <a:gd name="T40" fmla="*/ 1255 w 2020"/>
                  <a:gd name="T41" fmla="*/ 594 h 1640"/>
                  <a:gd name="T42" fmla="*/ 1161 w 2020"/>
                  <a:gd name="T43" fmla="*/ 538 h 1640"/>
                  <a:gd name="T44" fmla="*/ 1177 w 2020"/>
                  <a:gd name="T45" fmla="*/ 419 h 1640"/>
                  <a:gd name="T46" fmla="*/ 1326 w 2020"/>
                  <a:gd name="T47" fmla="*/ 404 h 1640"/>
                  <a:gd name="T48" fmla="*/ 1470 w 2020"/>
                  <a:gd name="T49" fmla="*/ 390 h 1640"/>
                  <a:gd name="T50" fmla="*/ 1559 w 2020"/>
                  <a:gd name="T51" fmla="*/ 318 h 1640"/>
                  <a:gd name="T52" fmla="*/ 1639 w 2020"/>
                  <a:gd name="T53" fmla="*/ 377 h 1640"/>
                  <a:gd name="T54" fmla="*/ 1836 w 2020"/>
                  <a:gd name="T55" fmla="*/ 439 h 1640"/>
                  <a:gd name="T56" fmla="*/ 1860 w 2020"/>
                  <a:gd name="T57" fmla="*/ 24 h 1640"/>
                  <a:gd name="T58" fmla="*/ 1638 w 2020"/>
                  <a:gd name="T59" fmla="*/ 189 h 1640"/>
                  <a:gd name="T60" fmla="*/ 1001 w 2020"/>
                  <a:gd name="T61" fmla="*/ 151 h 1640"/>
                  <a:gd name="T62" fmla="*/ 529 w 2020"/>
                  <a:gd name="T63" fmla="*/ 372 h 1640"/>
                  <a:gd name="T64" fmla="*/ 301 w 2020"/>
                  <a:gd name="T65" fmla="*/ 490 h 1640"/>
                  <a:gd name="T66" fmla="*/ 147 w 2020"/>
                  <a:gd name="T67" fmla="*/ 793 h 1640"/>
                  <a:gd name="T68" fmla="*/ 36 w 2020"/>
                  <a:gd name="T69" fmla="*/ 872 h 1640"/>
                  <a:gd name="T70" fmla="*/ 88 w 2020"/>
                  <a:gd name="T71" fmla="*/ 976 h 1640"/>
                  <a:gd name="T72" fmla="*/ 193 w 2020"/>
                  <a:gd name="T73" fmla="*/ 1098 h 1640"/>
                  <a:gd name="T74" fmla="*/ 240 w 2020"/>
                  <a:gd name="T75" fmla="*/ 1091 h 1640"/>
                  <a:gd name="T76" fmla="*/ 333 w 2020"/>
                  <a:gd name="T77" fmla="*/ 1176 h 1640"/>
                  <a:gd name="T78" fmla="*/ 214 w 2020"/>
                  <a:gd name="T79" fmla="*/ 1187 h 1640"/>
                  <a:gd name="T80" fmla="*/ 311 w 2020"/>
                  <a:gd name="T81" fmla="*/ 1277 h 1640"/>
                  <a:gd name="T82" fmla="*/ 369 w 2020"/>
                  <a:gd name="T83" fmla="*/ 1395 h 1640"/>
                  <a:gd name="T84" fmla="*/ 482 w 2020"/>
                  <a:gd name="T85" fmla="*/ 1407 h 1640"/>
                  <a:gd name="T86" fmla="*/ 508 w 2020"/>
                  <a:gd name="T87" fmla="*/ 1382 h 1640"/>
                  <a:gd name="T88" fmla="*/ 533 w 2020"/>
                  <a:gd name="T89" fmla="*/ 1378 h 1640"/>
                  <a:gd name="T90" fmla="*/ 692 w 2020"/>
                  <a:gd name="T91" fmla="*/ 1399 h 1640"/>
                  <a:gd name="T92" fmla="*/ 796 w 2020"/>
                  <a:gd name="T93" fmla="*/ 1431 h 1640"/>
                  <a:gd name="T94" fmla="*/ 913 w 2020"/>
                  <a:gd name="T95" fmla="*/ 1460 h 1640"/>
                  <a:gd name="T96" fmla="*/ 963 w 2020"/>
                  <a:gd name="T97" fmla="*/ 1503 h 1640"/>
                  <a:gd name="T98" fmla="*/ 940 w 2020"/>
                  <a:gd name="T99" fmla="*/ 1550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20" h="1640">
                    <a:moveTo>
                      <a:pt x="1020" y="1545"/>
                    </a:moveTo>
                    <a:lnTo>
                      <a:pt x="1003" y="1525"/>
                    </a:lnTo>
                    <a:lnTo>
                      <a:pt x="1053" y="1505"/>
                    </a:lnTo>
                    <a:lnTo>
                      <a:pt x="1096" y="1512"/>
                    </a:lnTo>
                    <a:lnTo>
                      <a:pt x="1086" y="1545"/>
                    </a:lnTo>
                    <a:lnTo>
                      <a:pt x="1113" y="1561"/>
                    </a:lnTo>
                    <a:lnTo>
                      <a:pt x="1150" y="1607"/>
                    </a:lnTo>
                    <a:lnTo>
                      <a:pt x="1183" y="1606"/>
                    </a:lnTo>
                    <a:lnTo>
                      <a:pt x="1211" y="1640"/>
                    </a:lnTo>
                    <a:lnTo>
                      <a:pt x="1264" y="1630"/>
                    </a:lnTo>
                    <a:lnTo>
                      <a:pt x="1240" y="1586"/>
                    </a:lnTo>
                    <a:lnTo>
                      <a:pt x="1207" y="1544"/>
                    </a:lnTo>
                    <a:lnTo>
                      <a:pt x="1220" y="1524"/>
                    </a:lnTo>
                    <a:lnTo>
                      <a:pt x="1209" y="1507"/>
                    </a:lnTo>
                    <a:lnTo>
                      <a:pt x="1226" y="1454"/>
                    </a:lnTo>
                    <a:lnTo>
                      <a:pt x="1199" y="1424"/>
                    </a:lnTo>
                    <a:lnTo>
                      <a:pt x="1122" y="1388"/>
                    </a:lnTo>
                    <a:lnTo>
                      <a:pt x="1098" y="1349"/>
                    </a:lnTo>
                    <a:lnTo>
                      <a:pt x="1048" y="1346"/>
                    </a:lnTo>
                    <a:lnTo>
                      <a:pt x="1022" y="1326"/>
                    </a:lnTo>
                    <a:lnTo>
                      <a:pt x="1004" y="1277"/>
                    </a:lnTo>
                    <a:lnTo>
                      <a:pt x="930" y="1234"/>
                    </a:lnTo>
                    <a:lnTo>
                      <a:pt x="930" y="1258"/>
                    </a:lnTo>
                    <a:lnTo>
                      <a:pt x="887" y="1251"/>
                    </a:lnTo>
                    <a:lnTo>
                      <a:pt x="887" y="1221"/>
                    </a:lnTo>
                    <a:lnTo>
                      <a:pt x="837" y="1199"/>
                    </a:lnTo>
                    <a:lnTo>
                      <a:pt x="777" y="1195"/>
                    </a:lnTo>
                    <a:lnTo>
                      <a:pt x="783" y="1158"/>
                    </a:lnTo>
                    <a:lnTo>
                      <a:pt x="833" y="1169"/>
                    </a:lnTo>
                    <a:lnTo>
                      <a:pt x="877" y="1179"/>
                    </a:lnTo>
                    <a:lnTo>
                      <a:pt x="909" y="1161"/>
                    </a:lnTo>
                    <a:lnTo>
                      <a:pt x="943" y="1105"/>
                    </a:lnTo>
                    <a:lnTo>
                      <a:pt x="899" y="1095"/>
                    </a:lnTo>
                    <a:lnTo>
                      <a:pt x="882" y="1075"/>
                    </a:lnTo>
                    <a:lnTo>
                      <a:pt x="896" y="1058"/>
                    </a:lnTo>
                    <a:lnTo>
                      <a:pt x="878" y="1029"/>
                    </a:lnTo>
                    <a:lnTo>
                      <a:pt x="915" y="991"/>
                    </a:lnTo>
                    <a:lnTo>
                      <a:pt x="965" y="1048"/>
                    </a:lnTo>
                    <a:lnTo>
                      <a:pt x="993" y="1081"/>
                    </a:lnTo>
                    <a:lnTo>
                      <a:pt x="956" y="1088"/>
                    </a:lnTo>
                    <a:lnTo>
                      <a:pt x="956" y="1111"/>
                    </a:lnTo>
                    <a:lnTo>
                      <a:pt x="1016" y="1124"/>
                    </a:lnTo>
                    <a:lnTo>
                      <a:pt x="1025" y="1030"/>
                    </a:lnTo>
                    <a:lnTo>
                      <a:pt x="935" y="939"/>
                    </a:lnTo>
                    <a:lnTo>
                      <a:pt x="891" y="922"/>
                    </a:lnTo>
                    <a:lnTo>
                      <a:pt x="880" y="837"/>
                    </a:lnTo>
                    <a:lnTo>
                      <a:pt x="807" y="767"/>
                    </a:lnTo>
                    <a:lnTo>
                      <a:pt x="786" y="691"/>
                    </a:lnTo>
                    <a:lnTo>
                      <a:pt x="801" y="642"/>
                    </a:lnTo>
                    <a:lnTo>
                      <a:pt x="784" y="588"/>
                    </a:lnTo>
                    <a:lnTo>
                      <a:pt x="814" y="541"/>
                    </a:lnTo>
                    <a:lnTo>
                      <a:pt x="847" y="521"/>
                    </a:lnTo>
                    <a:lnTo>
                      <a:pt x="853" y="484"/>
                    </a:lnTo>
                    <a:lnTo>
                      <a:pt x="904" y="498"/>
                    </a:lnTo>
                    <a:lnTo>
                      <a:pt x="894" y="535"/>
                    </a:lnTo>
                    <a:lnTo>
                      <a:pt x="878" y="561"/>
                    </a:lnTo>
                    <a:lnTo>
                      <a:pt x="888" y="594"/>
                    </a:lnTo>
                    <a:lnTo>
                      <a:pt x="898" y="620"/>
                    </a:lnTo>
                    <a:lnTo>
                      <a:pt x="938" y="614"/>
                    </a:lnTo>
                    <a:lnTo>
                      <a:pt x="952" y="659"/>
                    </a:lnTo>
                    <a:lnTo>
                      <a:pt x="1012" y="673"/>
                    </a:lnTo>
                    <a:lnTo>
                      <a:pt x="1025" y="708"/>
                    </a:lnTo>
                    <a:lnTo>
                      <a:pt x="1013" y="759"/>
                    </a:lnTo>
                    <a:lnTo>
                      <a:pt x="1040" y="782"/>
                    </a:lnTo>
                    <a:lnTo>
                      <a:pt x="1050" y="765"/>
                    </a:lnTo>
                    <a:lnTo>
                      <a:pt x="1096" y="798"/>
                    </a:lnTo>
                    <a:lnTo>
                      <a:pt x="1137" y="777"/>
                    </a:lnTo>
                    <a:lnTo>
                      <a:pt x="1038" y="698"/>
                    </a:lnTo>
                    <a:lnTo>
                      <a:pt x="1048" y="665"/>
                    </a:lnTo>
                    <a:lnTo>
                      <a:pt x="1079" y="652"/>
                    </a:lnTo>
                    <a:lnTo>
                      <a:pt x="1112" y="672"/>
                    </a:lnTo>
                    <a:lnTo>
                      <a:pt x="1115" y="712"/>
                    </a:lnTo>
                    <a:lnTo>
                      <a:pt x="1162" y="754"/>
                    </a:lnTo>
                    <a:lnTo>
                      <a:pt x="1209" y="747"/>
                    </a:lnTo>
                    <a:lnTo>
                      <a:pt x="1209" y="707"/>
                    </a:lnTo>
                    <a:lnTo>
                      <a:pt x="1125" y="658"/>
                    </a:lnTo>
                    <a:lnTo>
                      <a:pt x="1121" y="615"/>
                    </a:lnTo>
                    <a:lnTo>
                      <a:pt x="1188" y="591"/>
                    </a:lnTo>
                    <a:lnTo>
                      <a:pt x="1215" y="617"/>
                    </a:lnTo>
                    <a:lnTo>
                      <a:pt x="1238" y="617"/>
                    </a:lnTo>
                    <a:lnTo>
                      <a:pt x="1295" y="679"/>
                    </a:lnTo>
                    <a:lnTo>
                      <a:pt x="1332" y="649"/>
                    </a:lnTo>
                    <a:lnTo>
                      <a:pt x="1301" y="620"/>
                    </a:lnTo>
                    <a:lnTo>
                      <a:pt x="1255" y="594"/>
                    </a:lnTo>
                    <a:lnTo>
                      <a:pt x="1218" y="541"/>
                    </a:lnTo>
                    <a:lnTo>
                      <a:pt x="1215" y="568"/>
                    </a:lnTo>
                    <a:lnTo>
                      <a:pt x="1174" y="561"/>
                    </a:lnTo>
                    <a:lnTo>
                      <a:pt x="1161" y="538"/>
                    </a:lnTo>
                    <a:lnTo>
                      <a:pt x="1183" y="515"/>
                    </a:lnTo>
                    <a:lnTo>
                      <a:pt x="1143" y="499"/>
                    </a:lnTo>
                    <a:lnTo>
                      <a:pt x="1140" y="462"/>
                    </a:lnTo>
                    <a:lnTo>
                      <a:pt x="1177" y="419"/>
                    </a:lnTo>
                    <a:lnTo>
                      <a:pt x="1230" y="451"/>
                    </a:lnTo>
                    <a:lnTo>
                      <a:pt x="1247" y="451"/>
                    </a:lnTo>
                    <a:lnTo>
                      <a:pt x="1296" y="438"/>
                    </a:lnTo>
                    <a:lnTo>
                      <a:pt x="1326" y="404"/>
                    </a:lnTo>
                    <a:lnTo>
                      <a:pt x="1326" y="381"/>
                    </a:lnTo>
                    <a:lnTo>
                      <a:pt x="1416" y="376"/>
                    </a:lnTo>
                    <a:lnTo>
                      <a:pt x="1433" y="393"/>
                    </a:lnTo>
                    <a:lnTo>
                      <a:pt x="1470" y="390"/>
                    </a:lnTo>
                    <a:lnTo>
                      <a:pt x="1502" y="380"/>
                    </a:lnTo>
                    <a:lnTo>
                      <a:pt x="1519" y="356"/>
                    </a:lnTo>
                    <a:lnTo>
                      <a:pt x="1515" y="326"/>
                    </a:lnTo>
                    <a:lnTo>
                      <a:pt x="1559" y="318"/>
                    </a:lnTo>
                    <a:lnTo>
                      <a:pt x="1539" y="352"/>
                    </a:lnTo>
                    <a:lnTo>
                      <a:pt x="1555" y="385"/>
                    </a:lnTo>
                    <a:lnTo>
                      <a:pt x="1582" y="372"/>
                    </a:lnTo>
                    <a:lnTo>
                      <a:pt x="1639" y="377"/>
                    </a:lnTo>
                    <a:lnTo>
                      <a:pt x="1719" y="411"/>
                    </a:lnTo>
                    <a:lnTo>
                      <a:pt x="1756" y="437"/>
                    </a:lnTo>
                    <a:lnTo>
                      <a:pt x="1803" y="440"/>
                    </a:lnTo>
                    <a:lnTo>
                      <a:pt x="1836" y="439"/>
                    </a:lnTo>
                    <a:lnTo>
                      <a:pt x="1984" y="255"/>
                    </a:lnTo>
                    <a:lnTo>
                      <a:pt x="2020" y="72"/>
                    </a:lnTo>
                    <a:lnTo>
                      <a:pt x="1955" y="0"/>
                    </a:lnTo>
                    <a:lnTo>
                      <a:pt x="1860" y="24"/>
                    </a:lnTo>
                    <a:lnTo>
                      <a:pt x="1883" y="67"/>
                    </a:lnTo>
                    <a:lnTo>
                      <a:pt x="1883" y="120"/>
                    </a:lnTo>
                    <a:lnTo>
                      <a:pt x="1837" y="157"/>
                    </a:lnTo>
                    <a:lnTo>
                      <a:pt x="1638" y="189"/>
                    </a:lnTo>
                    <a:lnTo>
                      <a:pt x="1443" y="111"/>
                    </a:lnTo>
                    <a:lnTo>
                      <a:pt x="1310" y="79"/>
                    </a:lnTo>
                    <a:lnTo>
                      <a:pt x="1154" y="167"/>
                    </a:lnTo>
                    <a:lnTo>
                      <a:pt x="1001" y="151"/>
                    </a:lnTo>
                    <a:lnTo>
                      <a:pt x="891" y="235"/>
                    </a:lnTo>
                    <a:lnTo>
                      <a:pt x="775" y="286"/>
                    </a:lnTo>
                    <a:lnTo>
                      <a:pt x="615" y="284"/>
                    </a:lnTo>
                    <a:lnTo>
                      <a:pt x="529" y="372"/>
                    </a:lnTo>
                    <a:lnTo>
                      <a:pt x="422" y="372"/>
                    </a:lnTo>
                    <a:lnTo>
                      <a:pt x="362" y="340"/>
                    </a:lnTo>
                    <a:lnTo>
                      <a:pt x="290" y="390"/>
                    </a:lnTo>
                    <a:lnTo>
                      <a:pt x="301" y="490"/>
                    </a:lnTo>
                    <a:lnTo>
                      <a:pt x="287" y="556"/>
                    </a:lnTo>
                    <a:lnTo>
                      <a:pt x="232" y="613"/>
                    </a:lnTo>
                    <a:lnTo>
                      <a:pt x="159" y="726"/>
                    </a:lnTo>
                    <a:lnTo>
                      <a:pt x="147" y="793"/>
                    </a:lnTo>
                    <a:lnTo>
                      <a:pt x="67" y="833"/>
                    </a:lnTo>
                    <a:lnTo>
                      <a:pt x="0" y="845"/>
                    </a:lnTo>
                    <a:lnTo>
                      <a:pt x="13" y="869"/>
                    </a:lnTo>
                    <a:lnTo>
                      <a:pt x="36" y="872"/>
                    </a:lnTo>
                    <a:lnTo>
                      <a:pt x="33" y="892"/>
                    </a:lnTo>
                    <a:lnTo>
                      <a:pt x="53" y="921"/>
                    </a:lnTo>
                    <a:lnTo>
                      <a:pt x="56" y="972"/>
                    </a:lnTo>
                    <a:lnTo>
                      <a:pt x="88" y="976"/>
                    </a:lnTo>
                    <a:lnTo>
                      <a:pt x="75" y="996"/>
                    </a:lnTo>
                    <a:lnTo>
                      <a:pt x="116" y="1056"/>
                    </a:lnTo>
                    <a:lnTo>
                      <a:pt x="169" y="1058"/>
                    </a:lnTo>
                    <a:lnTo>
                      <a:pt x="193" y="1098"/>
                    </a:lnTo>
                    <a:lnTo>
                      <a:pt x="199" y="1134"/>
                    </a:lnTo>
                    <a:lnTo>
                      <a:pt x="213" y="1151"/>
                    </a:lnTo>
                    <a:lnTo>
                      <a:pt x="223" y="1124"/>
                    </a:lnTo>
                    <a:lnTo>
                      <a:pt x="240" y="1091"/>
                    </a:lnTo>
                    <a:lnTo>
                      <a:pt x="260" y="1117"/>
                    </a:lnTo>
                    <a:lnTo>
                      <a:pt x="310" y="1114"/>
                    </a:lnTo>
                    <a:lnTo>
                      <a:pt x="326" y="1133"/>
                    </a:lnTo>
                    <a:lnTo>
                      <a:pt x="333" y="1176"/>
                    </a:lnTo>
                    <a:lnTo>
                      <a:pt x="306" y="1166"/>
                    </a:lnTo>
                    <a:lnTo>
                      <a:pt x="280" y="1141"/>
                    </a:lnTo>
                    <a:lnTo>
                      <a:pt x="233" y="1154"/>
                    </a:lnTo>
                    <a:lnTo>
                      <a:pt x="214" y="1187"/>
                    </a:lnTo>
                    <a:lnTo>
                      <a:pt x="227" y="1221"/>
                    </a:lnTo>
                    <a:lnTo>
                      <a:pt x="274" y="1230"/>
                    </a:lnTo>
                    <a:lnTo>
                      <a:pt x="284" y="1283"/>
                    </a:lnTo>
                    <a:lnTo>
                      <a:pt x="311" y="1277"/>
                    </a:lnTo>
                    <a:lnTo>
                      <a:pt x="308" y="1309"/>
                    </a:lnTo>
                    <a:lnTo>
                      <a:pt x="335" y="1346"/>
                    </a:lnTo>
                    <a:lnTo>
                      <a:pt x="345" y="1382"/>
                    </a:lnTo>
                    <a:lnTo>
                      <a:pt x="369" y="1395"/>
                    </a:lnTo>
                    <a:lnTo>
                      <a:pt x="375" y="1371"/>
                    </a:lnTo>
                    <a:lnTo>
                      <a:pt x="398" y="1345"/>
                    </a:lnTo>
                    <a:lnTo>
                      <a:pt x="432" y="1395"/>
                    </a:lnTo>
                    <a:lnTo>
                      <a:pt x="482" y="1407"/>
                    </a:lnTo>
                    <a:lnTo>
                      <a:pt x="482" y="1407"/>
                    </a:lnTo>
                    <a:lnTo>
                      <a:pt x="487" y="1402"/>
                    </a:lnTo>
                    <a:lnTo>
                      <a:pt x="497" y="1392"/>
                    </a:lnTo>
                    <a:lnTo>
                      <a:pt x="508" y="1382"/>
                    </a:lnTo>
                    <a:lnTo>
                      <a:pt x="514" y="1378"/>
                    </a:lnTo>
                    <a:lnTo>
                      <a:pt x="518" y="1377"/>
                    </a:lnTo>
                    <a:lnTo>
                      <a:pt x="518" y="1377"/>
                    </a:lnTo>
                    <a:lnTo>
                      <a:pt x="533" y="1378"/>
                    </a:lnTo>
                    <a:lnTo>
                      <a:pt x="553" y="1380"/>
                    </a:lnTo>
                    <a:lnTo>
                      <a:pt x="578" y="1384"/>
                    </a:lnTo>
                    <a:lnTo>
                      <a:pt x="659" y="1372"/>
                    </a:lnTo>
                    <a:lnTo>
                      <a:pt x="692" y="1399"/>
                    </a:lnTo>
                    <a:lnTo>
                      <a:pt x="735" y="1376"/>
                    </a:lnTo>
                    <a:lnTo>
                      <a:pt x="772" y="1398"/>
                    </a:lnTo>
                    <a:lnTo>
                      <a:pt x="786" y="1388"/>
                    </a:lnTo>
                    <a:lnTo>
                      <a:pt x="796" y="1431"/>
                    </a:lnTo>
                    <a:lnTo>
                      <a:pt x="842" y="1434"/>
                    </a:lnTo>
                    <a:lnTo>
                      <a:pt x="836" y="1391"/>
                    </a:lnTo>
                    <a:lnTo>
                      <a:pt x="886" y="1447"/>
                    </a:lnTo>
                    <a:lnTo>
                      <a:pt x="913" y="1460"/>
                    </a:lnTo>
                    <a:lnTo>
                      <a:pt x="939" y="1453"/>
                    </a:lnTo>
                    <a:lnTo>
                      <a:pt x="979" y="1469"/>
                    </a:lnTo>
                    <a:lnTo>
                      <a:pt x="993" y="1499"/>
                    </a:lnTo>
                    <a:lnTo>
                      <a:pt x="963" y="1503"/>
                    </a:lnTo>
                    <a:lnTo>
                      <a:pt x="926" y="1493"/>
                    </a:lnTo>
                    <a:lnTo>
                      <a:pt x="886" y="1513"/>
                    </a:lnTo>
                    <a:lnTo>
                      <a:pt x="916" y="1530"/>
                    </a:lnTo>
                    <a:lnTo>
                      <a:pt x="940" y="1550"/>
                    </a:lnTo>
                    <a:lnTo>
                      <a:pt x="1020" y="154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921" name="Freeform 238">
                <a:extLst>
                  <a:ext uri="{FF2B5EF4-FFF2-40B4-BE49-F238E27FC236}">
                    <a16:creationId xmlns:a16="http://schemas.microsoft.com/office/drawing/2014/main" id="{63D87E7B-CF6D-4E84-AF7A-E023F5B557FE}"/>
                  </a:ext>
                </a:extLst>
              </p:cNvPr>
              <p:cNvSpPr>
                <a:spLocks/>
              </p:cNvSpPr>
              <p:nvPr/>
            </p:nvSpPr>
            <p:spPr bwMode="auto">
              <a:xfrm>
                <a:off x="5429250" y="6083300"/>
                <a:ext cx="11113" cy="9525"/>
              </a:xfrm>
              <a:custGeom>
                <a:avLst/>
                <a:gdLst>
                  <a:gd name="T0" fmla="*/ 0 w 37"/>
                  <a:gd name="T1" fmla="*/ 30 h 30"/>
                  <a:gd name="T2" fmla="*/ 29 w 37"/>
                  <a:gd name="T3" fmla="*/ 28 h 30"/>
                  <a:gd name="T4" fmla="*/ 37 w 37"/>
                  <a:gd name="T5" fmla="*/ 6 h 30"/>
                  <a:gd name="T6" fmla="*/ 24 w 37"/>
                  <a:gd name="T7" fmla="*/ 0 h 30"/>
                  <a:gd name="T8" fmla="*/ 0 w 37"/>
                  <a:gd name="T9" fmla="*/ 30 h 30"/>
                </a:gdLst>
                <a:ahLst/>
                <a:cxnLst>
                  <a:cxn ang="0">
                    <a:pos x="T0" y="T1"/>
                  </a:cxn>
                  <a:cxn ang="0">
                    <a:pos x="T2" y="T3"/>
                  </a:cxn>
                  <a:cxn ang="0">
                    <a:pos x="T4" y="T5"/>
                  </a:cxn>
                  <a:cxn ang="0">
                    <a:pos x="T6" y="T7"/>
                  </a:cxn>
                  <a:cxn ang="0">
                    <a:pos x="T8" y="T9"/>
                  </a:cxn>
                </a:cxnLst>
                <a:rect l="0" t="0" r="r" b="b"/>
                <a:pathLst>
                  <a:path w="37" h="30">
                    <a:moveTo>
                      <a:pt x="0" y="30"/>
                    </a:moveTo>
                    <a:lnTo>
                      <a:pt x="29" y="28"/>
                    </a:lnTo>
                    <a:lnTo>
                      <a:pt x="37" y="6"/>
                    </a:lnTo>
                    <a:lnTo>
                      <a:pt x="24" y="0"/>
                    </a:lnTo>
                    <a:lnTo>
                      <a:pt x="0" y="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grpSp>
        <p:grpSp>
          <p:nvGrpSpPr>
            <p:cNvPr id="742" name="Group 741">
              <a:extLst>
                <a:ext uri="{FF2B5EF4-FFF2-40B4-BE49-F238E27FC236}">
                  <a16:creationId xmlns:a16="http://schemas.microsoft.com/office/drawing/2014/main" id="{12979DFD-25D7-4C0C-BE98-B1C872B5F890}"/>
                </a:ext>
              </a:extLst>
            </p:cNvPr>
            <p:cNvGrpSpPr/>
            <p:nvPr/>
          </p:nvGrpSpPr>
          <p:grpSpPr>
            <a:xfrm>
              <a:off x="5207436" y="5502015"/>
              <a:ext cx="330190" cy="256988"/>
              <a:chOff x="5219700" y="5402263"/>
              <a:chExt cx="336550" cy="261938"/>
            </a:xfrm>
            <a:solidFill>
              <a:srgbClr val="C0C0C0"/>
            </a:solidFill>
          </p:grpSpPr>
          <p:sp>
            <p:nvSpPr>
              <p:cNvPr id="869" name="Freeform 234">
                <a:extLst>
                  <a:ext uri="{FF2B5EF4-FFF2-40B4-BE49-F238E27FC236}">
                    <a16:creationId xmlns:a16="http://schemas.microsoft.com/office/drawing/2014/main" id="{3F41C36E-EA59-4112-B564-701E798AC160}"/>
                  </a:ext>
                </a:extLst>
              </p:cNvPr>
              <p:cNvSpPr>
                <a:spLocks/>
              </p:cNvSpPr>
              <p:nvPr/>
            </p:nvSpPr>
            <p:spPr bwMode="auto">
              <a:xfrm>
                <a:off x="5392738" y="5602288"/>
                <a:ext cx="19050" cy="11113"/>
              </a:xfrm>
              <a:custGeom>
                <a:avLst/>
                <a:gdLst>
                  <a:gd name="T0" fmla="*/ 59 w 59"/>
                  <a:gd name="T1" fmla="*/ 2 h 35"/>
                  <a:gd name="T2" fmla="*/ 37 w 59"/>
                  <a:gd name="T3" fmla="*/ 25 h 35"/>
                  <a:gd name="T4" fmla="*/ 10 w 59"/>
                  <a:gd name="T5" fmla="*/ 35 h 35"/>
                  <a:gd name="T6" fmla="*/ 0 w 59"/>
                  <a:gd name="T7" fmla="*/ 25 h 35"/>
                  <a:gd name="T8" fmla="*/ 0 w 59"/>
                  <a:gd name="T9" fmla="*/ 0 h 35"/>
                  <a:gd name="T10" fmla="*/ 59 w 59"/>
                  <a:gd name="T11" fmla="*/ 2 h 35"/>
                </a:gdLst>
                <a:ahLst/>
                <a:cxnLst>
                  <a:cxn ang="0">
                    <a:pos x="T0" y="T1"/>
                  </a:cxn>
                  <a:cxn ang="0">
                    <a:pos x="T2" y="T3"/>
                  </a:cxn>
                  <a:cxn ang="0">
                    <a:pos x="T4" y="T5"/>
                  </a:cxn>
                  <a:cxn ang="0">
                    <a:pos x="T6" y="T7"/>
                  </a:cxn>
                  <a:cxn ang="0">
                    <a:pos x="T8" y="T9"/>
                  </a:cxn>
                  <a:cxn ang="0">
                    <a:pos x="T10" y="T11"/>
                  </a:cxn>
                </a:cxnLst>
                <a:rect l="0" t="0" r="r" b="b"/>
                <a:pathLst>
                  <a:path w="59" h="35">
                    <a:moveTo>
                      <a:pt x="59" y="2"/>
                    </a:moveTo>
                    <a:lnTo>
                      <a:pt x="37" y="25"/>
                    </a:lnTo>
                    <a:lnTo>
                      <a:pt x="10" y="35"/>
                    </a:lnTo>
                    <a:lnTo>
                      <a:pt x="0" y="25"/>
                    </a:lnTo>
                    <a:lnTo>
                      <a:pt x="0" y="0"/>
                    </a:lnTo>
                    <a:lnTo>
                      <a:pt x="59"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70" name="Freeform 235">
                <a:extLst>
                  <a:ext uri="{FF2B5EF4-FFF2-40B4-BE49-F238E27FC236}">
                    <a16:creationId xmlns:a16="http://schemas.microsoft.com/office/drawing/2014/main" id="{DFC1F4C9-8917-4F1A-9F0B-EB686499946E}"/>
                  </a:ext>
                </a:extLst>
              </p:cNvPr>
              <p:cNvSpPr>
                <a:spLocks/>
              </p:cNvSpPr>
              <p:nvPr/>
            </p:nvSpPr>
            <p:spPr bwMode="auto">
              <a:xfrm>
                <a:off x="5400675" y="5614988"/>
                <a:ext cx="4763" cy="7938"/>
              </a:xfrm>
              <a:custGeom>
                <a:avLst/>
                <a:gdLst>
                  <a:gd name="T0" fmla="*/ 17 w 17"/>
                  <a:gd name="T1" fmla="*/ 23 h 23"/>
                  <a:gd name="T2" fmla="*/ 17 w 17"/>
                  <a:gd name="T3" fmla="*/ 0 h 23"/>
                  <a:gd name="T4" fmla="*/ 0 w 17"/>
                  <a:gd name="T5" fmla="*/ 17 h 23"/>
                  <a:gd name="T6" fmla="*/ 17 w 17"/>
                  <a:gd name="T7" fmla="*/ 23 h 23"/>
                </a:gdLst>
                <a:ahLst/>
                <a:cxnLst>
                  <a:cxn ang="0">
                    <a:pos x="T0" y="T1"/>
                  </a:cxn>
                  <a:cxn ang="0">
                    <a:pos x="T2" y="T3"/>
                  </a:cxn>
                  <a:cxn ang="0">
                    <a:pos x="T4" y="T5"/>
                  </a:cxn>
                  <a:cxn ang="0">
                    <a:pos x="T6" y="T7"/>
                  </a:cxn>
                </a:cxnLst>
                <a:rect l="0" t="0" r="r" b="b"/>
                <a:pathLst>
                  <a:path w="17" h="23">
                    <a:moveTo>
                      <a:pt x="17" y="23"/>
                    </a:moveTo>
                    <a:lnTo>
                      <a:pt x="17" y="0"/>
                    </a:lnTo>
                    <a:lnTo>
                      <a:pt x="0" y="17"/>
                    </a:lnTo>
                    <a:lnTo>
                      <a:pt x="17" y="2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71" name="Freeform 237">
                <a:extLst>
                  <a:ext uri="{FF2B5EF4-FFF2-40B4-BE49-F238E27FC236}">
                    <a16:creationId xmlns:a16="http://schemas.microsoft.com/office/drawing/2014/main" id="{2251967F-CD87-48A0-ADC3-2C55DECDA5F1}"/>
                  </a:ext>
                </a:extLst>
              </p:cNvPr>
              <p:cNvSpPr>
                <a:spLocks/>
              </p:cNvSpPr>
              <p:nvPr/>
            </p:nvSpPr>
            <p:spPr bwMode="auto">
              <a:xfrm>
                <a:off x="5264150" y="5402263"/>
                <a:ext cx="292100" cy="261938"/>
              </a:xfrm>
              <a:custGeom>
                <a:avLst/>
                <a:gdLst>
                  <a:gd name="T0" fmla="*/ 75 w 920"/>
                  <a:gd name="T1" fmla="*/ 640 h 823"/>
                  <a:gd name="T2" fmla="*/ 131 w 920"/>
                  <a:gd name="T3" fmla="*/ 606 h 823"/>
                  <a:gd name="T4" fmla="*/ 201 w 920"/>
                  <a:gd name="T5" fmla="*/ 590 h 823"/>
                  <a:gd name="T6" fmla="*/ 234 w 920"/>
                  <a:gd name="T7" fmla="*/ 579 h 823"/>
                  <a:gd name="T8" fmla="*/ 234 w 920"/>
                  <a:gd name="T9" fmla="*/ 609 h 823"/>
                  <a:gd name="T10" fmla="*/ 208 w 920"/>
                  <a:gd name="T11" fmla="*/ 619 h 823"/>
                  <a:gd name="T12" fmla="*/ 138 w 920"/>
                  <a:gd name="T13" fmla="*/ 663 h 823"/>
                  <a:gd name="T14" fmla="*/ 78 w 920"/>
                  <a:gd name="T15" fmla="*/ 703 h 823"/>
                  <a:gd name="T16" fmla="*/ 41 w 920"/>
                  <a:gd name="T17" fmla="*/ 720 h 823"/>
                  <a:gd name="T18" fmla="*/ 23 w 920"/>
                  <a:gd name="T19" fmla="*/ 747 h 823"/>
                  <a:gd name="T20" fmla="*/ 46 w 920"/>
                  <a:gd name="T21" fmla="*/ 770 h 823"/>
                  <a:gd name="T22" fmla="*/ 39 w 920"/>
                  <a:gd name="T23" fmla="*/ 799 h 823"/>
                  <a:gd name="T24" fmla="*/ 26 w 920"/>
                  <a:gd name="T25" fmla="*/ 819 h 823"/>
                  <a:gd name="T26" fmla="*/ 36 w 920"/>
                  <a:gd name="T27" fmla="*/ 823 h 823"/>
                  <a:gd name="T28" fmla="*/ 96 w 920"/>
                  <a:gd name="T29" fmla="*/ 793 h 823"/>
                  <a:gd name="T30" fmla="*/ 96 w 920"/>
                  <a:gd name="T31" fmla="*/ 762 h 823"/>
                  <a:gd name="T32" fmla="*/ 152 w 920"/>
                  <a:gd name="T33" fmla="*/ 716 h 823"/>
                  <a:gd name="T34" fmla="*/ 201 w 920"/>
                  <a:gd name="T35" fmla="*/ 659 h 823"/>
                  <a:gd name="T36" fmla="*/ 291 w 920"/>
                  <a:gd name="T37" fmla="*/ 615 h 823"/>
                  <a:gd name="T38" fmla="*/ 370 w 920"/>
                  <a:gd name="T39" fmla="*/ 571 h 823"/>
                  <a:gd name="T40" fmla="*/ 404 w 920"/>
                  <a:gd name="T41" fmla="*/ 534 h 823"/>
                  <a:gd name="T42" fmla="*/ 433 w 920"/>
                  <a:gd name="T43" fmla="*/ 464 h 823"/>
                  <a:gd name="T44" fmla="*/ 476 w 920"/>
                  <a:gd name="T45" fmla="*/ 451 h 823"/>
                  <a:gd name="T46" fmla="*/ 553 w 920"/>
                  <a:gd name="T47" fmla="*/ 469 h 823"/>
                  <a:gd name="T48" fmla="*/ 632 w 920"/>
                  <a:gd name="T49" fmla="*/ 443 h 823"/>
                  <a:gd name="T50" fmla="*/ 672 w 920"/>
                  <a:gd name="T51" fmla="*/ 446 h 823"/>
                  <a:gd name="T52" fmla="*/ 749 w 920"/>
                  <a:gd name="T53" fmla="*/ 458 h 823"/>
                  <a:gd name="T54" fmla="*/ 806 w 920"/>
                  <a:gd name="T55" fmla="*/ 461 h 823"/>
                  <a:gd name="T56" fmla="*/ 836 w 920"/>
                  <a:gd name="T57" fmla="*/ 464 h 823"/>
                  <a:gd name="T58" fmla="*/ 886 w 920"/>
                  <a:gd name="T59" fmla="*/ 471 h 823"/>
                  <a:gd name="T60" fmla="*/ 893 w 920"/>
                  <a:gd name="T61" fmla="*/ 451 h 823"/>
                  <a:gd name="T62" fmla="*/ 908 w 920"/>
                  <a:gd name="T63" fmla="*/ 418 h 823"/>
                  <a:gd name="T64" fmla="*/ 903 w 920"/>
                  <a:gd name="T65" fmla="*/ 412 h 823"/>
                  <a:gd name="T66" fmla="*/ 913 w 920"/>
                  <a:gd name="T67" fmla="*/ 401 h 823"/>
                  <a:gd name="T68" fmla="*/ 920 w 920"/>
                  <a:gd name="T69" fmla="*/ 381 h 823"/>
                  <a:gd name="T70" fmla="*/ 902 w 920"/>
                  <a:gd name="T71" fmla="*/ 350 h 823"/>
                  <a:gd name="T72" fmla="*/ 882 w 920"/>
                  <a:gd name="T73" fmla="*/ 360 h 823"/>
                  <a:gd name="T74" fmla="*/ 838 w 920"/>
                  <a:gd name="T75" fmla="*/ 351 h 823"/>
                  <a:gd name="T76" fmla="*/ 735 w 920"/>
                  <a:gd name="T77" fmla="*/ 299 h 823"/>
                  <a:gd name="T78" fmla="*/ 651 w 920"/>
                  <a:gd name="T79" fmla="*/ 240 h 823"/>
                  <a:gd name="T80" fmla="*/ 610 w 920"/>
                  <a:gd name="T81" fmla="*/ 144 h 823"/>
                  <a:gd name="T82" fmla="*/ 589 w 920"/>
                  <a:gd name="T83" fmla="*/ 28 h 823"/>
                  <a:gd name="T84" fmla="*/ 525 w 920"/>
                  <a:gd name="T85" fmla="*/ 38 h 823"/>
                  <a:gd name="T86" fmla="*/ 476 w 920"/>
                  <a:gd name="T87" fmla="*/ 66 h 823"/>
                  <a:gd name="T88" fmla="*/ 409 w 920"/>
                  <a:gd name="T89" fmla="*/ 66 h 823"/>
                  <a:gd name="T90" fmla="*/ 403 w 920"/>
                  <a:gd name="T91" fmla="*/ 39 h 823"/>
                  <a:gd name="T92" fmla="*/ 309 w 920"/>
                  <a:gd name="T93" fmla="*/ 0 h 823"/>
                  <a:gd name="T94" fmla="*/ 286 w 920"/>
                  <a:gd name="T95" fmla="*/ 24 h 823"/>
                  <a:gd name="T96" fmla="*/ 209 w 920"/>
                  <a:gd name="T97" fmla="*/ 38 h 823"/>
                  <a:gd name="T98" fmla="*/ 180 w 920"/>
                  <a:gd name="T99" fmla="*/ 95 h 823"/>
                  <a:gd name="T100" fmla="*/ 119 w 920"/>
                  <a:gd name="T101" fmla="*/ 102 h 823"/>
                  <a:gd name="T102" fmla="*/ 184 w 920"/>
                  <a:gd name="T103" fmla="*/ 174 h 823"/>
                  <a:gd name="T104" fmla="*/ 148 w 920"/>
                  <a:gd name="T105" fmla="*/ 357 h 823"/>
                  <a:gd name="T106" fmla="*/ 0 w 920"/>
                  <a:gd name="T107" fmla="*/ 541 h 823"/>
                  <a:gd name="T108" fmla="*/ 7 w 920"/>
                  <a:gd name="T109" fmla="*/ 571 h 823"/>
                  <a:gd name="T110" fmla="*/ 21 w 920"/>
                  <a:gd name="T111" fmla="*/ 621 h 823"/>
                  <a:gd name="T112" fmla="*/ 75 w 920"/>
                  <a:gd name="T113" fmla="*/ 64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0" h="823">
                    <a:moveTo>
                      <a:pt x="75" y="640"/>
                    </a:moveTo>
                    <a:lnTo>
                      <a:pt x="131" y="606"/>
                    </a:lnTo>
                    <a:lnTo>
                      <a:pt x="201" y="590"/>
                    </a:lnTo>
                    <a:lnTo>
                      <a:pt x="234" y="579"/>
                    </a:lnTo>
                    <a:lnTo>
                      <a:pt x="234" y="609"/>
                    </a:lnTo>
                    <a:lnTo>
                      <a:pt x="208" y="619"/>
                    </a:lnTo>
                    <a:lnTo>
                      <a:pt x="138" y="663"/>
                    </a:lnTo>
                    <a:lnTo>
                      <a:pt x="78" y="703"/>
                    </a:lnTo>
                    <a:lnTo>
                      <a:pt x="41" y="720"/>
                    </a:lnTo>
                    <a:lnTo>
                      <a:pt x="23" y="747"/>
                    </a:lnTo>
                    <a:lnTo>
                      <a:pt x="46" y="770"/>
                    </a:lnTo>
                    <a:lnTo>
                      <a:pt x="39" y="799"/>
                    </a:lnTo>
                    <a:lnTo>
                      <a:pt x="26" y="819"/>
                    </a:lnTo>
                    <a:lnTo>
                      <a:pt x="36" y="823"/>
                    </a:lnTo>
                    <a:lnTo>
                      <a:pt x="96" y="793"/>
                    </a:lnTo>
                    <a:lnTo>
                      <a:pt x="96" y="762"/>
                    </a:lnTo>
                    <a:lnTo>
                      <a:pt x="152" y="716"/>
                    </a:lnTo>
                    <a:lnTo>
                      <a:pt x="201" y="659"/>
                    </a:lnTo>
                    <a:lnTo>
                      <a:pt x="291" y="615"/>
                    </a:lnTo>
                    <a:lnTo>
                      <a:pt x="370" y="571"/>
                    </a:lnTo>
                    <a:lnTo>
                      <a:pt x="404" y="534"/>
                    </a:lnTo>
                    <a:lnTo>
                      <a:pt x="433" y="464"/>
                    </a:lnTo>
                    <a:lnTo>
                      <a:pt x="476" y="451"/>
                    </a:lnTo>
                    <a:lnTo>
                      <a:pt x="553" y="469"/>
                    </a:lnTo>
                    <a:lnTo>
                      <a:pt x="632" y="443"/>
                    </a:lnTo>
                    <a:lnTo>
                      <a:pt x="672" y="446"/>
                    </a:lnTo>
                    <a:lnTo>
                      <a:pt x="749" y="458"/>
                    </a:lnTo>
                    <a:lnTo>
                      <a:pt x="806" y="461"/>
                    </a:lnTo>
                    <a:lnTo>
                      <a:pt x="836" y="464"/>
                    </a:lnTo>
                    <a:lnTo>
                      <a:pt x="886" y="471"/>
                    </a:lnTo>
                    <a:lnTo>
                      <a:pt x="893" y="451"/>
                    </a:lnTo>
                    <a:lnTo>
                      <a:pt x="908" y="418"/>
                    </a:lnTo>
                    <a:lnTo>
                      <a:pt x="903" y="412"/>
                    </a:lnTo>
                    <a:lnTo>
                      <a:pt x="913" y="401"/>
                    </a:lnTo>
                    <a:lnTo>
                      <a:pt x="920" y="381"/>
                    </a:lnTo>
                    <a:lnTo>
                      <a:pt x="902" y="350"/>
                    </a:lnTo>
                    <a:lnTo>
                      <a:pt x="882" y="360"/>
                    </a:lnTo>
                    <a:lnTo>
                      <a:pt x="838" y="351"/>
                    </a:lnTo>
                    <a:lnTo>
                      <a:pt x="735" y="299"/>
                    </a:lnTo>
                    <a:lnTo>
                      <a:pt x="651" y="240"/>
                    </a:lnTo>
                    <a:lnTo>
                      <a:pt x="610" y="144"/>
                    </a:lnTo>
                    <a:lnTo>
                      <a:pt x="589" y="28"/>
                    </a:lnTo>
                    <a:lnTo>
                      <a:pt x="525" y="38"/>
                    </a:lnTo>
                    <a:lnTo>
                      <a:pt x="476" y="66"/>
                    </a:lnTo>
                    <a:lnTo>
                      <a:pt x="409" y="66"/>
                    </a:lnTo>
                    <a:lnTo>
                      <a:pt x="403" y="39"/>
                    </a:lnTo>
                    <a:lnTo>
                      <a:pt x="309" y="0"/>
                    </a:lnTo>
                    <a:lnTo>
                      <a:pt x="286" y="24"/>
                    </a:lnTo>
                    <a:lnTo>
                      <a:pt x="209" y="38"/>
                    </a:lnTo>
                    <a:lnTo>
                      <a:pt x="180" y="95"/>
                    </a:lnTo>
                    <a:lnTo>
                      <a:pt x="119" y="102"/>
                    </a:lnTo>
                    <a:lnTo>
                      <a:pt x="184" y="174"/>
                    </a:lnTo>
                    <a:lnTo>
                      <a:pt x="148" y="357"/>
                    </a:lnTo>
                    <a:lnTo>
                      <a:pt x="0" y="541"/>
                    </a:lnTo>
                    <a:lnTo>
                      <a:pt x="7" y="571"/>
                    </a:lnTo>
                    <a:lnTo>
                      <a:pt x="21" y="621"/>
                    </a:lnTo>
                    <a:lnTo>
                      <a:pt x="75" y="64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72" name="Freeform 239">
                <a:extLst>
                  <a:ext uri="{FF2B5EF4-FFF2-40B4-BE49-F238E27FC236}">
                    <a16:creationId xmlns:a16="http://schemas.microsoft.com/office/drawing/2014/main" id="{7F885038-E2CB-4F3E-8F10-9CE355BA87EF}"/>
                  </a:ext>
                </a:extLst>
              </p:cNvPr>
              <p:cNvSpPr>
                <a:spLocks/>
              </p:cNvSpPr>
              <p:nvPr/>
            </p:nvSpPr>
            <p:spPr bwMode="auto">
              <a:xfrm>
                <a:off x="5219700" y="5638800"/>
                <a:ext cx="31750" cy="22225"/>
              </a:xfrm>
              <a:custGeom>
                <a:avLst/>
                <a:gdLst>
                  <a:gd name="T0" fmla="*/ 72 w 102"/>
                  <a:gd name="T1" fmla="*/ 0 h 69"/>
                  <a:gd name="T2" fmla="*/ 18 w 102"/>
                  <a:gd name="T3" fmla="*/ 36 h 69"/>
                  <a:gd name="T4" fmla="*/ 0 w 102"/>
                  <a:gd name="T5" fmla="*/ 66 h 69"/>
                  <a:gd name="T6" fmla="*/ 79 w 102"/>
                  <a:gd name="T7" fmla="*/ 69 h 69"/>
                  <a:gd name="T8" fmla="*/ 102 w 102"/>
                  <a:gd name="T9" fmla="*/ 42 h 69"/>
                  <a:gd name="T10" fmla="*/ 92 w 102"/>
                  <a:gd name="T11" fmla="*/ 10 h 69"/>
                  <a:gd name="T12" fmla="*/ 72 w 102"/>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102" h="69">
                    <a:moveTo>
                      <a:pt x="72" y="0"/>
                    </a:moveTo>
                    <a:lnTo>
                      <a:pt x="18" y="36"/>
                    </a:lnTo>
                    <a:lnTo>
                      <a:pt x="0" y="66"/>
                    </a:lnTo>
                    <a:lnTo>
                      <a:pt x="79" y="69"/>
                    </a:lnTo>
                    <a:lnTo>
                      <a:pt x="102" y="42"/>
                    </a:lnTo>
                    <a:lnTo>
                      <a:pt x="92" y="10"/>
                    </a:lnTo>
                    <a:lnTo>
                      <a:pt x="7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grpSp>
        <p:sp>
          <p:nvSpPr>
            <p:cNvPr id="743" name="Freeform 240">
              <a:extLst>
                <a:ext uri="{FF2B5EF4-FFF2-40B4-BE49-F238E27FC236}">
                  <a16:creationId xmlns:a16="http://schemas.microsoft.com/office/drawing/2014/main" id="{4F501B59-5A45-4CDA-83A5-3A74E3CC80CB}"/>
                </a:ext>
              </a:extLst>
            </p:cNvPr>
            <p:cNvSpPr>
              <a:spLocks/>
            </p:cNvSpPr>
            <p:nvPr/>
          </p:nvSpPr>
          <p:spPr bwMode="auto">
            <a:xfrm>
              <a:off x="2648477" y="5346292"/>
              <a:ext cx="0" cy="1558"/>
            </a:xfrm>
            <a:custGeom>
              <a:avLst/>
              <a:gdLst>
                <a:gd name="T0" fmla="*/ 2 w 3"/>
                <a:gd name="T1" fmla="*/ 5 h 5"/>
                <a:gd name="T2" fmla="*/ 0 w 3"/>
                <a:gd name="T3" fmla="*/ 2 h 5"/>
                <a:gd name="T4" fmla="*/ 3 w 3"/>
                <a:gd name="T5" fmla="*/ 0 h 5"/>
                <a:gd name="T6" fmla="*/ 2 w 3"/>
                <a:gd name="T7" fmla="*/ 5 h 5"/>
              </a:gdLst>
              <a:ahLst/>
              <a:cxnLst>
                <a:cxn ang="0">
                  <a:pos x="T0" y="T1"/>
                </a:cxn>
                <a:cxn ang="0">
                  <a:pos x="T2" y="T3"/>
                </a:cxn>
                <a:cxn ang="0">
                  <a:pos x="T4" y="T5"/>
                </a:cxn>
                <a:cxn ang="0">
                  <a:pos x="T6" y="T7"/>
                </a:cxn>
              </a:cxnLst>
              <a:rect l="0" t="0" r="r" b="b"/>
              <a:pathLst>
                <a:path w="3" h="5">
                  <a:moveTo>
                    <a:pt x="2" y="5"/>
                  </a:moveTo>
                  <a:lnTo>
                    <a:pt x="0" y="2"/>
                  </a:lnTo>
                  <a:lnTo>
                    <a:pt x="3" y="0"/>
                  </a:lnTo>
                  <a:lnTo>
                    <a:pt x="2" y="5"/>
                  </a:lnTo>
                  <a:close/>
                </a:path>
              </a:pathLst>
            </a:custGeom>
            <a:solidFill>
              <a:srgbClr val="C0C0C0"/>
            </a:solid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grpSp>
          <p:nvGrpSpPr>
            <p:cNvPr id="744" name="Group 743">
              <a:extLst>
                <a:ext uri="{FF2B5EF4-FFF2-40B4-BE49-F238E27FC236}">
                  <a16:creationId xmlns:a16="http://schemas.microsoft.com/office/drawing/2014/main" id="{7A513140-D4FA-484D-91B2-8DE5D9A8F831}"/>
                </a:ext>
              </a:extLst>
            </p:cNvPr>
            <p:cNvGrpSpPr/>
            <p:nvPr/>
          </p:nvGrpSpPr>
          <p:grpSpPr>
            <a:xfrm>
              <a:off x="1936685" y="5304211"/>
              <a:ext cx="1284938" cy="934500"/>
              <a:chOff x="1885950" y="5200650"/>
              <a:chExt cx="1309688" cy="952500"/>
            </a:xfrm>
            <a:solidFill>
              <a:srgbClr val="A6C94C"/>
            </a:solidFill>
          </p:grpSpPr>
          <p:sp>
            <p:nvSpPr>
              <p:cNvPr id="864" name="Freeform 241">
                <a:extLst>
                  <a:ext uri="{FF2B5EF4-FFF2-40B4-BE49-F238E27FC236}">
                    <a16:creationId xmlns:a16="http://schemas.microsoft.com/office/drawing/2014/main" id="{8D631CA2-4510-40EA-B0D6-58B3CE03507A}"/>
                  </a:ext>
                </a:extLst>
              </p:cNvPr>
              <p:cNvSpPr>
                <a:spLocks/>
              </p:cNvSpPr>
              <p:nvPr/>
            </p:nvSpPr>
            <p:spPr bwMode="auto">
              <a:xfrm>
                <a:off x="2908300" y="5819775"/>
                <a:ext cx="30163" cy="20638"/>
              </a:xfrm>
              <a:custGeom>
                <a:avLst/>
                <a:gdLst>
                  <a:gd name="T0" fmla="*/ 37 w 94"/>
                  <a:gd name="T1" fmla="*/ 30 h 69"/>
                  <a:gd name="T2" fmla="*/ 17 w 94"/>
                  <a:gd name="T3" fmla="*/ 0 h 69"/>
                  <a:gd name="T4" fmla="*/ 0 w 94"/>
                  <a:gd name="T5" fmla="*/ 37 h 69"/>
                  <a:gd name="T6" fmla="*/ 14 w 94"/>
                  <a:gd name="T7" fmla="*/ 60 h 69"/>
                  <a:gd name="T8" fmla="*/ 37 w 94"/>
                  <a:gd name="T9" fmla="*/ 47 h 69"/>
                  <a:gd name="T10" fmla="*/ 77 w 94"/>
                  <a:gd name="T11" fmla="*/ 49 h 69"/>
                  <a:gd name="T12" fmla="*/ 94 w 94"/>
                  <a:gd name="T13" fmla="*/ 69 h 69"/>
                  <a:gd name="T14" fmla="*/ 87 w 94"/>
                  <a:gd name="T15" fmla="*/ 32 h 69"/>
                  <a:gd name="T16" fmla="*/ 37 w 94"/>
                  <a:gd name="T17" fmla="*/ 3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69">
                    <a:moveTo>
                      <a:pt x="37" y="30"/>
                    </a:moveTo>
                    <a:lnTo>
                      <a:pt x="17" y="0"/>
                    </a:lnTo>
                    <a:lnTo>
                      <a:pt x="0" y="37"/>
                    </a:lnTo>
                    <a:lnTo>
                      <a:pt x="14" y="60"/>
                    </a:lnTo>
                    <a:lnTo>
                      <a:pt x="37" y="47"/>
                    </a:lnTo>
                    <a:lnTo>
                      <a:pt x="77" y="49"/>
                    </a:lnTo>
                    <a:lnTo>
                      <a:pt x="94" y="69"/>
                    </a:lnTo>
                    <a:lnTo>
                      <a:pt x="87" y="32"/>
                    </a:lnTo>
                    <a:lnTo>
                      <a:pt x="37" y="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65" name="Freeform 242">
                <a:extLst>
                  <a:ext uri="{FF2B5EF4-FFF2-40B4-BE49-F238E27FC236}">
                    <a16:creationId xmlns:a16="http://schemas.microsoft.com/office/drawing/2014/main" id="{18161430-79C7-4EF0-BC64-9B548AE0D2CE}"/>
                  </a:ext>
                </a:extLst>
              </p:cNvPr>
              <p:cNvSpPr>
                <a:spLocks/>
              </p:cNvSpPr>
              <p:nvPr/>
            </p:nvSpPr>
            <p:spPr bwMode="auto">
              <a:xfrm>
                <a:off x="2892425" y="5775325"/>
                <a:ext cx="42863" cy="41275"/>
              </a:xfrm>
              <a:custGeom>
                <a:avLst/>
                <a:gdLst>
                  <a:gd name="T0" fmla="*/ 74 w 133"/>
                  <a:gd name="T1" fmla="*/ 120 h 127"/>
                  <a:gd name="T2" fmla="*/ 130 w 133"/>
                  <a:gd name="T3" fmla="*/ 26 h 127"/>
                  <a:gd name="T4" fmla="*/ 133 w 133"/>
                  <a:gd name="T5" fmla="*/ 0 h 127"/>
                  <a:gd name="T6" fmla="*/ 77 w 133"/>
                  <a:gd name="T7" fmla="*/ 4 h 127"/>
                  <a:gd name="T8" fmla="*/ 23 w 133"/>
                  <a:gd name="T9" fmla="*/ 44 h 127"/>
                  <a:gd name="T10" fmla="*/ 0 w 133"/>
                  <a:gd name="T11" fmla="*/ 94 h 127"/>
                  <a:gd name="T12" fmla="*/ 18 w 133"/>
                  <a:gd name="T13" fmla="*/ 118 h 127"/>
                  <a:gd name="T14" fmla="*/ 50 w 133"/>
                  <a:gd name="T15" fmla="*/ 107 h 127"/>
                  <a:gd name="T16" fmla="*/ 61 w 133"/>
                  <a:gd name="T17" fmla="*/ 127 h 127"/>
                  <a:gd name="T18" fmla="*/ 74 w 133"/>
                  <a:gd name="T19" fmla="*/ 12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27">
                    <a:moveTo>
                      <a:pt x="74" y="120"/>
                    </a:moveTo>
                    <a:lnTo>
                      <a:pt x="130" y="26"/>
                    </a:lnTo>
                    <a:lnTo>
                      <a:pt x="133" y="0"/>
                    </a:lnTo>
                    <a:lnTo>
                      <a:pt x="77" y="4"/>
                    </a:lnTo>
                    <a:lnTo>
                      <a:pt x="23" y="44"/>
                    </a:lnTo>
                    <a:lnTo>
                      <a:pt x="0" y="94"/>
                    </a:lnTo>
                    <a:lnTo>
                      <a:pt x="18" y="118"/>
                    </a:lnTo>
                    <a:lnTo>
                      <a:pt x="50" y="107"/>
                    </a:lnTo>
                    <a:lnTo>
                      <a:pt x="61" y="127"/>
                    </a:lnTo>
                    <a:lnTo>
                      <a:pt x="74" y="1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66" name="Freeform 243">
                <a:extLst>
                  <a:ext uri="{FF2B5EF4-FFF2-40B4-BE49-F238E27FC236}">
                    <a16:creationId xmlns:a16="http://schemas.microsoft.com/office/drawing/2014/main" id="{A823E68F-A4FD-4284-AF00-2D80AFFA0666}"/>
                  </a:ext>
                </a:extLst>
              </p:cNvPr>
              <p:cNvSpPr>
                <a:spLocks/>
              </p:cNvSpPr>
              <p:nvPr/>
            </p:nvSpPr>
            <p:spPr bwMode="auto">
              <a:xfrm>
                <a:off x="3003550" y="5667375"/>
                <a:ext cx="107950" cy="93663"/>
              </a:xfrm>
              <a:custGeom>
                <a:avLst/>
                <a:gdLst>
                  <a:gd name="T0" fmla="*/ 309 w 340"/>
                  <a:gd name="T1" fmla="*/ 99 h 295"/>
                  <a:gd name="T2" fmla="*/ 256 w 340"/>
                  <a:gd name="T3" fmla="*/ 103 h 295"/>
                  <a:gd name="T4" fmla="*/ 249 w 340"/>
                  <a:gd name="T5" fmla="*/ 82 h 295"/>
                  <a:gd name="T6" fmla="*/ 269 w 340"/>
                  <a:gd name="T7" fmla="*/ 49 h 295"/>
                  <a:gd name="T8" fmla="*/ 236 w 340"/>
                  <a:gd name="T9" fmla="*/ 66 h 295"/>
                  <a:gd name="T10" fmla="*/ 239 w 340"/>
                  <a:gd name="T11" fmla="*/ 50 h 295"/>
                  <a:gd name="T12" fmla="*/ 285 w 340"/>
                  <a:gd name="T13" fmla="*/ 12 h 295"/>
                  <a:gd name="T14" fmla="*/ 278 w 340"/>
                  <a:gd name="T15" fmla="*/ 0 h 295"/>
                  <a:gd name="T16" fmla="*/ 166 w 340"/>
                  <a:gd name="T17" fmla="*/ 43 h 295"/>
                  <a:gd name="T18" fmla="*/ 119 w 340"/>
                  <a:gd name="T19" fmla="*/ 67 h 295"/>
                  <a:gd name="T20" fmla="*/ 53 w 340"/>
                  <a:gd name="T21" fmla="*/ 115 h 295"/>
                  <a:gd name="T22" fmla="*/ 0 w 340"/>
                  <a:gd name="T23" fmla="*/ 142 h 295"/>
                  <a:gd name="T24" fmla="*/ 8 w 340"/>
                  <a:gd name="T25" fmla="*/ 217 h 295"/>
                  <a:gd name="T26" fmla="*/ 38 w 340"/>
                  <a:gd name="T27" fmla="*/ 224 h 295"/>
                  <a:gd name="T28" fmla="*/ 40 w 340"/>
                  <a:gd name="T29" fmla="*/ 180 h 295"/>
                  <a:gd name="T30" fmla="*/ 90 w 340"/>
                  <a:gd name="T31" fmla="*/ 174 h 295"/>
                  <a:gd name="T32" fmla="*/ 120 w 340"/>
                  <a:gd name="T33" fmla="*/ 197 h 295"/>
                  <a:gd name="T34" fmla="*/ 118 w 340"/>
                  <a:gd name="T35" fmla="*/ 246 h 295"/>
                  <a:gd name="T36" fmla="*/ 171 w 340"/>
                  <a:gd name="T37" fmla="*/ 263 h 295"/>
                  <a:gd name="T38" fmla="*/ 205 w 340"/>
                  <a:gd name="T39" fmla="*/ 282 h 295"/>
                  <a:gd name="T40" fmla="*/ 205 w 340"/>
                  <a:gd name="T41" fmla="*/ 295 h 295"/>
                  <a:gd name="T42" fmla="*/ 274 w 340"/>
                  <a:gd name="T43" fmla="*/ 269 h 295"/>
                  <a:gd name="T44" fmla="*/ 294 w 340"/>
                  <a:gd name="T45" fmla="*/ 228 h 295"/>
                  <a:gd name="T46" fmla="*/ 314 w 340"/>
                  <a:gd name="T47" fmla="*/ 192 h 295"/>
                  <a:gd name="T48" fmla="*/ 340 w 340"/>
                  <a:gd name="T49" fmla="*/ 145 h 295"/>
                  <a:gd name="T50" fmla="*/ 333 w 340"/>
                  <a:gd name="T51" fmla="*/ 105 h 295"/>
                  <a:gd name="T52" fmla="*/ 309 w 340"/>
                  <a:gd name="T53" fmla="*/ 9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0" h="295">
                    <a:moveTo>
                      <a:pt x="309" y="99"/>
                    </a:moveTo>
                    <a:lnTo>
                      <a:pt x="256" y="103"/>
                    </a:lnTo>
                    <a:lnTo>
                      <a:pt x="249" y="82"/>
                    </a:lnTo>
                    <a:lnTo>
                      <a:pt x="269" y="49"/>
                    </a:lnTo>
                    <a:lnTo>
                      <a:pt x="236" y="66"/>
                    </a:lnTo>
                    <a:lnTo>
                      <a:pt x="239" y="50"/>
                    </a:lnTo>
                    <a:lnTo>
                      <a:pt x="285" y="12"/>
                    </a:lnTo>
                    <a:lnTo>
                      <a:pt x="278" y="0"/>
                    </a:lnTo>
                    <a:lnTo>
                      <a:pt x="166" y="43"/>
                    </a:lnTo>
                    <a:lnTo>
                      <a:pt x="119" y="67"/>
                    </a:lnTo>
                    <a:lnTo>
                      <a:pt x="53" y="115"/>
                    </a:lnTo>
                    <a:lnTo>
                      <a:pt x="0" y="142"/>
                    </a:lnTo>
                    <a:lnTo>
                      <a:pt x="8" y="217"/>
                    </a:lnTo>
                    <a:lnTo>
                      <a:pt x="38" y="224"/>
                    </a:lnTo>
                    <a:lnTo>
                      <a:pt x="40" y="180"/>
                    </a:lnTo>
                    <a:lnTo>
                      <a:pt x="90" y="174"/>
                    </a:lnTo>
                    <a:lnTo>
                      <a:pt x="120" y="197"/>
                    </a:lnTo>
                    <a:lnTo>
                      <a:pt x="118" y="246"/>
                    </a:lnTo>
                    <a:lnTo>
                      <a:pt x="171" y="263"/>
                    </a:lnTo>
                    <a:lnTo>
                      <a:pt x="205" y="282"/>
                    </a:lnTo>
                    <a:lnTo>
                      <a:pt x="205" y="295"/>
                    </a:lnTo>
                    <a:lnTo>
                      <a:pt x="274" y="269"/>
                    </a:lnTo>
                    <a:lnTo>
                      <a:pt x="294" y="228"/>
                    </a:lnTo>
                    <a:lnTo>
                      <a:pt x="314" y="192"/>
                    </a:lnTo>
                    <a:lnTo>
                      <a:pt x="340" y="145"/>
                    </a:lnTo>
                    <a:lnTo>
                      <a:pt x="333" y="105"/>
                    </a:lnTo>
                    <a:lnTo>
                      <a:pt x="309" y="9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67" name="Freeform 244">
                <a:extLst>
                  <a:ext uri="{FF2B5EF4-FFF2-40B4-BE49-F238E27FC236}">
                    <a16:creationId xmlns:a16="http://schemas.microsoft.com/office/drawing/2014/main" id="{4F340C17-A7E1-4226-B424-9805B45716DD}"/>
                  </a:ext>
                </a:extLst>
              </p:cNvPr>
              <p:cNvSpPr>
                <a:spLocks/>
              </p:cNvSpPr>
              <p:nvPr/>
            </p:nvSpPr>
            <p:spPr bwMode="auto">
              <a:xfrm>
                <a:off x="3135313" y="5661025"/>
                <a:ext cx="60325" cy="33338"/>
              </a:xfrm>
              <a:custGeom>
                <a:avLst/>
                <a:gdLst>
                  <a:gd name="T0" fmla="*/ 186 w 190"/>
                  <a:gd name="T1" fmla="*/ 46 h 107"/>
                  <a:gd name="T2" fmla="*/ 122 w 190"/>
                  <a:gd name="T3" fmla="*/ 0 h 107"/>
                  <a:gd name="T4" fmla="*/ 0 w 190"/>
                  <a:gd name="T5" fmla="*/ 17 h 107"/>
                  <a:gd name="T6" fmla="*/ 6 w 190"/>
                  <a:gd name="T7" fmla="*/ 48 h 107"/>
                  <a:gd name="T8" fmla="*/ 26 w 190"/>
                  <a:gd name="T9" fmla="*/ 48 h 107"/>
                  <a:gd name="T10" fmla="*/ 30 w 190"/>
                  <a:gd name="T11" fmla="*/ 81 h 107"/>
                  <a:gd name="T12" fmla="*/ 113 w 190"/>
                  <a:gd name="T13" fmla="*/ 76 h 107"/>
                  <a:gd name="T14" fmla="*/ 150 w 190"/>
                  <a:gd name="T15" fmla="*/ 107 h 107"/>
                  <a:gd name="T16" fmla="*/ 190 w 190"/>
                  <a:gd name="T17" fmla="*/ 82 h 107"/>
                  <a:gd name="T18" fmla="*/ 186 w 190"/>
                  <a:gd name="T19" fmla="*/ 4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107">
                    <a:moveTo>
                      <a:pt x="186" y="46"/>
                    </a:moveTo>
                    <a:lnTo>
                      <a:pt x="122" y="0"/>
                    </a:lnTo>
                    <a:lnTo>
                      <a:pt x="0" y="17"/>
                    </a:lnTo>
                    <a:lnTo>
                      <a:pt x="6" y="48"/>
                    </a:lnTo>
                    <a:lnTo>
                      <a:pt x="26" y="48"/>
                    </a:lnTo>
                    <a:lnTo>
                      <a:pt x="30" y="81"/>
                    </a:lnTo>
                    <a:lnTo>
                      <a:pt x="113" y="76"/>
                    </a:lnTo>
                    <a:lnTo>
                      <a:pt x="150" y="107"/>
                    </a:lnTo>
                    <a:lnTo>
                      <a:pt x="190" y="82"/>
                    </a:lnTo>
                    <a:lnTo>
                      <a:pt x="186" y="4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68" name="Freeform 245">
                <a:extLst>
                  <a:ext uri="{FF2B5EF4-FFF2-40B4-BE49-F238E27FC236}">
                    <a16:creationId xmlns:a16="http://schemas.microsoft.com/office/drawing/2014/main" id="{A83E38E4-7306-40EB-BE86-81C5AB180F29}"/>
                  </a:ext>
                </a:extLst>
              </p:cNvPr>
              <p:cNvSpPr>
                <a:spLocks/>
              </p:cNvSpPr>
              <p:nvPr/>
            </p:nvSpPr>
            <p:spPr bwMode="auto">
              <a:xfrm>
                <a:off x="1885950" y="5200650"/>
                <a:ext cx="1203325" cy="952500"/>
              </a:xfrm>
              <a:custGeom>
                <a:avLst/>
                <a:gdLst>
                  <a:gd name="T0" fmla="*/ 3760 w 3792"/>
                  <a:gd name="T1" fmla="*/ 681 h 3004"/>
                  <a:gd name="T2" fmla="*/ 3752 w 3792"/>
                  <a:gd name="T3" fmla="*/ 585 h 3004"/>
                  <a:gd name="T4" fmla="*/ 3742 w 3792"/>
                  <a:gd name="T5" fmla="*/ 545 h 3004"/>
                  <a:gd name="T6" fmla="*/ 3704 w 3792"/>
                  <a:gd name="T7" fmla="*/ 498 h 3004"/>
                  <a:gd name="T8" fmla="*/ 3481 w 3792"/>
                  <a:gd name="T9" fmla="*/ 537 h 3004"/>
                  <a:gd name="T10" fmla="*/ 3318 w 3792"/>
                  <a:gd name="T11" fmla="*/ 512 h 3004"/>
                  <a:gd name="T12" fmla="*/ 3137 w 3792"/>
                  <a:gd name="T13" fmla="*/ 368 h 3004"/>
                  <a:gd name="T14" fmla="*/ 2941 w 3792"/>
                  <a:gd name="T15" fmla="*/ 409 h 3004"/>
                  <a:gd name="T16" fmla="*/ 2553 w 3792"/>
                  <a:gd name="T17" fmla="*/ 320 h 3004"/>
                  <a:gd name="T18" fmla="*/ 2369 w 3792"/>
                  <a:gd name="T19" fmla="*/ 205 h 3004"/>
                  <a:gd name="T20" fmla="*/ 2302 w 3792"/>
                  <a:gd name="T21" fmla="*/ 140 h 3004"/>
                  <a:gd name="T22" fmla="*/ 2281 w 3792"/>
                  <a:gd name="T23" fmla="*/ 146 h 3004"/>
                  <a:gd name="T24" fmla="*/ 2255 w 3792"/>
                  <a:gd name="T25" fmla="*/ 159 h 3004"/>
                  <a:gd name="T26" fmla="*/ 2223 w 3792"/>
                  <a:gd name="T27" fmla="*/ 155 h 3004"/>
                  <a:gd name="T28" fmla="*/ 2071 w 3792"/>
                  <a:gd name="T29" fmla="*/ 175 h 3004"/>
                  <a:gd name="T30" fmla="*/ 1901 w 3792"/>
                  <a:gd name="T31" fmla="*/ 143 h 3004"/>
                  <a:gd name="T32" fmla="*/ 1755 w 3792"/>
                  <a:gd name="T33" fmla="*/ 138 h 3004"/>
                  <a:gd name="T34" fmla="*/ 1655 w 3792"/>
                  <a:gd name="T35" fmla="*/ 126 h 3004"/>
                  <a:gd name="T36" fmla="*/ 1372 w 3792"/>
                  <a:gd name="T37" fmla="*/ 128 h 3004"/>
                  <a:gd name="T38" fmla="*/ 1077 w 3792"/>
                  <a:gd name="T39" fmla="*/ 61 h 3004"/>
                  <a:gd name="T40" fmla="*/ 987 w 3792"/>
                  <a:gd name="T41" fmla="*/ 78 h 3004"/>
                  <a:gd name="T42" fmla="*/ 527 w 3792"/>
                  <a:gd name="T43" fmla="*/ 3 h 3004"/>
                  <a:gd name="T44" fmla="*/ 454 w 3792"/>
                  <a:gd name="T45" fmla="*/ 7 h 3004"/>
                  <a:gd name="T46" fmla="*/ 301 w 3792"/>
                  <a:gd name="T47" fmla="*/ 95 h 3004"/>
                  <a:gd name="T48" fmla="*/ 322 w 3792"/>
                  <a:gd name="T49" fmla="*/ 140 h 3004"/>
                  <a:gd name="T50" fmla="*/ 295 w 3792"/>
                  <a:gd name="T51" fmla="*/ 148 h 3004"/>
                  <a:gd name="T52" fmla="*/ 136 w 3792"/>
                  <a:gd name="T53" fmla="*/ 173 h 3004"/>
                  <a:gd name="T54" fmla="*/ 56 w 3792"/>
                  <a:gd name="T55" fmla="*/ 233 h 3004"/>
                  <a:gd name="T56" fmla="*/ 23 w 3792"/>
                  <a:gd name="T57" fmla="*/ 342 h 3004"/>
                  <a:gd name="T58" fmla="*/ 94 w 3792"/>
                  <a:gd name="T59" fmla="*/ 396 h 3004"/>
                  <a:gd name="T60" fmla="*/ 118 w 3792"/>
                  <a:gd name="T61" fmla="*/ 521 h 3004"/>
                  <a:gd name="T62" fmla="*/ 149 w 3792"/>
                  <a:gd name="T63" fmla="*/ 604 h 3004"/>
                  <a:gd name="T64" fmla="*/ 227 w 3792"/>
                  <a:gd name="T65" fmla="*/ 703 h 3004"/>
                  <a:gd name="T66" fmla="*/ 370 w 3792"/>
                  <a:gd name="T67" fmla="*/ 711 h 3004"/>
                  <a:gd name="T68" fmla="*/ 467 w 3792"/>
                  <a:gd name="T69" fmla="*/ 746 h 3004"/>
                  <a:gd name="T70" fmla="*/ 677 w 3792"/>
                  <a:gd name="T71" fmla="*/ 729 h 3004"/>
                  <a:gd name="T72" fmla="*/ 928 w 3792"/>
                  <a:gd name="T73" fmla="*/ 856 h 3004"/>
                  <a:gd name="T74" fmla="*/ 740 w 3792"/>
                  <a:gd name="T75" fmla="*/ 1100 h 3004"/>
                  <a:gd name="T76" fmla="*/ 730 w 3792"/>
                  <a:gd name="T77" fmla="*/ 1412 h 3004"/>
                  <a:gd name="T78" fmla="*/ 627 w 3792"/>
                  <a:gd name="T79" fmla="*/ 1797 h 3004"/>
                  <a:gd name="T80" fmla="*/ 711 w 3792"/>
                  <a:gd name="T81" fmla="*/ 2195 h 3004"/>
                  <a:gd name="T82" fmla="*/ 569 w 3792"/>
                  <a:gd name="T83" fmla="*/ 2449 h 3004"/>
                  <a:gd name="T84" fmla="*/ 647 w 3792"/>
                  <a:gd name="T85" fmla="*/ 2570 h 3004"/>
                  <a:gd name="T86" fmla="*/ 787 w 3792"/>
                  <a:gd name="T87" fmla="*/ 2573 h 3004"/>
                  <a:gd name="T88" fmla="*/ 926 w 3792"/>
                  <a:gd name="T89" fmla="*/ 2794 h 3004"/>
                  <a:gd name="T90" fmla="*/ 1014 w 3792"/>
                  <a:gd name="T91" fmla="*/ 2942 h 3004"/>
                  <a:gd name="T92" fmla="*/ 1128 w 3792"/>
                  <a:gd name="T93" fmla="*/ 2981 h 3004"/>
                  <a:gd name="T94" fmla="*/ 1283 w 3792"/>
                  <a:gd name="T95" fmla="*/ 2823 h 3004"/>
                  <a:gd name="T96" fmla="*/ 1509 w 3792"/>
                  <a:gd name="T97" fmla="*/ 2735 h 3004"/>
                  <a:gd name="T98" fmla="*/ 1922 w 3792"/>
                  <a:gd name="T99" fmla="*/ 2735 h 3004"/>
                  <a:gd name="T100" fmla="*/ 2185 w 3792"/>
                  <a:gd name="T101" fmla="*/ 2733 h 3004"/>
                  <a:gd name="T102" fmla="*/ 2280 w 3792"/>
                  <a:gd name="T103" fmla="*/ 2583 h 3004"/>
                  <a:gd name="T104" fmla="*/ 2372 w 3792"/>
                  <a:gd name="T105" fmla="*/ 2419 h 3004"/>
                  <a:gd name="T106" fmla="*/ 2578 w 3792"/>
                  <a:gd name="T107" fmla="*/ 2417 h 3004"/>
                  <a:gd name="T108" fmla="*/ 2617 w 3792"/>
                  <a:gd name="T109" fmla="*/ 2251 h 3004"/>
                  <a:gd name="T110" fmla="*/ 2692 w 3792"/>
                  <a:gd name="T111" fmla="*/ 2088 h 3004"/>
                  <a:gd name="T112" fmla="*/ 2868 w 3792"/>
                  <a:gd name="T113" fmla="*/ 1970 h 3004"/>
                  <a:gd name="T114" fmla="*/ 2780 w 3792"/>
                  <a:gd name="T115" fmla="*/ 1901 h 3004"/>
                  <a:gd name="T116" fmla="*/ 2715 w 3792"/>
                  <a:gd name="T117" fmla="*/ 1722 h 3004"/>
                  <a:gd name="T118" fmla="*/ 3031 w 3792"/>
                  <a:gd name="T119" fmla="*/ 1211 h 3004"/>
                  <a:gd name="T120" fmla="*/ 3061 w 3792"/>
                  <a:gd name="T121" fmla="*/ 1204 h 3004"/>
                  <a:gd name="T122" fmla="*/ 3279 w 3792"/>
                  <a:gd name="T123" fmla="*/ 1027 h 3004"/>
                  <a:gd name="T124" fmla="*/ 3604 w 3792"/>
                  <a:gd name="T125" fmla="*/ 821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92" h="3004">
                    <a:moveTo>
                      <a:pt x="3727" y="761"/>
                    </a:moveTo>
                    <a:lnTo>
                      <a:pt x="3746" y="717"/>
                    </a:lnTo>
                    <a:lnTo>
                      <a:pt x="3760" y="681"/>
                    </a:lnTo>
                    <a:lnTo>
                      <a:pt x="3719" y="641"/>
                    </a:lnTo>
                    <a:lnTo>
                      <a:pt x="3728" y="602"/>
                    </a:lnTo>
                    <a:lnTo>
                      <a:pt x="3752" y="585"/>
                    </a:lnTo>
                    <a:lnTo>
                      <a:pt x="3775" y="590"/>
                    </a:lnTo>
                    <a:lnTo>
                      <a:pt x="3792" y="564"/>
                    </a:lnTo>
                    <a:lnTo>
                      <a:pt x="3742" y="545"/>
                    </a:lnTo>
                    <a:lnTo>
                      <a:pt x="3754" y="495"/>
                    </a:lnTo>
                    <a:lnTo>
                      <a:pt x="3722" y="476"/>
                    </a:lnTo>
                    <a:lnTo>
                      <a:pt x="3704" y="498"/>
                    </a:lnTo>
                    <a:lnTo>
                      <a:pt x="3621" y="502"/>
                    </a:lnTo>
                    <a:lnTo>
                      <a:pt x="3544" y="543"/>
                    </a:lnTo>
                    <a:lnTo>
                      <a:pt x="3481" y="537"/>
                    </a:lnTo>
                    <a:lnTo>
                      <a:pt x="3414" y="508"/>
                    </a:lnTo>
                    <a:lnTo>
                      <a:pt x="3344" y="501"/>
                    </a:lnTo>
                    <a:lnTo>
                      <a:pt x="3318" y="512"/>
                    </a:lnTo>
                    <a:lnTo>
                      <a:pt x="3258" y="499"/>
                    </a:lnTo>
                    <a:lnTo>
                      <a:pt x="3234" y="437"/>
                    </a:lnTo>
                    <a:lnTo>
                      <a:pt x="3137" y="368"/>
                    </a:lnTo>
                    <a:lnTo>
                      <a:pt x="3040" y="362"/>
                    </a:lnTo>
                    <a:lnTo>
                      <a:pt x="2997" y="412"/>
                    </a:lnTo>
                    <a:lnTo>
                      <a:pt x="2941" y="409"/>
                    </a:lnTo>
                    <a:lnTo>
                      <a:pt x="2824" y="403"/>
                    </a:lnTo>
                    <a:lnTo>
                      <a:pt x="2700" y="342"/>
                    </a:lnTo>
                    <a:lnTo>
                      <a:pt x="2553" y="320"/>
                    </a:lnTo>
                    <a:lnTo>
                      <a:pt x="2493" y="267"/>
                    </a:lnTo>
                    <a:lnTo>
                      <a:pt x="2369" y="242"/>
                    </a:lnTo>
                    <a:lnTo>
                      <a:pt x="2369" y="205"/>
                    </a:lnTo>
                    <a:lnTo>
                      <a:pt x="2334" y="163"/>
                    </a:lnTo>
                    <a:lnTo>
                      <a:pt x="2302" y="163"/>
                    </a:lnTo>
                    <a:lnTo>
                      <a:pt x="2302" y="140"/>
                    </a:lnTo>
                    <a:lnTo>
                      <a:pt x="2291" y="137"/>
                    </a:lnTo>
                    <a:lnTo>
                      <a:pt x="2290" y="147"/>
                    </a:lnTo>
                    <a:lnTo>
                      <a:pt x="2281" y="146"/>
                    </a:lnTo>
                    <a:lnTo>
                      <a:pt x="2278" y="137"/>
                    </a:lnTo>
                    <a:lnTo>
                      <a:pt x="2260" y="156"/>
                    </a:lnTo>
                    <a:lnTo>
                      <a:pt x="2255" y="159"/>
                    </a:lnTo>
                    <a:lnTo>
                      <a:pt x="2236" y="154"/>
                    </a:lnTo>
                    <a:lnTo>
                      <a:pt x="2241" y="145"/>
                    </a:lnTo>
                    <a:lnTo>
                      <a:pt x="2223" y="155"/>
                    </a:lnTo>
                    <a:lnTo>
                      <a:pt x="2187" y="188"/>
                    </a:lnTo>
                    <a:lnTo>
                      <a:pt x="2101" y="191"/>
                    </a:lnTo>
                    <a:lnTo>
                      <a:pt x="2071" y="175"/>
                    </a:lnTo>
                    <a:lnTo>
                      <a:pt x="2015" y="155"/>
                    </a:lnTo>
                    <a:lnTo>
                      <a:pt x="1964" y="139"/>
                    </a:lnTo>
                    <a:lnTo>
                      <a:pt x="1901" y="143"/>
                    </a:lnTo>
                    <a:lnTo>
                      <a:pt x="1842" y="154"/>
                    </a:lnTo>
                    <a:lnTo>
                      <a:pt x="1792" y="140"/>
                    </a:lnTo>
                    <a:lnTo>
                      <a:pt x="1755" y="138"/>
                    </a:lnTo>
                    <a:lnTo>
                      <a:pt x="1725" y="98"/>
                    </a:lnTo>
                    <a:lnTo>
                      <a:pt x="1705" y="95"/>
                    </a:lnTo>
                    <a:lnTo>
                      <a:pt x="1655" y="126"/>
                    </a:lnTo>
                    <a:lnTo>
                      <a:pt x="1611" y="116"/>
                    </a:lnTo>
                    <a:lnTo>
                      <a:pt x="1518" y="134"/>
                    </a:lnTo>
                    <a:lnTo>
                      <a:pt x="1372" y="128"/>
                    </a:lnTo>
                    <a:lnTo>
                      <a:pt x="1215" y="96"/>
                    </a:lnTo>
                    <a:lnTo>
                      <a:pt x="1128" y="84"/>
                    </a:lnTo>
                    <a:lnTo>
                      <a:pt x="1077" y="61"/>
                    </a:lnTo>
                    <a:lnTo>
                      <a:pt x="1067" y="51"/>
                    </a:lnTo>
                    <a:lnTo>
                      <a:pt x="1037" y="45"/>
                    </a:lnTo>
                    <a:lnTo>
                      <a:pt x="987" y="78"/>
                    </a:lnTo>
                    <a:lnTo>
                      <a:pt x="651" y="85"/>
                    </a:lnTo>
                    <a:lnTo>
                      <a:pt x="557" y="39"/>
                    </a:lnTo>
                    <a:lnTo>
                      <a:pt x="527" y="3"/>
                    </a:lnTo>
                    <a:lnTo>
                      <a:pt x="484" y="0"/>
                    </a:lnTo>
                    <a:lnTo>
                      <a:pt x="477" y="20"/>
                    </a:lnTo>
                    <a:lnTo>
                      <a:pt x="454" y="7"/>
                    </a:lnTo>
                    <a:lnTo>
                      <a:pt x="404" y="17"/>
                    </a:lnTo>
                    <a:lnTo>
                      <a:pt x="341" y="65"/>
                    </a:lnTo>
                    <a:lnTo>
                      <a:pt x="301" y="95"/>
                    </a:lnTo>
                    <a:lnTo>
                      <a:pt x="312" y="130"/>
                    </a:lnTo>
                    <a:lnTo>
                      <a:pt x="342" y="120"/>
                    </a:lnTo>
                    <a:lnTo>
                      <a:pt x="322" y="140"/>
                    </a:lnTo>
                    <a:lnTo>
                      <a:pt x="342" y="167"/>
                    </a:lnTo>
                    <a:lnTo>
                      <a:pt x="299" y="170"/>
                    </a:lnTo>
                    <a:lnTo>
                      <a:pt x="295" y="148"/>
                    </a:lnTo>
                    <a:lnTo>
                      <a:pt x="252" y="158"/>
                    </a:lnTo>
                    <a:lnTo>
                      <a:pt x="193" y="192"/>
                    </a:lnTo>
                    <a:lnTo>
                      <a:pt x="136" y="173"/>
                    </a:lnTo>
                    <a:lnTo>
                      <a:pt x="103" y="213"/>
                    </a:lnTo>
                    <a:lnTo>
                      <a:pt x="96" y="233"/>
                    </a:lnTo>
                    <a:lnTo>
                      <a:pt x="56" y="233"/>
                    </a:lnTo>
                    <a:lnTo>
                      <a:pt x="3" y="313"/>
                    </a:lnTo>
                    <a:lnTo>
                      <a:pt x="0" y="357"/>
                    </a:lnTo>
                    <a:lnTo>
                      <a:pt x="23" y="342"/>
                    </a:lnTo>
                    <a:lnTo>
                      <a:pt x="43" y="365"/>
                    </a:lnTo>
                    <a:lnTo>
                      <a:pt x="41" y="399"/>
                    </a:lnTo>
                    <a:lnTo>
                      <a:pt x="94" y="396"/>
                    </a:lnTo>
                    <a:lnTo>
                      <a:pt x="78" y="465"/>
                    </a:lnTo>
                    <a:lnTo>
                      <a:pt x="138" y="461"/>
                    </a:lnTo>
                    <a:lnTo>
                      <a:pt x="118" y="521"/>
                    </a:lnTo>
                    <a:lnTo>
                      <a:pt x="153" y="540"/>
                    </a:lnTo>
                    <a:lnTo>
                      <a:pt x="186" y="587"/>
                    </a:lnTo>
                    <a:lnTo>
                      <a:pt x="149" y="604"/>
                    </a:lnTo>
                    <a:lnTo>
                      <a:pt x="140" y="716"/>
                    </a:lnTo>
                    <a:lnTo>
                      <a:pt x="143" y="778"/>
                    </a:lnTo>
                    <a:lnTo>
                      <a:pt x="227" y="703"/>
                    </a:lnTo>
                    <a:lnTo>
                      <a:pt x="290" y="662"/>
                    </a:lnTo>
                    <a:lnTo>
                      <a:pt x="340" y="662"/>
                    </a:lnTo>
                    <a:lnTo>
                      <a:pt x="370" y="711"/>
                    </a:lnTo>
                    <a:lnTo>
                      <a:pt x="364" y="758"/>
                    </a:lnTo>
                    <a:lnTo>
                      <a:pt x="398" y="778"/>
                    </a:lnTo>
                    <a:lnTo>
                      <a:pt x="467" y="746"/>
                    </a:lnTo>
                    <a:lnTo>
                      <a:pt x="574" y="749"/>
                    </a:lnTo>
                    <a:lnTo>
                      <a:pt x="604" y="785"/>
                    </a:lnTo>
                    <a:lnTo>
                      <a:pt x="677" y="729"/>
                    </a:lnTo>
                    <a:lnTo>
                      <a:pt x="840" y="750"/>
                    </a:lnTo>
                    <a:lnTo>
                      <a:pt x="855" y="813"/>
                    </a:lnTo>
                    <a:lnTo>
                      <a:pt x="928" y="856"/>
                    </a:lnTo>
                    <a:lnTo>
                      <a:pt x="883" y="939"/>
                    </a:lnTo>
                    <a:lnTo>
                      <a:pt x="800" y="1009"/>
                    </a:lnTo>
                    <a:lnTo>
                      <a:pt x="740" y="1100"/>
                    </a:lnTo>
                    <a:lnTo>
                      <a:pt x="731" y="1179"/>
                    </a:lnTo>
                    <a:lnTo>
                      <a:pt x="766" y="1281"/>
                    </a:lnTo>
                    <a:lnTo>
                      <a:pt x="730" y="1412"/>
                    </a:lnTo>
                    <a:lnTo>
                      <a:pt x="748" y="1538"/>
                    </a:lnTo>
                    <a:lnTo>
                      <a:pt x="596" y="1681"/>
                    </a:lnTo>
                    <a:lnTo>
                      <a:pt x="627" y="1797"/>
                    </a:lnTo>
                    <a:lnTo>
                      <a:pt x="694" y="1900"/>
                    </a:lnTo>
                    <a:lnTo>
                      <a:pt x="646" y="2112"/>
                    </a:lnTo>
                    <a:lnTo>
                      <a:pt x="711" y="2195"/>
                    </a:lnTo>
                    <a:lnTo>
                      <a:pt x="704" y="2222"/>
                    </a:lnTo>
                    <a:lnTo>
                      <a:pt x="615" y="2325"/>
                    </a:lnTo>
                    <a:lnTo>
                      <a:pt x="569" y="2449"/>
                    </a:lnTo>
                    <a:lnTo>
                      <a:pt x="581" y="2565"/>
                    </a:lnTo>
                    <a:lnTo>
                      <a:pt x="637" y="2548"/>
                    </a:lnTo>
                    <a:lnTo>
                      <a:pt x="647" y="2570"/>
                    </a:lnTo>
                    <a:lnTo>
                      <a:pt x="670" y="2540"/>
                    </a:lnTo>
                    <a:lnTo>
                      <a:pt x="701" y="2567"/>
                    </a:lnTo>
                    <a:lnTo>
                      <a:pt x="787" y="2573"/>
                    </a:lnTo>
                    <a:lnTo>
                      <a:pt x="915" y="2691"/>
                    </a:lnTo>
                    <a:lnTo>
                      <a:pt x="899" y="2771"/>
                    </a:lnTo>
                    <a:lnTo>
                      <a:pt x="926" y="2794"/>
                    </a:lnTo>
                    <a:lnTo>
                      <a:pt x="919" y="2830"/>
                    </a:lnTo>
                    <a:lnTo>
                      <a:pt x="987" y="2939"/>
                    </a:lnTo>
                    <a:lnTo>
                      <a:pt x="1014" y="2942"/>
                    </a:lnTo>
                    <a:lnTo>
                      <a:pt x="1057" y="2955"/>
                    </a:lnTo>
                    <a:lnTo>
                      <a:pt x="1077" y="2971"/>
                    </a:lnTo>
                    <a:lnTo>
                      <a:pt x="1128" y="2981"/>
                    </a:lnTo>
                    <a:lnTo>
                      <a:pt x="1161" y="3004"/>
                    </a:lnTo>
                    <a:lnTo>
                      <a:pt x="1187" y="2947"/>
                    </a:lnTo>
                    <a:lnTo>
                      <a:pt x="1283" y="2823"/>
                    </a:lnTo>
                    <a:lnTo>
                      <a:pt x="1406" y="2820"/>
                    </a:lnTo>
                    <a:lnTo>
                      <a:pt x="1469" y="2779"/>
                    </a:lnTo>
                    <a:lnTo>
                      <a:pt x="1509" y="2735"/>
                    </a:lnTo>
                    <a:lnTo>
                      <a:pt x="1688" y="2744"/>
                    </a:lnTo>
                    <a:lnTo>
                      <a:pt x="1792" y="2760"/>
                    </a:lnTo>
                    <a:lnTo>
                      <a:pt x="1922" y="2735"/>
                    </a:lnTo>
                    <a:lnTo>
                      <a:pt x="1992" y="2768"/>
                    </a:lnTo>
                    <a:lnTo>
                      <a:pt x="2115" y="2706"/>
                    </a:lnTo>
                    <a:lnTo>
                      <a:pt x="2185" y="2733"/>
                    </a:lnTo>
                    <a:lnTo>
                      <a:pt x="2215" y="2713"/>
                    </a:lnTo>
                    <a:lnTo>
                      <a:pt x="2244" y="2633"/>
                    </a:lnTo>
                    <a:lnTo>
                      <a:pt x="2280" y="2583"/>
                    </a:lnTo>
                    <a:lnTo>
                      <a:pt x="2283" y="2499"/>
                    </a:lnTo>
                    <a:lnTo>
                      <a:pt x="2356" y="2476"/>
                    </a:lnTo>
                    <a:lnTo>
                      <a:pt x="2372" y="2419"/>
                    </a:lnTo>
                    <a:lnTo>
                      <a:pt x="2442" y="2425"/>
                    </a:lnTo>
                    <a:lnTo>
                      <a:pt x="2528" y="2404"/>
                    </a:lnTo>
                    <a:lnTo>
                      <a:pt x="2578" y="2417"/>
                    </a:lnTo>
                    <a:lnTo>
                      <a:pt x="2592" y="2394"/>
                    </a:lnTo>
                    <a:lnTo>
                      <a:pt x="2565" y="2351"/>
                    </a:lnTo>
                    <a:lnTo>
                      <a:pt x="2617" y="2251"/>
                    </a:lnTo>
                    <a:lnTo>
                      <a:pt x="2630" y="2190"/>
                    </a:lnTo>
                    <a:lnTo>
                      <a:pt x="2676" y="2130"/>
                    </a:lnTo>
                    <a:lnTo>
                      <a:pt x="2692" y="2088"/>
                    </a:lnTo>
                    <a:lnTo>
                      <a:pt x="2759" y="2067"/>
                    </a:lnTo>
                    <a:lnTo>
                      <a:pt x="2821" y="1990"/>
                    </a:lnTo>
                    <a:lnTo>
                      <a:pt x="2868" y="1970"/>
                    </a:lnTo>
                    <a:lnTo>
                      <a:pt x="2845" y="1943"/>
                    </a:lnTo>
                    <a:lnTo>
                      <a:pt x="2827" y="1907"/>
                    </a:lnTo>
                    <a:lnTo>
                      <a:pt x="2780" y="1901"/>
                    </a:lnTo>
                    <a:lnTo>
                      <a:pt x="2720" y="1768"/>
                    </a:lnTo>
                    <a:lnTo>
                      <a:pt x="2682" y="1743"/>
                    </a:lnTo>
                    <a:lnTo>
                      <a:pt x="2715" y="1722"/>
                    </a:lnTo>
                    <a:lnTo>
                      <a:pt x="2714" y="1626"/>
                    </a:lnTo>
                    <a:lnTo>
                      <a:pt x="2975" y="1256"/>
                    </a:lnTo>
                    <a:lnTo>
                      <a:pt x="3031" y="1211"/>
                    </a:lnTo>
                    <a:lnTo>
                      <a:pt x="3024" y="1231"/>
                    </a:lnTo>
                    <a:lnTo>
                      <a:pt x="3037" y="1248"/>
                    </a:lnTo>
                    <a:lnTo>
                      <a:pt x="3061" y="1204"/>
                    </a:lnTo>
                    <a:lnTo>
                      <a:pt x="3011" y="1165"/>
                    </a:lnTo>
                    <a:lnTo>
                      <a:pt x="3066" y="1095"/>
                    </a:lnTo>
                    <a:lnTo>
                      <a:pt x="3279" y="1027"/>
                    </a:lnTo>
                    <a:lnTo>
                      <a:pt x="3422" y="979"/>
                    </a:lnTo>
                    <a:lnTo>
                      <a:pt x="3511" y="866"/>
                    </a:lnTo>
                    <a:lnTo>
                      <a:pt x="3604" y="821"/>
                    </a:lnTo>
                    <a:lnTo>
                      <a:pt x="3727" y="76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grpSp>
        <p:sp>
          <p:nvSpPr>
            <p:cNvPr id="745" name="Freeform 246">
              <a:extLst>
                <a:ext uri="{FF2B5EF4-FFF2-40B4-BE49-F238E27FC236}">
                  <a16:creationId xmlns:a16="http://schemas.microsoft.com/office/drawing/2014/main" id="{9C48ADEA-AA3A-4E83-B4E2-94A2919DC91F}"/>
                </a:ext>
              </a:extLst>
            </p:cNvPr>
            <p:cNvSpPr>
              <a:spLocks/>
            </p:cNvSpPr>
            <p:nvPr/>
          </p:nvSpPr>
          <p:spPr bwMode="auto">
            <a:xfrm>
              <a:off x="2944404" y="5433513"/>
              <a:ext cx="34265" cy="29593"/>
            </a:xfrm>
            <a:custGeom>
              <a:avLst/>
              <a:gdLst>
                <a:gd name="T0" fmla="*/ 110 w 110"/>
                <a:gd name="T1" fmla="*/ 82 h 93"/>
                <a:gd name="T2" fmla="*/ 84 w 110"/>
                <a:gd name="T3" fmla="*/ 93 h 93"/>
                <a:gd name="T4" fmla="*/ 24 w 110"/>
                <a:gd name="T5" fmla="*/ 80 h 93"/>
                <a:gd name="T6" fmla="*/ 0 w 110"/>
                <a:gd name="T7" fmla="*/ 18 h 93"/>
                <a:gd name="T8" fmla="*/ 63 w 110"/>
                <a:gd name="T9" fmla="*/ 0 h 93"/>
                <a:gd name="T10" fmla="*/ 110 w 110"/>
                <a:gd name="T11" fmla="*/ 37 h 93"/>
                <a:gd name="T12" fmla="*/ 110 w 110"/>
                <a:gd name="T13" fmla="*/ 82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110" y="82"/>
                  </a:moveTo>
                  <a:lnTo>
                    <a:pt x="84" y="93"/>
                  </a:lnTo>
                  <a:lnTo>
                    <a:pt x="24" y="80"/>
                  </a:lnTo>
                  <a:lnTo>
                    <a:pt x="0" y="18"/>
                  </a:lnTo>
                  <a:lnTo>
                    <a:pt x="63" y="0"/>
                  </a:lnTo>
                  <a:lnTo>
                    <a:pt x="110" y="37"/>
                  </a:lnTo>
                  <a:lnTo>
                    <a:pt x="110" y="82"/>
                  </a:lnTo>
                  <a:close/>
                </a:path>
              </a:pathLst>
            </a:custGeom>
            <a:solidFill>
              <a:srgbClr val="C0C0C0"/>
            </a:solid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746" name="Freeform 249">
              <a:extLst>
                <a:ext uri="{FF2B5EF4-FFF2-40B4-BE49-F238E27FC236}">
                  <a16:creationId xmlns:a16="http://schemas.microsoft.com/office/drawing/2014/main" id="{62745888-A379-4C79-B620-7857848A3E80}"/>
                </a:ext>
              </a:extLst>
            </p:cNvPr>
            <p:cNvSpPr>
              <a:spLocks/>
            </p:cNvSpPr>
            <p:nvPr/>
          </p:nvSpPr>
          <p:spPr bwMode="auto">
            <a:xfrm>
              <a:off x="3933421" y="5477123"/>
              <a:ext cx="14018" cy="12460"/>
            </a:xfrm>
            <a:custGeom>
              <a:avLst/>
              <a:gdLst>
                <a:gd name="T0" fmla="*/ 36 w 46"/>
                <a:gd name="T1" fmla="*/ 38 h 42"/>
                <a:gd name="T2" fmla="*/ 15 w 46"/>
                <a:gd name="T3" fmla="*/ 42 h 42"/>
                <a:gd name="T4" fmla="*/ 0 w 46"/>
                <a:gd name="T5" fmla="*/ 23 h 42"/>
                <a:gd name="T6" fmla="*/ 5 w 46"/>
                <a:gd name="T7" fmla="*/ 2 h 42"/>
                <a:gd name="T8" fmla="*/ 36 w 46"/>
                <a:gd name="T9" fmla="*/ 0 h 42"/>
                <a:gd name="T10" fmla="*/ 46 w 46"/>
                <a:gd name="T11" fmla="*/ 13 h 42"/>
                <a:gd name="T12" fmla="*/ 36 w 46"/>
                <a:gd name="T13" fmla="*/ 38 h 42"/>
              </a:gdLst>
              <a:ahLst/>
              <a:cxnLst>
                <a:cxn ang="0">
                  <a:pos x="T0" y="T1"/>
                </a:cxn>
                <a:cxn ang="0">
                  <a:pos x="T2" y="T3"/>
                </a:cxn>
                <a:cxn ang="0">
                  <a:pos x="T4" y="T5"/>
                </a:cxn>
                <a:cxn ang="0">
                  <a:pos x="T6" y="T7"/>
                </a:cxn>
                <a:cxn ang="0">
                  <a:pos x="T8" y="T9"/>
                </a:cxn>
                <a:cxn ang="0">
                  <a:pos x="T10" y="T11"/>
                </a:cxn>
                <a:cxn ang="0">
                  <a:pos x="T12" y="T13"/>
                </a:cxn>
              </a:cxnLst>
              <a:rect l="0" t="0" r="r" b="b"/>
              <a:pathLst>
                <a:path w="46" h="42">
                  <a:moveTo>
                    <a:pt x="36" y="38"/>
                  </a:moveTo>
                  <a:lnTo>
                    <a:pt x="15" y="42"/>
                  </a:lnTo>
                  <a:lnTo>
                    <a:pt x="0" y="23"/>
                  </a:lnTo>
                  <a:lnTo>
                    <a:pt x="5" y="2"/>
                  </a:lnTo>
                  <a:lnTo>
                    <a:pt x="36" y="0"/>
                  </a:lnTo>
                  <a:lnTo>
                    <a:pt x="46" y="13"/>
                  </a:lnTo>
                  <a:lnTo>
                    <a:pt x="36" y="38"/>
                  </a:lnTo>
                  <a:close/>
                </a:path>
              </a:pathLst>
            </a:custGeom>
            <a:solidFill>
              <a:srgbClr val="C0C0C0"/>
            </a:solid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747" name="Freeform 250">
              <a:extLst>
                <a:ext uri="{FF2B5EF4-FFF2-40B4-BE49-F238E27FC236}">
                  <a16:creationId xmlns:a16="http://schemas.microsoft.com/office/drawing/2014/main" id="{32E617D0-688C-43A5-A255-A77ED760045A}"/>
                </a:ext>
              </a:extLst>
            </p:cNvPr>
            <p:cNvSpPr>
              <a:spLocks/>
            </p:cNvSpPr>
            <p:nvPr/>
          </p:nvSpPr>
          <p:spPr bwMode="auto">
            <a:xfrm>
              <a:off x="3981704" y="5269974"/>
              <a:ext cx="12460" cy="15575"/>
            </a:xfrm>
            <a:custGeom>
              <a:avLst/>
              <a:gdLst>
                <a:gd name="T0" fmla="*/ 32 w 39"/>
                <a:gd name="T1" fmla="*/ 40 h 48"/>
                <a:gd name="T2" fmla="*/ 14 w 39"/>
                <a:gd name="T3" fmla="*/ 48 h 48"/>
                <a:gd name="T4" fmla="*/ 0 w 39"/>
                <a:gd name="T5" fmla="*/ 39 h 48"/>
                <a:gd name="T6" fmla="*/ 3 w 39"/>
                <a:gd name="T7" fmla="*/ 18 h 48"/>
                <a:gd name="T8" fmla="*/ 27 w 39"/>
                <a:gd name="T9" fmla="*/ 0 h 48"/>
                <a:gd name="T10" fmla="*/ 39 w 39"/>
                <a:gd name="T11" fmla="*/ 7 h 48"/>
                <a:gd name="T12" fmla="*/ 32 w 39"/>
                <a:gd name="T13" fmla="*/ 40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32" y="40"/>
                  </a:moveTo>
                  <a:lnTo>
                    <a:pt x="14" y="48"/>
                  </a:lnTo>
                  <a:lnTo>
                    <a:pt x="0" y="39"/>
                  </a:lnTo>
                  <a:lnTo>
                    <a:pt x="3" y="18"/>
                  </a:lnTo>
                  <a:lnTo>
                    <a:pt x="27" y="0"/>
                  </a:lnTo>
                  <a:lnTo>
                    <a:pt x="39" y="7"/>
                  </a:lnTo>
                  <a:lnTo>
                    <a:pt x="32" y="40"/>
                  </a:lnTo>
                  <a:close/>
                </a:path>
              </a:pathLst>
            </a:custGeom>
            <a:solidFill>
              <a:srgbClr val="C0C0C0"/>
            </a:solid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748" name="Freeform 251">
              <a:extLst>
                <a:ext uri="{FF2B5EF4-FFF2-40B4-BE49-F238E27FC236}">
                  <a16:creationId xmlns:a16="http://schemas.microsoft.com/office/drawing/2014/main" id="{62609DA6-930A-430C-A80F-5BD0F894B736}"/>
                </a:ext>
              </a:extLst>
            </p:cNvPr>
            <p:cNvSpPr>
              <a:spLocks/>
            </p:cNvSpPr>
            <p:nvPr/>
          </p:nvSpPr>
          <p:spPr bwMode="auto">
            <a:xfrm>
              <a:off x="3519124" y="5288664"/>
              <a:ext cx="17133" cy="9345"/>
            </a:xfrm>
            <a:custGeom>
              <a:avLst/>
              <a:gdLst>
                <a:gd name="T0" fmla="*/ 11 w 55"/>
                <a:gd name="T1" fmla="*/ 10 h 33"/>
                <a:gd name="T2" fmla="*/ 0 w 55"/>
                <a:gd name="T3" fmla="*/ 33 h 33"/>
                <a:gd name="T4" fmla="*/ 55 w 55"/>
                <a:gd name="T5" fmla="*/ 18 h 33"/>
                <a:gd name="T6" fmla="*/ 41 w 55"/>
                <a:gd name="T7" fmla="*/ 0 h 33"/>
                <a:gd name="T8" fmla="*/ 11 w 55"/>
                <a:gd name="T9" fmla="*/ 10 h 33"/>
              </a:gdLst>
              <a:ahLst/>
              <a:cxnLst>
                <a:cxn ang="0">
                  <a:pos x="T0" y="T1"/>
                </a:cxn>
                <a:cxn ang="0">
                  <a:pos x="T2" y="T3"/>
                </a:cxn>
                <a:cxn ang="0">
                  <a:pos x="T4" y="T5"/>
                </a:cxn>
                <a:cxn ang="0">
                  <a:pos x="T6" y="T7"/>
                </a:cxn>
                <a:cxn ang="0">
                  <a:pos x="T8" y="T9"/>
                </a:cxn>
              </a:cxnLst>
              <a:rect l="0" t="0" r="r" b="b"/>
              <a:pathLst>
                <a:path w="55" h="33">
                  <a:moveTo>
                    <a:pt x="11" y="10"/>
                  </a:moveTo>
                  <a:lnTo>
                    <a:pt x="0" y="33"/>
                  </a:lnTo>
                  <a:lnTo>
                    <a:pt x="55" y="18"/>
                  </a:lnTo>
                  <a:lnTo>
                    <a:pt x="41" y="0"/>
                  </a:lnTo>
                  <a:lnTo>
                    <a:pt x="11" y="10"/>
                  </a:lnTo>
                  <a:close/>
                </a:path>
              </a:pathLst>
            </a:custGeom>
            <a:solidFill>
              <a:srgbClr val="C0C0C0"/>
            </a:solid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grpSp>
          <p:nvGrpSpPr>
            <p:cNvPr id="749" name="Group 748">
              <a:extLst>
                <a:ext uri="{FF2B5EF4-FFF2-40B4-BE49-F238E27FC236}">
                  <a16:creationId xmlns:a16="http://schemas.microsoft.com/office/drawing/2014/main" id="{6CA952E1-8841-4FE2-8DDD-0A3E83EC6A47}"/>
                </a:ext>
              </a:extLst>
            </p:cNvPr>
            <p:cNvGrpSpPr/>
            <p:nvPr/>
          </p:nvGrpSpPr>
          <p:grpSpPr>
            <a:xfrm>
              <a:off x="3453711" y="4852552"/>
              <a:ext cx="1093372" cy="1316092"/>
              <a:chOff x="3432175" y="4740275"/>
              <a:chExt cx="1114425" cy="1341438"/>
            </a:xfrm>
            <a:solidFill>
              <a:srgbClr val="A6C94C"/>
            </a:solidFill>
          </p:grpSpPr>
          <p:sp>
            <p:nvSpPr>
              <p:cNvPr id="858" name="Freeform 247">
                <a:extLst>
                  <a:ext uri="{FF2B5EF4-FFF2-40B4-BE49-F238E27FC236}">
                    <a16:creationId xmlns:a16="http://schemas.microsoft.com/office/drawing/2014/main" id="{0DABBF02-209F-4D37-986E-18E3756280A5}"/>
                  </a:ext>
                </a:extLst>
              </p:cNvPr>
              <p:cNvSpPr>
                <a:spLocks/>
              </p:cNvSpPr>
              <p:nvPr/>
            </p:nvSpPr>
            <p:spPr bwMode="auto">
              <a:xfrm>
                <a:off x="3544888" y="5532438"/>
                <a:ext cx="160338" cy="285750"/>
              </a:xfrm>
              <a:custGeom>
                <a:avLst/>
                <a:gdLst>
                  <a:gd name="T0" fmla="*/ 459 w 507"/>
                  <a:gd name="T1" fmla="*/ 105 h 900"/>
                  <a:gd name="T2" fmla="*/ 432 w 507"/>
                  <a:gd name="T3" fmla="*/ 26 h 900"/>
                  <a:gd name="T4" fmla="*/ 395 w 507"/>
                  <a:gd name="T5" fmla="*/ 26 h 900"/>
                  <a:gd name="T6" fmla="*/ 335 w 507"/>
                  <a:gd name="T7" fmla="*/ 0 h 900"/>
                  <a:gd name="T8" fmla="*/ 318 w 507"/>
                  <a:gd name="T9" fmla="*/ 0 h 900"/>
                  <a:gd name="T10" fmla="*/ 305 w 507"/>
                  <a:gd name="T11" fmla="*/ 34 h 900"/>
                  <a:gd name="T12" fmla="*/ 263 w 507"/>
                  <a:gd name="T13" fmla="*/ 64 h 900"/>
                  <a:gd name="T14" fmla="*/ 196 w 507"/>
                  <a:gd name="T15" fmla="*/ 104 h 900"/>
                  <a:gd name="T16" fmla="*/ 173 w 507"/>
                  <a:gd name="T17" fmla="*/ 154 h 900"/>
                  <a:gd name="T18" fmla="*/ 110 w 507"/>
                  <a:gd name="T19" fmla="*/ 148 h 900"/>
                  <a:gd name="T20" fmla="*/ 56 w 507"/>
                  <a:gd name="T21" fmla="*/ 122 h 900"/>
                  <a:gd name="T22" fmla="*/ 32 w 507"/>
                  <a:gd name="T23" fmla="*/ 86 h 900"/>
                  <a:gd name="T24" fmla="*/ 62 w 507"/>
                  <a:gd name="T25" fmla="*/ 39 h 900"/>
                  <a:gd name="T26" fmla="*/ 42 w 507"/>
                  <a:gd name="T27" fmla="*/ 22 h 900"/>
                  <a:gd name="T28" fmla="*/ 29 w 507"/>
                  <a:gd name="T29" fmla="*/ 69 h 900"/>
                  <a:gd name="T30" fmla="*/ 2 w 507"/>
                  <a:gd name="T31" fmla="*/ 86 h 900"/>
                  <a:gd name="T32" fmla="*/ 20 w 507"/>
                  <a:gd name="T33" fmla="*/ 162 h 900"/>
                  <a:gd name="T34" fmla="*/ 0 w 507"/>
                  <a:gd name="T35" fmla="*/ 205 h 900"/>
                  <a:gd name="T36" fmla="*/ 14 w 507"/>
                  <a:gd name="T37" fmla="*/ 272 h 900"/>
                  <a:gd name="T38" fmla="*/ 28 w 507"/>
                  <a:gd name="T39" fmla="*/ 242 h 900"/>
                  <a:gd name="T40" fmla="*/ 78 w 507"/>
                  <a:gd name="T41" fmla="*/ 274 h 900"/>
                  <a:gd name="T42" fmla="*/ 108 w 507"/>
                  <a:gd name="T43" fmla="*/ 331 h 900"/>
                  <a:gd name="T44" fmla="*/ 89 w 507"/>
                  <a:gd name="T45" fmla="*/ 373 h 900"/>
                  <a:gd name="T46" fmla="*/ 109 w 507"/>
                  <a:gd name="T47" fmla="*/ 403 h 900"/>
                  <a:gd name="T48" fmla="*/ 82 w 507"/>
                  <a:gd name="T49" fmla="*/ 470 h 900"/>
                  <a:gd name="T50" fmla="*/ 127 w 507"/>
                  <a:gd name="T51" fmla="*/ 506 h 900"/>
                  <a:gd name="T52" fmla="*/ 113 w 507"/>
                  <a:gd name="T53" fmla="*/ 549 h 900"/>
                  <a:gd name="T54" fmla="*/ 61 w 507"/>
                  <a:gd name="T55" fmla="*/ 703 h 900"/>
                  <a:gd name="T56" fmla="*/ 102 w 507"/>
                  <a:gd name="T57" fmla="*/ 756 h 900"/>
                  <a:gd name="T58" fmla="*/ 105 w 507"/>
                  <a:gd name="T59" fmla="*/ 835 h 900"/>
                  <a:gd name="T60" fmla="*/ 126 w 507"/>
                  <a:gd name="T61" fmla="*/ 851 h 900"/>
                  <a:gd name="T62" fmla="*/ 99 w 507"/>
                  <a:gd name="T63" fmla="*/ 851 h 900"/>
                  <a:gd name="T64" fmla="*/ 110 w 507"/>
                  <a:gd name="T65" fmla="*/ 885 h 900"/>
                  <a:gd name="T66" fmla="*/ 137 w 507"/>
                  <a:gd name="T67" fmla="*/ 875 h 900"/>
                  <a:gd name="T68" fmla="*/ 173 w 507"/>
                  <a:gd name="T69" fmla="*/ 900 h 900"/>
                  <a:gd name="T70" fmla="*/ 219 w 507"/>
                  <a:gd name="T71" fmla="*/ 890 h 900"/>
                  <a:gd name="T72" fmla="*/ 259 w 507"/>
                  <a:gd name="T73" fmla="*/ 887 h 900"/>
                  <a:gd name="T74" fmla="*/ 286 w 507"/>
                  <a:gd name="T75" fmla="*/ 860 h 900"/>
                  <a:gd name="T76" fmla="*/ 289 w 507"/>
                  <a:gd name="T77" fmla="*/ 797 h 900"/>
                  <a:gd name="T78" fmla="*/ 345 w 507"/>
                  <a:gd name="T79" fmla="*/ 760 h 900"/>
                  <a:gd name="T80" fmla="*/ 378 w 507"/>
                  <a:gd name="T81" fmla="*/ 792 h 900"/>
                  <a:gd name="T82" fmla="*/ 409 w 507"/>
                  <a:gd name="T83" fmla="*/ 826 h 900"/>
                  <a:gd name="T84" fmla="*/ 452 w 507"/>
                  <a:gd name="T85" fmla="*/ 759 h 900"/>
                  <a:gd name="T86" fmla="*/ 451 w 507"/>
                  <a:gd name="T87" fmla="*/ 650 h 900"/>
                  <a:gd name="T88" fmla="*/ 477 w 507"/>
                  <a:gd name="T89" fmla="*/ 539 h 900"/>
                  <a:gd name="T90" fmla="*/ 502 w 507"/>
                  <a:gd name="T91" fmla="*/ 444 h 900"/>
                  <a:gd name="T92" fmla="*/ 459 w 507"/>
                  <a:gd name="T93" fmla="*/ 407 h 900"/>
                  <a:gd name="T94" fmla="*/ 471 w 507"/>
                  <a:gd name="T95" fmla="*/ 360 h 900"/>
                  <a:gd name="T96" fmla="*/ 504 w 507"/>
                  <a:gd name="T97" fmla="*/ 330 h 900"/>
                  <a:gd name="T98" fmla="*/ 507 w 507"/>
                  <a:gd name="T99" fmla="*/ 241 h 900"/>
                  <a:gd name="T100" fmla="*/ 456 w 507"/>
                  <a:gd name="T101" fmla="*/ 158 h 900"/>
                  <a:gd name="T102" fmla="*/ 459 w 507"/>
                  <a:gd name="T103" fmla="*/ 105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7" h="900">
                    <a:moveTo>
                      <a:pt x="459" y="105"/>
                    </a:moveTo>
                    <a:lnTo>
                      <a:pt x="432" y="26"/>
                    </a:lnTo>
                    <a:lnTo>
                      <a:pt x="395" y="26"/>
                    </a:lnTo>
                    <a:lnTo>
                      <a:pt x="335" y="0"/>
                    </a:lnTo>
                    <a:lnTo>
                      <a:pt x="318" y="0"/>
                    </a:lnTo>
                    <a:lnTo>
                      <a:pt x="305" y="34"/>
                    </a:lnTo>
                    <a:lnTo>
                      <a:pt x="263" y="64"/>
                    </a:lnTo>
                    <a:lnTo>
                      <a:pt x="196" y="104"/>
                    </a:lnTo>
                    <a:lnTo>
                      <a:pt x="173" y="154"/>
                    </a:lnTo>
                    <a:lnTo>
                      <a:pt x="110" y="148"/>
                    </a:lnTo>
                    <a:lnTo>
                      <a:pt x="56" y="122"/>
                    </a:lnTo>
                    <a:lnTo>
                      <a:pt x="32" y="86"/>
                    </a:lnTo>
                    <a:lnTo>
                      <a:pt x="62" y="39"/>
                    </a:lnTo>
                    <a:lnTo>
                      <a:pt x="42" y="22"/>
                    </a:lnTo>
                    <a:lnTo>
                      <a:pt x="29" y="69"/>
                    </a:lnTo>
                    <a:lnTo>
                      <a:pt x="2" y="86"/>
                    </a:lnTo>
                    <a:lnTo>
                      <a:pt x="20" y="162"/>
                    </a:lnTo>
                    <a:lnTo>
                      <a:pt x="0" y="205"/>
                    </a:lnTo>
                    <a:lnTo>
                      <a:pt x="14" y="272"/>
                    </a:lnTo>
                    <a:lnTo>
                      <a:pt x="28" y="242"/>
                    </a:lnTo>
                    <a:lnTo>
                      <a:pt x="78" y="274"/>
                    </a:lnTo>
                    <a:lnTo>
                      <a:pt x="108" y="331"/>
                    </a:lnTo>
                    <a:lnTo>
                      <a:pt x="89" y="373"/>
                    </a:lnTo>
                    <a:lnTo>
                      <a:pt x="109" y="403"/>
                    </a:lnTo>
                    <a:lnTo>
                      <a:pt x="82" y="470"/>
                    </a:lnTo>
                    <a:lnTo>
                      <a:pt x="127" y="506"/>
                    </a:lnTo>
                    <a:lnTo>
                      <a:pt x="113" y="549"/>
                    </a:lnTo>
                    <a:lnTo>
                      <a:pt x="61" y="703"/>
                    </a:lnTo>
                    <a:lnTo>
                      <a:pt x="102" y="756"/>
                    </a:lnTo>
                    <a:lnTo>
                      <a:pt x="105" y="835"/>
                    </a:lnTo>
                    <a:lnTo>
                      <a:pt x="126" y="851"/>
                    </a:lnTo>
                    <a:lnTo>
                      <a:pt x="99" y="851"/>
                    </a:lnTo>
                    <a:lnTo>
                      <a:pt x="110" y="885"/>
                    </a:lnTo>
                    <a:lnTo>
                      <a:pt x="137" y="875"/>
                    </a:lnTo>
                    <a:lnTo>
                      <a:pt x="173" y="900"/>
                    </a:lnTo>
                    <a:lnTo>
                      <a:pt x="219" y="890"/>
                    </a:lnTo>
                    <a:lnTo>
                      <a:pt x="259" y="887"/>
                    </a:lnTo>
                    <a:lnTo>
                      <a:pt x="286" y="860"/>
                    </a:lnTo>
                    <a:lnTo>
                      <a:pt x="289" y="797"/>
                    </a:lnTo>
                    <a:lnTo>
                      <a:pt x="345" y="760"/>
                    </a:lnTo>
                    <a:lnTo>
                      <a:pt x="378" y="792"/>
                    </a:lnTo>
                    <a:lnTo>
                      <a:pt x="409" y="826"/>
                    </a:lnTo>
                    <a:lnTo>
                      <a:pt x="452" y="759"/>
                    </a:lnTo>
                    <a:lnTo>
                      <a:pt x="451" y="650"/>
                    </a:lnTo>
                    <a:lnTo>
                      <a:pt x="477" y="539"/>
                    </a:lnTo>
                    <a:lnTo>
                      <a:pt x="502" y="444"/>
                    </a:lnTo>
                    <a:lnTo>
                      <a:pt x="459" y="407"/>
                    </a:lnTo>
                    <a:lnTo>
                      <a:pt x="471" y="360"/>
                    </a:lnTo>
                    <a:lnTo>
                      <a:pt x="504" y="330"/>
                    </a:lnTo>
                    <a:lnTo>
                      <a:pt x="507" y="241"/>
                    </a:lnTo>
                    <a:lnTo>
                      <a:pt x="456" y="158"/>
                    </a:lnTo>
                    <a:lnTo>
                      <a:pt x="459" y="105"/>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59" name="Freeform 248">
                <a:extLst>
                  <a:ext uri="{FF2B5EF4-FFF2-40B4-BE49-F238E27FC236}">
                    <a16:creationId xmlns:a16="http://schemas.microsoft.com/office/drawing/2014/main" id="{F7FED243-8980-4BEC-938F-EB15E9B11F68}"/>
                  </a:ext>
                </a:extLst>
              </p:cNvPr>
              <p:cNvSpPr>
                <a:spLocks/>
              </p:cNvSpPr>
              <p:nvPr/>
            </p:nvSpPr>
            <p:spPr bwMode="auto">
              <a:xfrm>
                <a:off x="3432175" y="4740275"/>
                <a:ext cx="1114425" cy="1195388"/>
              </a:xfrm>
              <a:custGeom>
                <a:avLst/>
                <a:gdLst>
                  <a:gd name="T0" fmla="*/ 3242 w 3513"/>
                  <a:gd name="T1" fmla="*/ 2628 h 3761"/>
                  <a:gd name="T2" fmla="*/ 2756 w 3513"/>
                  <a:gd name="T3" fmla="*/ 2371 h 3761"/>
                  <a:gd name="T4" fmla="*/ 2788 w 3513"/>
                  <a:gd name="T5" fmla="*/ 2188 h 3761"/>
                  <a:gd name="T6" fmla="*/ 2658 w 3513"/>
                  <a:gd name="T7" fmla="*/ 2166 h 3761"/>
                  <a:gd name="T8" fmla="*/ 2457 w 3513"/>
                  <a:gd name="T9" fmla="*/ 2121 h 3761"/>
                  <a:gd name="T10" fmla="*/ 2045 w 3513"/>
                  <a:gd name="T11" fmla="*/ 1507 h 3761"/>
                  <a:gd name="T12" fmla="*/ 1641 w 3513"/>
                  <a:gd name="T13" fmla="*/ 1086 h 3761"/>
                  <a:gd name="T14" fmla="*/ 1626 w 3513"/>
                  <a:gd name="T15" fmla="*/ 821 h 3761"/>
                  <a:gd name="T16" fmla="*/ 1784 w 3513"/>
                  <a:gd name="T17" fmla="*/ 663 h 3761"/>
                  <a:gd name="T18" fmla="*/ 2044 w 3513"/>
                  <a:gd name="T19" fmla="*/ 615 h 3761"/>
                  <a:gd name="T20" fmla="*/ 1988 w 3513"/>
                  <a:gd name="T21" fmla="*/ 510 h 3761"/>
                  <a:gd name="T22" fmla="*/ 2026 w 3513"/>
                  <a:gd name="T23" fmla="*/ 239 h 3761"/>
                  <a:gd name="T24" fmla="*/ 1566 w 3513"/>
                  <a:gd name="T25" fmla="*/ 0 h 3761"/>
                  <a:gd name="T26" fmla="*/ 1072 w 3513"/>
                  <a:gd name="T27" fmla="*/ 89 h 3761"/>
                  <a:gd name="T28" fmla="*/ 975 w 3513"/>
                  <a:gd name="T29" fmla="*/ 369 h 3761"/>
                  <a:gd name="T30" fmla="*/ 778 w 3513"/>
                  <a:gd name="T31" fmla="*/ 347 h 3761"/>
                  <a:gd name="T32" fmla="*/ 636 w 3513"/>
                  <a:gd name="T33" fmla="*/ 501 h 3761"/>
                  <a:gd name="T34" fmla="*/ 613 w 3513"/>
                  <a:gd name="T35" fmla="*/ 491 h 3761"/>
                  <a:gd name="T36" fmla="*/ 603 w 3513"/>
                  <a:gd name="T37" fmla="*/ 478 h 3761"/>
                  <a:gd name="T38" fmla="*/ 595 w 3513"/>
                  <a:gd name="T39" fmla="*/ 417 h 3761"/>
                  <a:gd name="T40" fmla="*/ 504 w 3513"/>
                  <a:gd name="T41" fmla="*/ 525 h 3761"/>
                  <a:gd name="T42" fmla="*/ 537 w 3513"/>
                  <a:gd name="T43" fmla="*/ 434 h 3761"/>
                  <a:gd name="T44" fmla="*/ 451 w 3513"/>
                  <a:gd name="T45" fmla="*/ 314 h 3761"/>
                  <a:gd name="T46" fmla="*/ 192 w 3513"/>
                  <a:gd name="T47" fmla="*/ 442 h 3761"/>
                  <a:gd name="T48" fmla="*/ 108 w 3513"/>
                  <a:gd name="T49" fmla="*/ 749 h 3761"/>
                  <a:gd name="T50" fmla="*/ 80 w 3513"/>
                  <a:gd name="T51" fmla="*/ 1014 h 3761"/>
                  <a:gd name="T52" fmla="*/ 230 w 3513"/>
                  <a:gd name="T53" fmla="*/ 1239 h 3761"/>
                  <a:gd name="T54" fmla="*/ 264 w 3513"/>
                  <a:gd name="T55" fmla="*/ 1367 h 3761"/>
                  <a:gd name="T56" fmla="*/ 463 w 3513"/>
                  <a:gd name="T57" fmla="*/ 1233 h 3761"/>
                  <a:gd name="T58" fmla="*/ 729 w 3513"/>
                  <a:gd name="T59" fmla="*/ 1204 h 3761"/>
                  <a:gd name="T60" fmla="*/ 1021 w 3513"/>
                  <a:gd name="T61" fmla="*/ 1430 h 3761"/>
                  <a:gd name="T62" fmla="*/ 1088 w 3513"/>
                  <a:gd name="T63" fmla="*/ 1805 h 3761"/>
                  <a:gd name="T64" fmla="*/ 1179 w 3513"/>
                  <a:gd name="T65" fmla="*/ 1894 h 3761"/>
                  <a:gd name="T66" fmla="*/ 1266 w 3513"/>
                  <a:gd name="T67" fmla="*/ 2025 h 3761"/>
                  <a:gd name="T68" fmla="*/ 1494 w 3513"/>
                  <a:gd name="T69" fmla="*/ 2152 h 3761"/>
                  <a:gd name="T70" fmla="*/ 1907 w 3513"/>
                  <a:gd name="T71" fmla="*/ 2454 h 3761"/>
                  <a:gd name="T72" fmla="*/ 2225 w 3513"/>
                  <a:gd name="T73" fmla="*/ 2637 h 3761"/>
                  <a:gd name="T74" fmla="*/ 2366 w 3513"/>
                  <a:gd name="T75" fmla="*/ 2693 h 3761"/>
                  <a:gd name="T76" fmla="*/ 2531 w 3513"/>
                  <a:gd name="T77" fmla="*/ 2937 h 3761"/>
                  <a:gd name="T78" fmla="*/ 2770 w 3513"/>
                  <a:gd name="T79" fmla="*/ 3246 h 3761"/>
                  <a:gd name="T80" fmla="*/ 2759 w 3513"/>
                  <a:gd name="T81" fmla="*/ 3426 h 3761"/>
                  <a:gd name="T82" fmla="*/ 2700 w 3513"/>
                  <a:gd name="T83" fmla="*/ 3573 h 3761"/>
                  <a:gd name="T84" fmla="*/ 2712 w 3513"/>
                  <a:gd name="T85" fmla="*/ 3761 h 3761"/>
                  <a:gd name="T86" fmla="*/ 2815 w 3513"/>
                  <a:gd name="T87" fmla="*/ 3664 h 3761"/>
                  <a:gd name="T88" fmla="*/ 3038 w 3513"/>
                  <a:gd name="T89" fmla="*/ 3304 h 3761"/>
                  <a:gd name="T90" fmla="*/ 3059 w 3513"/>
                  <a:gd name="T91" fmla="*/ 3095 h 3761"/>
                  <a:gd name="T92" fmla="*/ 2943 w 3513"/>
                  <a:gd name="T93" fmla="*/ 2820 h 3761"/>
                  <a:gd name="T94" fmla="*/ 3152 w 3513"/>
                  <a:gd name="T95" fmla="*/ 2745 h 3761"/>
                  <a:gd name="T96" fmla="*/ 3471 w 3513"/>
                  <a:gd name="T97" fmla="*/ 2961 h 3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13" h="3761">
                    <a:moveTo>
                      <a:pt x="3470" y="2782"/>
                    </a:moveTo>
                    <a:lnTo>
                      <a:pt x="3392" y="2716"/>
                    </a:lnTo>
                    <a:lnTo>
                      <a:pt x="3349" y="2667"/>
                    </a:lnTo>
                    <a:lnTo>
                      <a:pt x="3242" y="2628"/>
                    </a:lnTo>
                    <a:lnTo>
                      <a:pt x="3133" y="2517"/>
                    </a:lnTo>
                    <a:lnTo>
                      <a:pt x="2973" y="2448"/>
                    </a:lnTo>
                    <a:lnTo>
                      <a:pt x="2816" y="2386"/>
                    </a:lnTo>
                    <a:lnTo>
                      <a:pt x="2756" y="2371"/>
                    </a:lnTo>
                    <a:lnTo>
                      <a:pt x="2722" y="2301"/>
                    </a:lnTo>
                    <a:lnTo>
                      <a:pt x="2728" y="2265"/>
                    </a:lnTo>
                    <a:lnTo>
                      <a:pt x="2761" y="2221"/>
                    </a:lnTo>
                    <a:lnTo>
                      <a:pt x="2788" y="2188"/>
                    </a:lnTo>
                    <a:lnTo>
                      <a:pt x="2747" y="2118"/>
                    </a:lnTo>
                    <a:lnTo>
                      <a:pt x="2710" y="2119"/>
                    </a:lnTo>
                    <a:lnTo>
                      <a:pt x="2673" y="2132"/>
                    </a:lnTo>
                    <a:lnTo>
                      <a:pt x="2658" y="2166"/>
                    </a:lnTo>
                    <a:lnTo>
                      <a:pt x="2634" y="2159"/>
                    </a:lnTo>
                    <a:lnTo>
                      <a:pt x="2631" y="2136"/>
                    </a:lnTo>
                    <a:lnTo>
                      <a:pt x="2544" y="2190"/>
                    </a:lnTo>
                    <a:lnTo>
                      <a:pt x="2457" y="2121"/>
                    </a:lnTo>
                    <a:lnTo>
                      <a:pt x="2337" y="2052"/>
                    </a:lnTo>
                    <a:lnTo>
                      <a:pt x="2232" y="1941"/>
                    </a:lnTo>
                    <a:lnTo>
                      <a:pt x="2127" y="1749"/>
                    </a:lnTo>
                    <a:lnTo>
                      <a:pt x="2045" y="1507"/>
                    </a:lnTo>
                    <a:lnTo>
                      <a:pt x="1941" y="1448"/>
                    </a:lnTo>
                    <a:lnTo>
                      <a:pt x="1776" y="1310"/>
                    </a:lnTo>
                    <a:lnTo>
                      <a:pt x="1665" y="1189"/>
                    </a:lnTo>
                    <a:lnTo>
                      <a:pt x="1641" y="1086"/>
                    </a:lnTo>
                    <a:lnTo>
                      <a:pt x="1644" y="994"/>
                    </a:lnTo>
                    <a:lnTo>
                      <a:pt x="1683" y="940"/>
                    </a:lnTo>
                    <a:lnTo>
                      <a:pt x="1683" y="893"/>
                    </a:lnTo>
                    <a:lnTo>
                      <a:pt x="1626" y="821"/>
                    </a:lnTo>
                    <a:lnTo>
                      <a:pt x="1621" y="767"/>
                    </a:lnTo>
                    <a:lnTo>
                      <a:pt x="1652" y="701"/>
                    </a:lnTo>
                    <a:lnTo>
                      <a:pt x="1684" y="697"/>
                    </a:lnTo>
                    <a:lnTo>
                      <a:pt x="1784" y="663"/>
                    </a:lnTo>
                    <a:lnTo>
                      <a:pt x="1887" y="606"/>
                    </a:lnTo>
                    <a:lnTo>
                      <a:pt x="1937" y="623"/>
                    </a:lnTo>
                    <a:lnTo>
                      <a:pt x="1990" y="595"/>
                    </a:lnTo>
                    <a:lnTo>
                      <a:pt x="2044" y="615"/>
                    </a:lnTo>
                    <a:lnTo>
                      <a:pt x="2073" y="619"/>
                    </a:lnTo>
                    <a:lnTo>
                      <a:pt x="2086" y="585"/>
                    </a:lnTo>
                    <a:lnTo>
                      <a:pt x="2068" y="549"/>
                    </a:lnTo>
                    <a:lnTo>
                      <a:pt x="1988" y="510"/>
                    </a:lnTo>
                    <a:lnTo>
                      <a:pt x="2024" y="457"/>
                    </a:lnTo>
                    <a:lnTo>
                      <a:pt x="2018" y="425"/>
                    </a:lnTo>
                    <a:lnTo>
                      <a:pt x="1960" y="364"/>
                    </a:lnTo>
                    <a:lnTo>
                      <a:pt x="2026" y="239"/>
                    </a:lnTo>
                    <a:lnTo>
                      <a:pt x="1914" y="183"/>
                    </a:lnTo>
                    <a:lnTo>
                      <a:pt x="1687" y="176"/>
                    </a:lnTo>
                    <a:lnTo>
                      <a:pt x="1634" y="92"/>
                    </a:lnTo>
                    <a:lnTo>
                      <a:pt x="1566" y="0"/>
                    </a:lnTo>
                    <a:lnTo>
                      <a:pt x="1331" y="51"/>
                    </a:lnTo>
                    <a:lnTo>
                      <a:pt x="1260" y="122"/>
                    </a:lnTo>
                    <a:lnTo>
                      <a:pt x="1149" y="88"/>
                    </a:lnTo>
                    <a:lnTo>
                      <a:pt x="1072" y="89"/>
                    </a:lnTo>
                    <a:lnTo>
                      <a:pt x="1110" y="165"/>
                    </a:lnTo>
                    <a:lnTo>
                      <a:pt x="1100" y="212"/>
                    </a:lnTo>
                    <a:lnTo>
                      <a:pt x="994" y="302"/>
                    </a:lnTo>
                    <a:lnTo>
                      <a:pt x="975" y="369"/>
                    </a:lnTo>
                    <a:lnTo>
                      <a:pt x="955" y="365"/>
                    </a:lnTo>
                    <a:lnTo>
                      <a:pt x="895" y="326"/>
                    </a:lnTo>
                    <a:lnTo>
                      <a:pt x="838" y="313"/>
                    </a:lnTo>
                    <a:lnTo>
                      <a:pt x="778" y="347"/>
                    </a:lnTo>
                    <a:lnTo>
                      <a:pt x="678" y="328"/>
                    </a:lnTo>
                    <a:lnTo>
                      <a:pt x="654" y="362"/>
                    </a:lnTo>
                    <a:lnTo>
                      <a:pt x="667" y="491"/>
                    </a:lnTo>
                    <a:lnTo>
                      <a:pt x="636" y="501"/>
                    </a:lnTo>
                    <a:lnTo>
                      <a:pt x="636" y="501"/>
                    </a:lnTo>
                    <a:lnTo>
                      <a:pt x="631" y="499"/>
                    </a:lnTo>
                    <a:lnTo>
                      <a:pt x="620" y="495"/>
                    </a:lnTo>
                    <a:lnTo>
                      <a:pt x="613" y="491"/>
                    </a:lnTo>
                    <a:lnTo>
                      <a:pt x="607" y="488"/>
                    </a:lnTo>
                    <a:lnTo>
                      <a:pt x="604" y="483"/>
                    </a:lnTo>
                    <a:lnTo>
                      <a:pt x="603" y="481"/>
                    </a:lnTo>
                    <a:lnTo>
                      <a:pt x="603" y="478"/>
                    </a:lnTo>
                    <a:lnTo>
                      <a:pt x="603" y="478"/>
                    </a:lnTo>
                    <a:lnTo>
                      <a:pt x="602" y="415"/>
                    </a:lnTo>
                    <a:lnTo>
                      <a:pt x="599" y="412"/>
                    </a:lnTo>
                    <a:lnTo>
                      <a:pt x="595" y="417"/>
                    </a:lnTo>
                    <a:lnTo>
                      <a:pt x="571" y="433"/>
                    </a:lnTo>
                    <a:lnTo>
                      <a:pt x="548" y="495"/>
                    </a:lnTo>
                    <a:lnTo>
                      <a:pt x="507" y="558"/>
                    </a:lnTo>
                    <a:lnTo>
                      <a:pt x="504" y="525"/>
                    </a:lnTo>
                    <a:lnTo>
                      <a:pt x="468" y="499"/>
                    </a:lnTo>
                    <a:lnTo>
                      <a:pt x="485" y="487"/>
                    </a:lnTo>
                    <a:lnTo>
                      <a:pt x="525" y="486"/>
                    </a:lnTo>
                    <a:lnTo>
                      <a:pt x="537" y="434"/>
                    </a:lnTo>
                    <a:lnTo>
                      <a:pt x="596" y="410"/>
                    </a:lnTo>
                    <a:lnTo>
                      <a:pt x="525" y="350"/>
                    </a:lnTo>
                    <a:lnTo>
                      <a:pt x="470" y="281"/>
                    </a:lnTo>
                    <a:lnTo>
                      <a:pt x="451" y="314"/>
                    </a:lnTo>
                    <a:lnTo>
                      <a:pt x="415" y="321"/>
                    </a:lnTo>
                    <a:lnTo>
                      <a:pt x="352" y="431"/>
                    </a:lnTo>
                    <a:lnTo>
                      <a:pt x="282" y="451"/>
                    </a:lnTo>
                    <a:lnTo>
                      <a:pt x="192" y="442"/>
                    </a:lnTo>
                    <a:lnTo>
                      <a:pt x="76" y="502"/>
                    </a:lnTo>
                    <a:lnTo>
                      <a:pt x="50" y="572"/>
                    </a:lnTo>
                    <a:lnTo>
                      <a:pt x="77" y="636"/>
                    </a:lnTo>
                    <a:lnTo>
                      <a:pt x="108" y="749"/>
                    </a:lnTo>
                    <a:lnTo>
                      <a:pt x="33" y="842"/>
                    </a:lnTo>
                    <a:lnTo>
                      <a:pt x="0" y="911"/>
                    </a:lnTo>
                    <a:lnTo>
                      <a:pt x="64" y="981"/>
                    </a:lnTo>
                    <a:lnTo>
                      <a:pt x="80" y="1014"/>
                    </a:lnTo>
                    <a:lnTo>
                      <a:pt x="72" y="1084"/>
                    </a:lnTo>
                    <a:lnTo>
                      <a:pt x="53" y="1183"/>
                    </a:lnTo>
                    <a:lnTo>
                      <a:pt x="156" y="1225"/>
                    </a:lnTo>
                    <a:lnTo>
                      <a:pt x="230" y="1239"/>
                    </a:lnTo>
                    <a:lnTo>
                      <a:pt x="256" y="1304"/>
                    </a:lnTo>
                    <a:lnTo>
                      <a:pt x="287" y="1315"/>
                    </a:lnTo>
                    <a:lnTo>
                      <a:pt x="291" y="1340"/>
                    </a:lnTo>
                    <a:lnTo>
                      <a:pt x="264" y="1367"/>
                    </a:lnTo>
                    <a:lnTo>
                      <a:pt x="285" y="1410"/>
                    </a:lnTo>
                    <a:lnTo>
                      <a:pt x="345" y="1397"/>
                    </a:lnTo>
                    <a:lnTo>
                      <a:pt x="390" y="1350"/>
                    </a:lnTo>
                    <a:lnTo>
                      <a:pt x="463" y="1233"/>
                    </a:lnTo>
                    <a:lnTo>
                      <a:pt x="506" y="1186"/>
                    </a:lnTo>
                    <a:lnTo>
                      <a:pt x="609" y="1175"/>
                    </a:lnTo>
                    <a:lnTo>
                      <a:pt x="662" y="1194"/>
                    </a:lnTo>
                    <a:lnTo>
                      <a:pt x="729" y="1204"/>
                    </a:lnTo>
                    <a:lnTo>
                      <a:pt x="834" y="1292"/>
                    </a:lnTo>
                    <a:lnTo>
                      <a:pt x="937" y="1318"/>
                    </a:lnTo>
                    <a:lnTo>
                      <a:pt x="1011" y="1343"/>
                    </a:lnTo>
                    <a:lnTo>
                      <a:pt x="1021" y="1430"/>
                    </a:lnTo>
                    <a:lnTo>
                      <a:pt x="1039" y="1523"/>
                    </a:lnTo>
                    <a:lnTo>
                      <a:pt x="1093" y="1689"/>
                    </a:lnTo>
                    <a:lnTo>
                      <a:pt x="1111" y="1761"/>
                    </a:lnTo>
                    <a:lnTo>
                      <a:pt x="1088" y="1805"/>
                    </a:lnTo>
                    <a:lnTo>
                      <a:pt x="1094" y="1821"/>
                    </a:lnTo>
                    <a:lnTo>
                      <a:pt x="1135" y="1814"/>
                    </a:lnTo>
                    <a:lnTo>
                      <a:pt x="1195" y="1847"/>
                    </a:lnTo>
                    <a:lnTo>
                      <a:pt x="1179" y="1894"/>
                    </a:lnTo>
                    <a:lnTo>
                      <a:pt x="1233" y="1909"/>
                    </a:lnTo>
                    <a:lnTo>
                      <a:pt x="1286" y="1955"/>
                    </a:lnTo>
                    <a:lnTo>
                      <a:pt x="1249" y="1985"/>
                    </a:lnTo>
                    <a:lnTo>
                      <a:pt x="1266" y="2025"/>
                    </a:lnTo>
                    <a:lnTo>
                      <a:pt x="1296" y="1999"/>
                    </a:lnTo>
                    <a:lnTo>
                      <a:pt x="1376" y="1984"/>
                    </a:lnTo>
                    <a:lnTo>
                      <a:pt x="1453" y="2070"/>
                    </a:lnTo>
                    <a:lnTo>
                      <a:pt x="1494" y="2152"/>
                    </a:lnTo>
                    <a:lnTo>
                      <a:pt x="1558" y="2206"/>
                    </a:lnTo>
                    <a:lnTo>
                      <a:pt x="1679" y="2341"/>
                    </a:lnTo>
                    <a:lnTo>
                      <a:pt x="1843" y="2462"/>
                    </a:lnTo>
                    <a:lnTo>
                      <a:pt x="1907" y="2454"/>
                    </a:lnTo>
                    <a:lnTo>
                      <a:pt x="1970" y="2490"/>
                    </a:lnTo>
                    <a:lnTo>
                      <a:pt x="2064" y="2467"/>
                    </a:lnTo>
                    <a:lnTo>
                      <a:pt x="2148" y="2575"/>
                    </a:lnTo>
                    <a:lnTo>
                      <a:pt x="2225" y="2637"/>
                    </a:lnTo>
                    <a:lnTo>
                      <a:pt x="2282" y="2647"/>
                    </a:lnTo>
                    <a:lnTo>
                      <a:pt x="2255" y="2704"/>
                    </a:lnTo>
                    <a:lnTo>
                      <a:pt x="2282" y="2723"/>
                    </a:lnTo>
                    <a:lnTo>
                      <a:pt x="2366" y="2693"/>
                    </a:lnTo>
                    <a:lnTo>
                      <a:pt x="2424" y="2789"/>
                    </a:lnTo>
                    <a:lnTo>
                      <a:pt x="2420" y="2825"/>
                    </a:lnTo>
                    <a:lnTo>
                      <a:pt x="2457" y="2901"/>
                    </a:lnTo>
                    <a:lnTo>
                      <a:pt x="2531" y="2937"/>
                    </a:lnTo>
                    <a:lnTo>
                      <a:pt x="2618" y="2919"/>
                    </a:lnTo>
                    <a:lnTo>
                      <a:pt x="2674" y="2988"/>
                    </a:lnTo>
                    <a:lnTo>
                      <a:pt x="2709" y="3111"/>
                    </a:lnTo>
                    <a:lnTo>
                      <a:pt x="2770" y="3246"/>
                    </a:lnTo>
                    <a:lnTo>
                      <a:pt x="2808" y="3305"/>
                    </a:lnTo>
                    <a:lnTo>
                      <a:pt x="2811" y="3349"/>
                    </a:lnTo>
                    <a:lnTo>
                      <a:pt x="2803" y="3409"/>
                    </a:lnTo>
                    <a:lnTo>
                      <a:pt x="2759" y="3426"/>
                    </a:lnTo>
                    <a:lnTo>
                      <a:pt x="2706" y="3449"/>
                    </a:lnTo>
                    <a:lnTo>
                      <a:pt x="2692" y="3479"/>
                    </a:lnTo>
                    <a:lnTo>
                      <a:pt x="2723" y="3526"/>
                    </a:lnTo>
                    <a:lnTo>
                      <a:pt x="2700" y="3573"/>
                    </a:lnTo>
                    <a:lnTo>
                      <a:pt x="2634" y="3596"/>
                    </a:lnTo>
                    <a:lnTo>
                      <a:pt x="2634" y="3626"/>
                    </a:lnTo>
                    <a:lnTo>
                      <a:pt x="2669" y="3722"/>
                    </a:lnTo>
                    <a:lnTo>
                      <a:pt x="2712" y="3761"/>
                    </a:lnTo>
                    <a:lnTo>
                      <a:pt x="2765" y="3741"/>
                    </a:lnTo>
                    <a:lnTo>
                      <a:pt x="2765" y="3741"/>
                    </a:lnTo>
                    <a:lnTo>
                      <a:pt x="2815" y="3664"/>
                    </a:lnTo>
                    <a:lnTo>
                      <a:pt x="2815" y="3664"/>
                    </a:lnTo>
                    <a:lnTo>
                      <a:pt x="2943" y="3527"/>
                    </a:lnTo>
                    <a:lnTo>
                      <a:pt x="2945" y="3430"/>
                    </a:lnTo>
                    <a:lnTo>
                      <a:pt x="2942" y="3355"/>
                    </a:lnTo>
                    <a:lnTo>
                      <a:pt x="3038" y="3304"/>
                    </a:lnTo>
                    <a:lnTo>
                      <a:pt x="3105" y="3293"/>
                    </a:lnTo>
                    <a:lnTo>
                      <a:pt x="3107" y="3240"/>
                    </a:lnTo>
                    <a:lnTo>
                      <a:pt x="3087" y="3157"/>
                    </a:lnTo>
                    <a:lnTo>
                      <a:pt x="3059" y="3095"/>
                    </a:lnTo>
                    <a:lnTo>
                      <a:pt x="2962" y="3036"/>
                    </a:lnTo>
                    <a:lnTo>
                      <a:pt x="2902" y="2984"/>
                    </a:lnTo>
                    <a:lnTo>
                      <a:pt x="2967" y="2873"/>
                    </a:lnTo>
                    <a:lnTo>
                      <a:pt x="2943" y="2820"/>
                    </a:lnTo>
                    <a:lnTo>
                      <a:pt x="3015" y="2736"/>
                    </a:lnTo>
                    <a:lnTo>
                      <a:pt x="3142" y="2715"/>
                    </a:lnTo>
                    <a:lnTo>
                      <a:pt x="3176" y="2732"/>
                    </a:lnTo>
                    <a:lnTo>
                      <a:pt x="3152" y="2745"/>
                    </a:lnTo>
                    <a:lnTo>
                      <a:pt x="3156" y="2785"/>
                    </a:lnTo>
                    <a:lnTo>
                      <a:pt x="3323" y="2813"/>
                    </a:lnTo>
                    <a:lnTo>
                      <a:pt x="3367" y="2912"/>
                    </a:lnTo>
                    <a:lnTo>
                      <a:pt x="3471" y="2961"/>
                    </a:lnTo>
                    <a:lnTo>
                      <a:pt x="3488" y="2904"/>
                    </a:lnTo>
                    <a:lnTo>
                      <a:pt x="3513" y="2842"/>
                    </a:lnTo>
                    <a:lnTo>
                      <a:pt x="3470" y="2782"/>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60" name="Freeform 252">
                <a:extLst>
                  <a:ext uri="{FF2B5EF4-FFF2-40B4-BE49-F238E27FC236}">
                    <a16:creationId xmlns:a16="http://schemas.microsoft.com/office/drawing/2014/main" id="{54F23934-EE64-4FE0-AA12-7A3765C01AF0}"/>
                  </a:ext>
                </a:extLst>
              </p:cNvPr>
              <p:cNvSpPr>
                <a:spLocks/>
              </p:cNvSpPr>
              <p:nvPr/>
            </p:nvSpPr>
            <p:spPr bwMode="auto">
              <a:xfrm>
                <a:off x="3740150" y="5319713"/>
                <a:ext cx="38100" cy="28575"/>
              </a:xfrm>
              <a:custGeom>
                <a:avLst/>
                <a:gdLst>
                  <a:gd name="T0" fmla="*/ 73 w 120"/>
                  <a:gd name="T1" fmla="*/ 27 h 87"/>
                  <a:gd name="T2" fmla="*/ 0 w 120"/>
                  <a:gd name="T3" fmla="*/ 34 h 87"/>
                  <a:gd name="T4" fmla="*/ 20 w 120"/>
                  <a:gd name="T5" fmla="*/ 63 h 87"/>
                  <a:gd name="T6" fmla="*/ 73 w 120"/>
                  <a:gd name="T7" fmla="*/ 57 h 87"/>
                  <a:gd name="T8" fmla="*/ 87 w 120"/>
                  <a:gd name="T9" fmla="*/ 87 h 87"/>
                  <a:gd name="T10" fmla="*/ 110 w 120"/>
                  <a:gd name="T11" fmla="*/ 82 h 87"/>
                  <a:gd name="T12" fmla="*/ 97 w 120"/>
                  <a:gd name="T13" fmla="*/ 53 h 87"/>
                  <a:gd name="T14" fmla="*/ 117 w 120"/>
                  <a:gd name="T15" fmla="*/ 47 h 87"/>
                  <a:gd name="T16" fmla="*/ 120 w 120"/>
                  <a:gd name="T17" fmla="*/ 27 h 87"/>
                  <a:gd name="T18" fmla="*/ 109 w 120"/>
                  <a:gd name="T19" fmla="*/ 0 h 87"/>
                  <a:gd name="T20" fmla="*/ 73 w 120"/>
                  <a:gd name="T21" fmla="*/ 2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87">
                    <a:moveTo>
                      <a:pt x="73" y="27"/>
                    </a:moveTo>
                    <a:lnTo>
                      <a:pt x="0" y="34"/>
                    </a:lnTo>
                    <a:lnTo>
                      <a:pt x="20" y="63"/>
                    </a:lnTo>
                    <a:lnTo>
                      <a:pt x="73" y="57"/>
                    </a:lnTo>
                    <a:lnTo>
                      <a:pt x="87" y="87"/>
                    </a:lnTo>
                    <a:lnTo>
                      <a:pt x="110" y="82"/>
                    </a:lnTo>
                    <a:lnTo>
                      <a:pt x="97" y="53"/>
                    </a:lnTo>
                    <a:lnTo>
                      <a:pt x="117" y="47"/>
                    </a:lnTo>
                    <a:lnTo>
                      <a:pt x="120" y="27"/>
                    </a:lnTo>
                    <a:lnTo>
                      <a:pt x="109" y="0"/>
                    </a:lnTo>
                    <a:lnTo>
                      <a:pt x="73" y="27"/>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61" name="Freeform 253">
                <a:extLst>
                  <a:ext uri="{FF2B5EF4-FFF2-40B4-BE49-F238E27FC236}">
                    <a16:creationId xmlns:a16="http://schemas.microsoft.com/office/drawing/2014/main" id="{0414807F-548B-410D-BDFA-C864DE73DE61}"/>
                  </a:ext>
                </a:extLst>
              </p:cNvPr>
              <p:cNvSpPr>
                <a:spLocks/>
              </p:cNvSpPr>
              <p:nvPr/>
            </p:nvSpPr>
            <p:spPr bwMode="auto">
              <a:xfrm>
                <a:off x="4194175" y="5853113"/>
                <a:ext cx="15875" cy="17463"/>
              </a:xfrm>
              <a:custGeom>
                <a:avLst/>
                <a:gdLst>
                  <a:gd name="T0" fmla="*/ 14 w 47"/>
                  <a:gd name="T1" fmla="*/ 0 h 53"/>
                  <a:gd name="T2" fmla="*/ 0 w 47"/>
                  <a:gd name="T3" fmla="*/ 13 h 53"/>
                  <a:gd name="T4" fmla="*/ 27 w 47"/>
                  <a:gd name="T5" fmla="*/ 53 h 53"/>
                  <a:gd name="T6" fmla="*/ 47 w 47"/>
                  <a:gd name="T7" fmla="*/ 11 h 53"/>
                  <a:gd name="T8" fmla="*/ 14 w 47"/>
                  <a:gd name="T9" fmla="*/ 0 h 53"/>
                </a:gdLst>
                <a:ahLst/>
                <a:cxnLst>
                  <a:cxn ang="0">
                    <a:pos x="T0" y="T1"/>
                  </a:cxn>
                  <a:cxn ang="0">
                    <a:pos x="T2" y="T3"/>
                  </a:cxn>
                  <a:cxn ang="0">
                    <a:pos x="T4" y="T5"/>
                  </a:cxn>
                  <a:cxn ang="0">
                    <a:pos x="T6" y="T7"/>
                  </a:cxn>
                  <a:cxn ang="0">
                    <a:pos x="T8" y="T9"/>
                  </a:cxn>
                </a:cxnLst>
                <a:rect l="0" t="0" r="r" b="b"/>
                <a:pathLst>
                  <a:path w="47" h="53">
                    <a:moveTo>
                      <a:pt x="14" y="0"/>
                    </a:moveTo>
                    <a:lnTo>
                      <a:pt x="0" y="13"/>
                    </a:lnTo>
                    <a:lnTo>
                      <a:pt x="27" y="53"/>
                    </a:lnTo>
                    <a:lnTo>
                      <a:pt x="47" y="11"/>
                    </a:lnTo>
                    <a:lnTo>
                      <a:pt x="14" y="0"/>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62" name="Freeform 254">
                <a:extLst>
                  <a:ext uri="{FF2B5EF4-FFF2-40B4-BE49-F238E27FC236}">
                    <a16:creationId xmlns:a16="http://schemas.microsoft.com/office/drawing/2014/main" id="{0B7DB1C5-B109-4E3B-88B2-11BD55C2E8BA}"/>
                  </a:ext>
                </a:extLst>
              </p:cNvPr>
              <p:cNvSpPr>
                <a:spLocks/>
              </p:cNvSpPr>
              <p:nvPr/>
            </p:nvSpPr>
            <p:spPr bwMode="auto">
              <a:xfrm>
                <a:off x="3883025" y="6049963"/>
                <a:ext cx="19050" cy="17463"/>
              </a:xfrm>
              <a:custGeom>
                <a:avLst/>
                <a:gdLst>
                  <a:gd name="T0" fmla="*/ 0 w 57"/>
                  <a:gd name="T1" fmla="*/ 14 h 54"/>
                  <a:gd name="T2" fmla="*/ 27 w 57"/>
                  <a:gd name="T3" fmla="*/ 54 h 54"/>
                  <a:gd name="T4" fmla="*/ 57 w 57"/>
                  <a:gd name="T5" fmla="*/ 34 h 54"/>
                  <a:gd name="T6" fmla="*/ 14 w 57"/>
                  <a:gd name="T7" fmla="*/ 0 h 54"/>
                  <a:gd name="T8" fmla="*/ 0 w 57"/>
                  <a:gd name="T9" fmla="*/ 14 h 54"/>
                </a:gdLst>
                <a:ahLst/>
                <a:cxnLst>
                  <a:cxn ang="0">
                    <a:pos x="T0" y="T1"/>
                  </a:cxn>
                  <a:cxn ang="0">
                    <a:pos x="T2" y="T3"/>
                  </a:cxn>
                  <a:cxn ang="0">
                    <a:pos x="T4" y="T5"/>
                  </a:cxn>
                  <a:cxn ang="0">
                    <a:pos x="T6" y="T7"/>
                  </a:cxn>
                  <a:cxn ang="0">
                    <a:pos x="T8" y="T9"/>
                  </a:cxn>
                </a:cxnLst>
                <a:rect l="0" t="0" r="r" b="b"/>
                <a:pathLst>
                  <a:path w="57" h="54">
                    <a:moveTo>
                      <a:pt x="0" y="14"/>
                    </a:moveTo>
                    <a:lnTo>
                      <a:pt x="27" y="54"/>
                    </a:lnTo>
                    <a:lnTo>
                      <a:pt x="57" y="34"/>
                    </a:lnTo>
                    <a:lnTo>
                      <a:pt x="14" y="0"/>
                    </a:lnTo>
                    <a:lnTo>
                      <a:pt x="0" y="14"/>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63" name="Freeform 255">
                <a:extLst>
                  <a:ext uri="{FF2B5EF4-FFF2-40B4-BE49-F238E27FC236}">
                    <a16:creationId xmlns:a16="http://schemas.microsoft.com/office/drawing/2014/main" id="{B0BBADEE-C8BA-45F6-BFE6-1300C94AD492}"/>
                  </a:ext>
                </a:extLst>
              </p:cNvPr>
              <p:cNvSpPr>
                <a:spLocks/>
              </p:cNvSpPr>
              <p:nvPr/>
            </p:nvSpPr>
            <p:spPr bwMode="auto">
              <a:xfrm>
                <a:off x="3963988" y="5888038"/>
                <a:ext cx="296863" cy="193675"/>
              </a:xfrm>
              <a:custGeom>
                <a:avLst/>
                <a:gdLst>
                  <a:gd name="T0" fmla="*/ 911 w 935"/>
                  <a:gd name="T1" fmla="*/ 0 h 612"/>
                  <a:gd name="T2" fmla="*/ 885 w 935"/>
                  <a:gd name="T3" fmla="*/ 23 h 612"/>
                  <a:gd name="T4" fmla="*/ 828 w 935"/>
                  <a:gd name="T5" fmla="*/ 28 h 612"/>
                  <a:gd name="T6" fmla="*/ 796 w 935"/>
                  <a:gd name="T7" fmla="*/ 51 h 612"/>
                  <a:gd name="T8" fmla="*/ 712 w 935"/>
                  <a:gd name="T9" fmla="*/ 42 h 612"/>
                  <a:gd name="T10" fmla="*/ 642 w 935"/>
                  <a:gd name="T11" fmla="*/ 79 h 612"/>
                  <a:gd name="T12" fmla="*/ 556 w 935"/>
                  <a:gd name="T13" fmla="*/ 99 h 612"/>
                  <a:gd name="T14" fmla="*/ 486 w 935"/>
                  <a:gd name="T15" fmla="*/ 80 h 612"/>
                  <a:gd name="T16" fmla="*/ 409 w 935"/>
                  <a:gd name="T17" fmla="*/ 108 h 612"/>
                  <a:gd name="T18" fmla="*/ 339 w 935"/>
                  <a:gd name="T19" fmla="*/ 115 h 612"/>
                  <a:gd name="T20" fmla="*/ 309 w 935"/>
                  <a:gd name="T21" fmla="*/ 69 h 612"/>
                  <a:gd name="T22" fmla="*/ 269 w 935"/>
                  <a:gd name="T23" fmla="*/ 66 h 612"/>
                  <a:gd name="T24" fmla="*/ 228 w 935"/>
                  <a:gd name="T25" fmla="*/ 43 h 612"/>
                  <a:gd name="T26" fmla="*/ 179 w 935"/>
                  <a:gd name="T27" fmla="*/ 90 h 612"/>
                  <a:gd name="T28" fmla="*/ 149 w 935"/>
                  <a:gd name="T29" fmla="*/ 100 h 612"/>
                  <a:gd name="T30" fmla="*/ 119 w 935"/>
                  <a:gd name="T31" fmla="*/ 64 h 612"/>
                  <a:gd name="T32" fmla="*/ 108 w 935"/>
                  <a:gd name="T33" fmla="*/ 43 h 612"/>
                  <a:gd name="T34" fmla="*/ 78 w 935"/>
                  <a:gd name="T35" fmla="*/ 38 h 612"/>
                  <a:gd name="T36" fmla="*/ 79 w 935"/>
                  <a:gd name="T37" fmla="*/ 71 h 612"/>
                  <a:gd name="T38" fmla="*/ 42 w 935"/>
                  <a:gd name="T39" fmla="*/ 88 h 612"/>
                  <a:gd name="T40" fmla="*/ 0 w 935"/>
                  <a:gd name="T41" fmla="*/ 152 h 612"/>
                  <a:gd name="T42" fmla="*/ 27 w 935"/>
                  <a:gd name="T43" fmla="*/ 244 h 612"/>
                  <a:gd name="T44" fmla="*/ 140 w 935"/>
                  <a:gd name="T45" fmla="*/ 263 h 612"/>
                  <a:gd name="T46" fmla="*/ 164 w 935"/>
                  <a:gd name="T47" fmla="*/ 286 h 612"/>
                  <a:gd name="T48" fmla="*/ 274 w 935"/>
                  <a:gd name="T49" fmla="*/ 338 h 612"/>
                  <a:gd name="T50" fmla="*/ 406 w 935"/>
                  <a:gd name="T51" fmla="*/ 440 h 612"/>
                  <a:gd name="T52" fmla="*/ 523 w 935"/>
                  <a:gd name="T53" fmla="*/ 442 h 612"/>
                  <a:gd name="T54" fmla="*/ 616 w 935"/>
                  <a:gd name="T55" fmla="*/ 534 h 612"/>
                  <a:gd name="T56" fmla="*/ 690 w 935"/>
                  <a:gd name="T57" fmla="*/ 563 h 612"/>
                  <a:gd name="T58" fmla="*/ 763 w 935"/>
                  <a:gd name="T59" fmla="*/ 589 h 612"/>
                  <a:gd name="T60" fmla="*/ 803 w 935"/>
                  <a:gd name="T61" fmla="*/ 612 h 612"/>
                  <a:gd name="T62" fmla="*/ 830 w 935"/>
                  <a:gd name="T63" fmla="*/ 598 h 612"/>
                  <a:gd name="T64" fmla="*/ 810 w 935"/>
                  <a:gd name="T65" fmla="*/ 543 h 612"/>
                  <a:gd name="T66" fmla="*/ 859 w 935"/>
                  <a:gd name="T67" fmla="*/ 479 h 612"/>
                  <a:gd name="T68" fmla="*/ 871 w 935"/>
                  <a:gd name="T69" fmla="*/ 406 h 612"/>
                  <a:gd name="T70" fmla="*/ 828 w 935"/>
                  <a:gd name="T71" fmla="*/ 350 h 612"/>
                  <a:gd name="T72" fmla="*/ 828 w 935"/>
                  <a:gd name="T73" fmla="*/ 350 h 612"/>
                  <a:gd name="T74" fmla="*/ 823 w 935"/>
                  <a:gd name="T75" fmla="*/ 273 h 612"/>
                  <a:gd name="T76" fmla="*/ 823 w 935"/>
                  <a:gd name="T77" fmla="*/ 273 h 612"/>
                  <a:gd name="T78" fmla="*/ 826 w 935"/>
                  <a:gd name="T79" fmla="*/ 265 h 612"/>
                  <a:gd name="T80" fmla="*/ 832 w 935"/>
                  <a:gd name="T81" fmla="*/ 250 h 612"/>
                  <a:gd name="T82" fmla="*/ 851 w 935"/>
                  <a:gd name="T83" fmla="*/ 208 h 612"/>
                  <a:gd name="T84" fmla="*/ 879 w 935"/>
                  <a:gd name="T85" fmla="*/ 150 h 612"/>
                  <a:gd name="T86" fmla="*/ 932 w 935"/>
                  <a:gd name="T87" fmla="*/ 57 h 612"/>
                  <a:gd name="T88" fmla="*/ 922 w 935"/>
                  <a:gd name="T89" fmla="*/ 20 h 612"/>
                  <a:gd name="T90" fmla="*/ 935 w 935"/>
                  <a:gd name="T91" fmla="*/ 0 h 612"/>
                  <a:gd name="T92" fmla="*/ 911 w 935"/>
                  <a:gd name="T93"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35" h="612">
                    <a:moveTo>
                      <a:pt x="911" y="0"/>
                    </a:moveTo>
                    <a:lnTo>
                      <a:pt x="885" y="23"/>
                    </a:lnTo>
                    <a:lnTo>
                      <a:pt x="828" y="28"/>
                    </a:lnTo>
                    <a:lnTo>
                      <a:pt x="796" y="51"/>
                    </a:lnTo>
                    <a:lnTo>
                      <a:pt x="712" y="42"/>
                    </a:lnTo>
                    <a:lnTo>
                      <a:pt x="642" y="79"/>
                    </a:lnTo>
                    <a:lnTo>
                      <a:pt x="556" y="99"/>
                    </a:lnTo>
                    <a:lnTo>
                      <a:pt x="486" y="80"/>
                    </a:lnTo>
                    <a:lnTo>
                      <a:pt x="409" y="108"/>
                    </a:lnTo>
                    <a:lnTo>
                      <a:pt x="339" y="115"/>
                    </a:lnTo>
                    <a:lnTo>
                      <a:pt x="309" y="69"/>
                    </a:lnTo>
                    <a:lnTo>
                      <a:pt x="269" y="66"/>
                    </a:lnTo>
                    <a:lnTo>
                      <a:pt x="228" y="43"/>
                    </a:lnTo>
                    <a:lnTo>
                      <a:pt x="179" y="90"/>
                    </a:lnTo>
                    <a:lnTo>
                      <a:pt x="149" y="100"/>
                    </a:lnTo>
                    <a:lnTo>
                      <a:pt x="119" y="64"/>
                    </a:lnTo>
                    <a:lnTo>
                      <a:pt x="108" y="43"/>
                    </a:lnTo>
                    <a:lnTo>
                      <a:pt x="78" y="38"/>
                    </a:lnTo>
                    <a:lnTo>
                      <a:pt x="79" y="71"/>
                    </a:lnTo>
                    <a:lnTo>
                      <a:pt x="42" y="88"/>
                    </a:lnTo>
                    <a:lnTo>
                      <a:pt x="0" y="152"/>
                    </a:lnTo>
                    <a:lnTo>
                      <a:pt x="27" y="244"/>
                    </a:lnTo>
                    <a:lnTo>
                      <a:pt x="140" y="263"/>
                    </a:lnTo>
                    <a:lnTo>
                      <a:pt x="164" y="286"/>
                    </a:lnTo>
                    <a:lnTo>
                      <a:pt x="274" y="338"/>
                    </a:lnTo>
                    <a:lnTo>
                      <a:pt x="406" y="440"/>
                    </a:lnTo>
                    <a:lnTo>
                      <a:pt x="523" y="442"/>
                    </a:lnTo>
                    <a:lnTo>
                      <a:pt x="616" y="534"/>
                    </a:lnTo>
                    <a:lnTo>
                      <a:pt x="690" y="563"/>
                    </a:lnTo>
                    <a:lnTo>
                      <a:pt x="763" y="589"/>
                    </a:lnTo>
                    <a:lnTo>
                      <a:pt x="803" y="612"/>
                    </a:lnTo>
                    <a:lnTo>
                      <a:pt x="830" y="598"/>
                    </a:lnTo>
                    <a:lnTo>
                      <a:pt x="810" y="543"/>
                    </a:lnTo>
                    <a:lnTo>
                      <a:pt x="859" y="479"/>
                    </a:lnTo>
                    <a:lnTo>
                      <a:pt x="871" y="406"/>
                    </a:lnTo>
                    <a:lnTo>
                      <a:pt x="828" y="350"/>
                    </a:lnTo>
                    <a:lnTo>
                      <a:pt x="828" y="350"/>
                    </a:lnTo>
                    <a:lnTo>
                      <a:pt x="823" y="273"/>
                    </a:lnTo>
                    <a:lnTo>
                      <a:pt x="823" y="273"/>
                    </a:lnTo>
                    <a:lnTo>
                      <a:pt x="826" y="265"/>
                    </a:lnTo>
                    <a:lnTo>
                      <a:pt x="832" y="250"/>
                    </a:lnTo>
                    <a:lnTo>
                      <a:pt x="851" y="208"/>
                    </a:lnTo>
                    <a:lnTo>
                      <a:pt x="879" y="150"/>
                    </a:lnTo>
                    <a:lnTo>
                      <a:pt x="932" y="57"/>
                    </a:lnTo>
                    <a:lnTo>
                      <a:pt x="922" y="20"/>
                    </a:lnTo>
                    <a:lnTo>
                      <a:pt x="935" y="0"/>
                    </a:lnTo>
                    <a:lnTo>
                      <a:pt x="911" y="0"/>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grpSp>
        <p:sp>
          <p:nvSpPr>
            <p:cNvPr id="750" name="Freeform 256">
              <a:extLst>
                <a:ext uri="{FF2B5EF4-FFF2-40B4-BE49-F238E27FC236}">
                  <a16:creationId xmlns:a16="http://schemas.microsoft.com/office/drawing/2014/main" id="{86614F48-DEF0-4506-B72C-2A8F1AD85539}"/>
                </a:ext>
              </a:extLst>
            </p:cNvPr>
            <p:cNvSpPr>
              <a:spLocks/>
            </p:cNvSpPr>
            <p:nvPr/>
          </p:nvSpPr>
          <p:spPr bwMode="auto">
            <a:xfrm>
              <a:off x="3933421" y="5477123"/>
              <a:ext cx="14018" cy="12460"/>
            </a:xfrm>
            <a:custGeom>
              <a:avLst/>
              <a:gdLst>
                <a:gd name="T0" fmla="*/ 46 w 46"/>
                <a:gd name="T1" fmla="*/ 13 h 42"/>
                <a:gd name="T2" fmla="*/ 36 w 46"/>
                <a:gd name="T3" fmla="*/ 38 h 42"/>
                <a:gd name="T4" fmla="*/ 15 w 46"/>
                <a:gd name="T5" fmla="*/ 42 h 42"/>
                <a:gd name="T6" fmla="*/ 0 w 46"/>
                <a:gd name="T7" fmla="*/ 23 h 42"/>
                <a:gd name="T8" fmla="*/ 5 w 46"/>
                <a:gd name="T9" fmla="*/ 2 h 42"/>
                <a:gd name="T10" fmla="*/ 36 w 46"/>
                <a:gd name="T11" fmla="*/ 0 h 42"/>
                <a:gd name="T12" fmla="*/ 46 w 46"/>
                <a:gd name="T13" fmla="*/ 13 h 42"/>
              </a:gdLst>
              <a:ahLst/>
              <a:cxnLst>
                <a:cxn ang="0">
                  <a:pos x="T0" y="T1"/>
                </a:cxn>
                <a:cxn ang="0">
                  <a:pos x="T2" y="T3"/>
                </a:cxn>
                <a:cxn ang="0">
                  <a:pos x="T4" y="T5"/>
                </a:cxn>
                <a:cxn ang="0">
                  <a:pos x="T6" y="T7"/>
                </a:cxn>
                <a:cxn ang="0">
                  <a:pos x="T8" y="T9"/>
                </a:cxn>
                <a:cxn ang="0">
                  <a:pos x="T10" y="T11"/>
                </a:cxn>
                <a:cxn ang="0">
                  <a:pos x="T12" y="T13"/>
                </a:cxn>
              </a:cxnLst>
              <a:rect l="0" t="0" r="r" b="b"/>
              <a:pathLst>
                <a:path w="46" h="42">
                  <a:moveTo>
                    <a:pt x="46" y="13"/>
                  </a:moveTo>
                  <a:lnTo>
                    <a:pt x="36" y="38"/>
                  </a:lnTo>
                  <a:lnTo>
                    <a:pt x="15" y="42"/>
                  </a:lnTo>
                  <a:lnTo>
                    <a:pt x="0" y="23"/>
                  </a:lnTo>
                  <a:lnTo>
                    <a:pt x="5" y="2"/>
                  </a:lnTo>
                  <a:lnTo>
                    <a:pt x="36" y="0"/>
                  </a:lnTo>
                  <a:lnTo>
                    <a:pt x="46" y="13"/>
                  </a:lnTo>
                  <a:close/>
                </a:path>
              </a:pathLst>
            </a:custGeom>
            <a:solidFill>
              <a:srgbClr val="C0C0C0"/>
            </a:solid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751" name="Freeform 257">
              <a:extLst>
                <a:ext uri="{FF2B5EF4-FFF2-40B4-BE49-F238E27FC236}">
                  <a16:creationId xmlns:a16="http://schemas.microsoft.com/office/drawing/2014/main" id="{372B5AB3-F2B8-4D68-AA78-39E7936E3450}"/>
                </a:ext>
              </a:extLst>
            </p:cNvPr>
            <p:cNvSpPr>
              <a:spLocks/>
            </p:cNvSpPr>
            <p:nvPr/>
          </p:nvSpPr>
          <p:spPr bwMode="auto">
            <a:xfrm>
              <a:off x="3981704" y="5269974"/>
              <a:ext cx="12460" cy="15575"/>
            </a:xfrm>
            <a:custGeom>
              <a:avLst/>
              <a:gdLst>
                <a:gd name="T0" fmla="*/ 39 w 39"/>
                <a:gd name="T1" fmla="*/ 7 h 48"/>
                <a:gd name="T2" fmla="*/ 32 w 39"/>
                <a:gd name="T3" fmla="*/ 40 h 48"/>
                <a:gd name="T4" fmla="*/ 14 w 39"/>
                <a:gd name="T5" fmla="*/ 48 h 48"/>
                <a:gd name="T6" fmla="*/ 0 w 39"/>
                <a:gd name="T7" fmla="*/ 39 h 48"/>
                <a:gd name="T8" fmla="*/ 3 w 39"/>
                <a:gd name="T9" fmla="*/ 18 h 48"/>
                <a:gd name="T10" fmla="*/ 27 w 39"/>
                <a:gd name="T11" fmla="*/ 0 h 48"/>
                <a:gd name="T12" fmla="*/ 39 w 39"/>
                <a:gd name="T13" fmla="*/ 7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39" y="7"/>
                  </a:moveTo>
                  <a:lnTo>
                    <a:pt x="32" y="40"/>
                  </a:lnTo>
                  <a:lnTo>
                    <a:pt x="14" y="48"/>
                  </a:lnTo>
                  <a:lnTo>
                    <a:pt x="0" y="39"/>
                  </a:lnTo>
                  <a:lnTo>
                    <a:pt x="3" y="18"/>
                  </a:lnTo>
                  <a:lnTo>
                    <a:pt x="27" y="0"/>
                  </a:lnTo>
                  <a:lnTo>
                    <a:pt x="39" y="7"/>
                  </a:lnTo>
                  <a:close/>
                </a:path>
              </a:pathLst>
            </a:custGeom>
            <a:solidFill>
              <a:srgbClr val="C0C0C0"/>
            </a:solid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grpSp>
          <p:nvGrpSpPr>
            <p:cNvPr id="752" name="Group 751">
              <a:extLst>
                <a:ext uri="{FF2B5EF4-FFF2-40B4-BE49-F238E27FC236}">
                  <a16:creationId xmlns:a16="http://schemas.microsoft.com/office/drawing/2014/main" id="{9877FCF2-4CAA-4D8B-9016-513AD5F21B8C}"/>
                </a:ext>
              </a:extLst>
            </p:cNvPr>
            <p:cNvGrpSpPr/>
            <p:nvPr/>
          </p:nvGrpSpPr>
          <p:grpSpPr>
            <a:xfrm>
              <a:off x="4135897" y="6229399"/>
              <a:ext cx="45168" cy="26478"/>
              <a:chOff x="4127500" y="6143625"/>
              <a:chExt cx="46038" cy="26988"/>
            </a:xfrm>
            <a:solidFill>
              <a:srgbClr val="C0C0C0"/>
            </a:solidFill>
          </p:grpSpPr>
          <p:sp>
            <p:nvSpPr>
              <p:cNvPr id="856" name="Freeform 258">
                <a:extLst>
                  <a:ext uri="{FF2B5EF4-FFF2-40B4-BE49-F238E27FC236}">
                    <a16:creationId xmlns:a16="http://schemas.microsoft.com/office/drawing/2014/main" id="{4B2DF813-7A25-448F-B5AF-A56536041FCD}"/>
                  </a:ext>
                </a:extLst>
              </p:cNvPr>
              <p:cNvSpPr>
                <a:spLocks/>
              </p:cNvSpPr>
              <p:nvPr/>
            </p:nvSpPr>
            <p:spPr bwMode="auto">
              <a:xfrm>
                <a:off x="4127500" y="6143625"/>
                <a:ext cx="17463" cy="12700"/>
              </a:xfrm>
              <a:custGeom>
                <a:avLst/>
                <a:gdLst>
                  <a:gd name="T0" fmla="*/ 57 w 57"/>
                  <a:gd name="T1" fmla="*/ 24 h 44"/>
                  <a:gd name="T2" fmla="*/ 27 w 57"/>
                  <a:gd name="T3" fmla="*/ 44 h 44"/>
                  <a:gd name="T4" fmla="*/ 0 w 57"/>
                  <a:gd name="T5" fmla="*/ 4 h 44"/>
                  <a:gd name="T6" fmla="*/ 46 w 57"/>
                  <a:gd name="T7" fmla="*/ 0 h 44"/>
                  <a:gd name="T8" fmla="*/ 57 w 57"/>
                  <a:gd name="T9" fmla="*/ 24 h 44"/>
                </a:gdLst>
                <a:ahLst/>
                <a:cxnLst>
                  <a:cxn ang="0">
                    <a:pos x="T0" y="T1"/>
                  </a:cxn>
                  <a:cxn ang="0">
                    <a:pos x="T2" y="T3"/>
                  </a:cxn>
                  <a:cxn ang="0">
                    <a:pos x="T4" y="T5"/>
                  </a:cxn>
                  <a:cxn ang="0">
                    <a:pos x="T6" y="T7"/>
                  </a:cxn>
                  <a:cxn ang="0">
                    <a:pos x="T8" y="T9"/>
                  </a:cxn>
                </a:cxnLst>
                <a:rect l="0" t="0" r="r" b="b"/>
                <a:pathLst>
                  <a:path w="57" h="44">
                    <a:moveTo>
                      <a:pt x="57" y="24"/>
                    </a:moveTo>
                    <a:lnTo>
                      <a:pt x="27" y="44"/>
                    </a:lnTo>
                    <a:lnTo>
                      <a:pt x="0" y="4"/>
                    </a:lnTo>
                    <a:lnTo>
                      <a:pt x="46" y="0"/>
                    </a:lnTo>
                    <a:lnTo>
                      <a:pt x="57" y="24"/>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57" name="Freeform 259">
                <a:extLst>
                  <a:ext uri="{FF2B5EF4-FFF2-40B4-BE49-F238E27FC236}">
                    <a16:creationId xmlns:a16="http://schemas.microsoft.com/office/drawing/2014/main" id="{BAFEE845-16E0-470C-A73A-BF4A10C5861D}"/>
                  </a:ext>
                </a:extLst>
              </p:cNvPr>
              <p:cNvSpPr>
                <a:spLocks/>
              </p:cNvSpPr>
              <p:nvPr/>
            </p:nvSpPr>
            <p:spPr bwMode="auto">
              <a:xfrm>
                <a:off x="4141788" y="6154738"/>
                <a:ext cx="31750" cy="15875"/>
              </a:xfrm>
              <a:custGeom>
                <a:avLst/>
                <a:gdLst>
                  <a:gd name="T0" fmla="*/ 69 w 97"/>
                  <a:gd name="T1" fmla="*/ 0 h 53"/>
                  <a:gd name="T2" fmla="*/ 33 w 97"/>
                  <a:gd name="T3" fmla="*/ 0 h 53"/>
                  <a:gd name="T4" fmla="*/ 0 w 97"/>
                  <a:gd name="T5" fmla="*/ 14 h 53"/>
                  <a:gd name="T6" fmla="*/ 30 w 97"/>
                  <a:gd name="T7" fmla="*/ 50 h 53"/>
                  <a:gd name="T8" fmla="*/ 43 w 97"/>
                  <a:gd name="T9" fmla="*/ 53 h 53"/>
                  <a:gd name="T10" fmla="*/ 80 w 97"/>
                  <a:gd name="T11" fmla="*/ 50 h 53"/>
                  <a:gd name="T12" fmla="*/ 97 w 97"/>
                  <a:gd name="T13" fmla="*/ 23 h 53"/>
                  <a:gd name="T14" fmla="*/ 69 w 97"/>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53">
                    <a:moveTo>
                      <a:pt x="69" y="0"/>
                    </a:moveTo>
                    <a:lnTo>
                      <a:pt x="33" y="0"/>
                    </a:lnTo>
                    <a:lnTo>
                      <a:pt x="0" y="14"/>
                    </a:lnTo>
                    <a:lnTo>
                      <a:pt x="30" y="50"/>
                    </a:lnTo>
                    <a:lnTo>
                      <a:pt x="43" y="53"/>
                    </a:lnTo>
                    <a:lnTo>
                      <a:pt x="80" y="50"/>
                    </a:lnTo>
                    <a:lnTo>
                      <a:pt x="97" y="23"/>
                    </a:lnTo>
                    <a:lnTo>
                      <a:pt x="69" y="0"/>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grpSp>
        <p:grpSp>
          <p:nvGrpSpPr>
            <p:cNvPr id="753" name="Group 752">
              <a:extLst>
                <a:ext uri="{FF2B5EF4-FFF2-40B4-BE49-F238E27FC236}">
                  <a16:creationId xmlns:a16="http://schemas.microsoft.com/office/drawing/2014/main" id="{C3CF11A6-9ED5-48DD-98D5-166AC4951ACC}"/>
                </a:ext>
              </a:extLst>
            </p:cNvPr>
            <p:cNvGrpSpPr/>
            <p:nvPr/>
          </p:nvGrpSpPr>
          <p:grpSpPr>
            <a:xfrm>
              <a:off x="2355666" y="4296529"/>
              <a:ext cx="1348802" cy="1314536"/>
              <a:chOff x="2312988" y="4173538"/>
              <a:chExt cx="1374775" cy="1339850"/>
            </a:xfrm>
            <a:solidFill>
              <a:srgbClr val="A6C94C"/>
            </a:solidFill>
          </p:grpSpPr>
          <p:grpSp>
            <p:nvGrpSpPr>
              <p:cNvPr id="851" name="Group 850">
                <a:extLst>
                  <a:ext uri="{FF2B5EF4-FFF2-40B4-BE49-F238E27FC236}">
                    <a16:creationId xmlns:a16="http://schemas.microsoft.com/office/drawing/2014/main" id="{45EC901B-1D6D-4FF0-91C9-7D1F440AB22E}"/>
                  </a:ext>
                </a:extLst>
              </p:cNvPr>
              <p:cNvGrpSpPr/>
              <p:nvPr/>
            </p:nvGrpSpPr>
            <p:grpSpPr>
              <a:xfrm>
                <a:off x="2312988" y="4173538"/>
                <a:ext cx="1246188" cy="1198563"/>
                <a:chOff x="2312988" y="4173538"/>
                <a:chExt cx="1246188" cy="1198563"/>
              </a:xfrm>
              <a:grpFill/>
            </p:grpSpPr>
            <p:sp>
              <p:nvSpPr>
                <p:cNvPr id="853" name="Freeform 261">
                  <a:extLst>
                    <a:ext uri="{FF2B5EF4-FFF2-40B4-BE49-F238E27FC236}">
                      <a16:creationId xmlns:a16="http://schemas.microsoft.com/office/drawing/2014/main" id="{46672542-B8CE-4449-8DD0-F0833D4FBBD7}"/>
                    </a:ext>
                  </a:extLst>
                </p:cNvPr>
                <p:cNvSpPr>
                  <a:spLocks/>
                </p:cNvSpPr>
                <p:nvPr/>
              </p:nvSpPr>
              <p:spPr bwMode="auto">
                <a:xfrm>
                  <a:off x="2646363" y="4870450"/>
                  <a:ext cx="12700" cy="15875"/>
                </a:xfrm>
                <a:custGeom>
                  <a:avLst/>
                  <a:gdLst>
                    <a:gd name="T0" fmla="*/ 24 w 38"/>
                    <a:gd name="T1" fmla="*/ 23 h 49"/>
                    <a:gd name="T2" fmla="*/ 38 w 38"/>
                    <a:gd name="T3" fmla="*/ 49 h 49"/>
                    <a:gd name="T4" fmla="*/ 1 w 38"/>
                    <a:gd name="T5" fmla="*/ 23 h 49"/>
                    <a:gd name="T6" fmla="*/ 0 w 38"/>
                    <a:gd name="T7" fmla="*/ 0 h 49"/>
                    <a:gd name="T8" fmla="*/ 24 w 38"/>
                    <a:gd name="T9" fmla="*/ 23 h 49"/>
                  </a:gdLst>
                  <a:ahLst/>
                  <a:cxnLst>
                    <a:cxn ang="0">
                      <a:pos x="T0" y="T1"/>
                    </a:cxn>
                    <a:cxn ang="0">
                      <a:pos x="T2" y="T3"/>
                    </a:cxn>
                    <a:cxn ang="0">
                      <a:pos x="T4" y="T5"/>
                    </a:cxn>
                    <a:cxn ang="0">
                      <a:pos x="T6" y="T7"/>
                    </a:cxn>
                    <a:cxn ang="0">
                      <a:pos x="T8" y="T9"/>
                    </a:cxn>
                  </a:cxnLst>
                  <a:rect l="0" t="0" r="r" b="b"/>
                  <a:pathLst>
                    <a:path w="38" h="49">
                      <a:moveTo>
                        <a:pt x="24" y="23"/>
                      </a:moveTo>
                      <a:lnTo>
                        <a:pt x="38" y="49"/>
                      </a:lnTo>
                      <a:lnTo>
                        <a:pt x="1" y="23"/>
                      </a:lnTo>
                      <a:lnTo>
                        <a:pt x="0" y="0"/>
                      </a:lnTo>
                      <a:lnTo>
                        <a:pt x="24" y="2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54" name="Freeform 262">
                  <a:extLst>
                    <a:ext uri="{FF2B5EF4-FFF2-40B4-BE49-F238E27FC236}">
                      <a16:creationId xmlns:a16="http://schemas.microsoft.com/office/drawing/2014/main" id="{BEC4D461-5FE4-46FC-BBC6-EFAF623B2AB4}"/>
                    </a:ext>
                  </a:extLst>
                </p:cNvPr>
                <p:cNvSpPr>
                  <a:spLocks/>
                </p:cNvSpPr>
                <p:nvPr/>
              </p:nvSpPr>
              <p:spPr bwMode="auto">
                <a:xfrm>
                  <a:off x="2312988" y="4173538"/>
                  <a:ext cx="1246188" cy="1198563"/>
                </a:xfrm>
                <a:custGeom>
                  <a:avLst/>
                  <a:gdLst>
                    <a:gd name="T0" fmla="*/ 3773 w 3923"/>
                    <a:gd name="T1" fmla="*/ 862 h 3774"/>
                    <a:gd name="T2" fmla="*/ 3285 w 3923"/>
                    <a:gd name="T3" fmla="*/ 741 h 3774"/>
                    <a:gd name="T4" fmla="*/ 2940 w 3923"/>
                    <a:gd name="T5" fmla="*/ 545 h 3774"/>
                    <a:gd name="T6" fmla="*/ 2672 w 3923"/>
                    <a:gd name="T7" fmla="*/ 381 h 3774"/>
                    <a:gd name="T8" fmla="*/ 2367 w 3923"/>
                    <a:gd name="T9" fmla="*/ 138 h 3774"/>
                    <a:gd name="T10" fmla="*/ 2178 w 3923"/>
                    <a:gd name="T11" fmla="*/ 10 h 3774"/>
                    <a:gd name="T12" fmla="*/ 1916 w 3923"/>
                    <a:gd name="T13" fmla="*/ 146 h 3774"/>
                    <a:gd name="T14" fmla="*/ 1922 w 3923"/>
                    <a:gd name="T15" fmla="*/ 388 h 3774"/>
                    <a:gd name="T16" fmla="*/ 1508 w 3923"/>
                    <a:gd name="T17" fmla="*/ 631 h 3774"/>
                    <a:gd name="T18" fmla="*/ 1515 w 3923"/>
                    <a:gd name="T19" fmla="*/ 740 h 3774"/>
                    <a:gd name="T20" fmla="*/ 1196 w 3923"/>
                    <a:gd name="T21" fmla="*/ 777 h 3774"/>
                    <a:gd name="T22" fmla="*/ 1058 w 3923"/>
                    <a:gd name="T23" fmla="*/ 648 h 3774"/>
                    <a:gd name="T24" fmla="*/ 845 w 3923"/>
                    <a:gd name="T25" fmla="*/ 617 h 3774"/>
                    <a:gd name="T26" fmla="*/ 954 w 3923"/>
                    <a:gd name="T27" fmla="*/ 858 h 3774"/>
                    <a:gd name="T28" fmla="*/ 986 w 3923"/>
                    <a:gd name="T29" fmla="*/ 1156 h 3774"/>
                    <a:gd name="T30" fmla="*/ 749 w 3923"/>
                    <a:gd name="T31" fmla="*/ 1119 h 3774"/>
                    <a:gd name="T32" fmla="*/ 432 w 3923"/>
                    <a:gd name="T33" fmla="*/ 1062 h 3774"/>
                    <a:gd name="T34" fmla="*/ 283 w 3923"/>
                    <a:gd name="T35" fmla="*/ 1110 h 3774"/>
                    <a:gd name="T36" fmla="*/ 47 w 3923"/>
                    <a:gd name="T37" fmla="*/ 1181 h 3774"/>
                    <a:gd name="T38" fmla="*/ 60 w 3923"/>
                    <a:gd name="T39" fmla="*/ 1244 h 3774"/>
                    <a:gd name="T40" fmla="*/ 85 w 3923"/>
                    <a:gd name="T41" fmla="*/ 1287 h 3774"/>
                    <a:gd name="T42" fmla="*/ 105 w 3923"/>
                    <a:gd name="T43" fmla="*/ 1330 h 3774"/>
                    <a:gd name="T44" fmla="*/ 36 w 3923"/>
                    <a:gd name="T45" fmla="*/ 1427 h 3774"/>
                    <a:gd name="T46" fmla="*/ 246 w 3923"/>
                    <a:gd name="T47" fmla="*/ 1462 h 3774"/>
                    <a:gd name="T48" fmla="*/ 457 w 3923"/>
                    <a:gd name="T49" fmla="*/ 1540 h 3774"/>
                    <a:gd name="T50" fmla="*/ 617 w 3923"/>
                    <a:gd name="T51" fmla="*/ 1628 h 3774"/>
                    <a:gd name="T52" fmla="*/ 709 w 3923"/>
                    <a:gd name="T53" fmla="*/ 1737 h 3774"/>
                    <a:gd name="T54" fmla="*/ 888 w 3923"/>
                    <a:gd name="T55" fmla="*/ 1778 h 3774"/>
                    <a:gd name="T56" fmla="*/ 860 w 3923"/>
                    <a:gd name="T57" fmla="*/ 1944 h 3774"/>
                    <a:gd name="T58" fmla="*/ 1092 w 3923"/>
                    <a:gd name="T59" fmla="*/ 2200 h 3774"/>
                    <a:gd name="T60" fmla="*/ 1104 w 3923"/>
                    <a:gd name="T61" fmla="*/ 2370 h 3774"/>
                    <a:gd name="T62" fmla="*/ 1250 w 3923"/>
                    <a:gd name="T63" fmla="*/ 2627 h 3774"/>
                    <a:gd name="T64" fmla="*/ 1163 w 3923"/>
                    <a:gd name="T65" fmla="*/ 2549 h 3774"/>
                    <a:gd name="T66" fmla="*/ 1103 w 3923"/>
                    <a:gd name="T67" fmla="*/ 2837 h 3774"/>
                    <a:gd name="T68" fmla="*/ 1076 w 3923"/>
                    <a:gd name="T69" fmla="*/ 3007 h 3774"/>
                    <a:gd name="T70" fmla="*/ 989 w 3923"/>
                    <a:gd name="T71" fmla="*/ 3394 h 3774"/>
                    <a:gd name="T72" fmla="*/ 1355 w 3923"/>
                    <a:gd name="T73" fmla="*/ 3573 h 3774"/>
                    <a:gd name="T74" fmla="*/ 1792 w 3923"/>
                    <a:gd name="T75" fmla="*/ 3599 h 3774"/>
                    <a:gd name="T76" fmla="*/ 2069 w 3923"/>
                    <a:gd name="T77" fmla="*/ 3739 h 3774"/>
                    <a:gd name="T78" fmla="*/ 2377 w 3923"/>
                    <a:gd name="T79" fmla="*/ 3707 h 3774"/>
                    <a:gd name="T80" fmla="*/ 2334 w 3923"/>
                    <a:gd name="T81" fmla="*/ 3588 h 3774"/>
                    <a:gd name="T82" fmla="*/ 2615 w 3923"/>
                    <a:gd name="T83" fmla="*/ 3316 h 3774"/>
                    <a:gd name="T84" fmla="*/ 2939 w 3923"/>
                    <a:gd name="T85" fmla="*/ 3346 h 3774"/>
                    <a:gd name="T86" fmla="*/ 3450 w 3923"/>
                    <a:gd name="T87" fmla="*/ 3447 h 3774"/>
                    <a:gd name="T88" fmla="*/ 3669 w 3923"/>
                    <a:gd name="T89" fmla="*/ 3245 h 3774"/>
                    <a:gd name="T90" fmla="*/ 3668 w 3923"/>
                    <a:gd name="T91" fmla="*/ 3235 h 3774"/>
                    <a:gd name="T92" fmla="*/ 3678 w 3923"/>
                    <a:gd name="T93" fmla="*/ 3227 h 3774"/>
                    <a:gd name="T94" fmla="*/ 3696 w 3923"/>
                    <a:gd name="T95" fmla="*/ 3230 h 3774"/>
                    <a:gd name="T96" fmla="*/ 3792 w 3923"/>
                    <a:gd name="T97" fmla="*/ 3200 h 3774"/>
                    <a:gd name="T98" fmla="*/ 3779 w 3923"/>
                    <a:gd name="T99" fmla="*/ 3089 h 3774"/>
                    <a:gd name="T100" fmla="*/ 3603 w 3923"/>
                    <a:gd name="T101" fmla="*/ 2799 h 3774"/>
                    <a:gd name="T102" fmla="*/ 3600 w 3923"/>
                    <a:gd name="T103" fmla="*/ 2421 h 3774"/>
                    <a:gd name="T104" fmla="*/ 3514 w 3923"/>
                    <a:gd name="T105" fmla="*/ 2125 h 3774"/>
                    <a:gd name="T106" fmla="*/ 3281 w 3923"/>
                    <a:gd name="T107" fmla="*/ 2208 h 3774"/>
                    <a:gd name="T108" fmla="*/ 3415 w 3923"/>
                    <a:gd name="T109" fmla="*/ 1852 h 3774"/>
                    <a:gd name="T110" fmla="*/ 3573 w 3923"/>
                    <a:gd name="T111" fmla="*/ 1601 h 3774"/>
                    <a:gd name="T112" fmla="*/ 3756 w 3923"/>
                    <a:gd name="T113" fmla="*/ 1265 h 3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23" h="3774">
                      <a:moveTo>
                        <a:pt x="3785" y="1092"/>
                      </a:moveTo>
                      <a:lnTo>
                        <a:pt x="3861" y="985"/>
                      </a:lnTo>
                      <a:lnTo>
                        <a:pt x="3923" y="930"/>
                      </a:lnTo>
                      <a:lnTo>
                        <a:pt x="3907" y="905"/>
                      </a:lnTo>
                      <a:lnTo>
                        <a:pt x="3773" y="862"/>
                      </a:lnTo>
                      <a:lnTo>
                        <a:pt x="3713" y="870"/>
                      </a:lnTo>
                      <a:lnTo>
                        <a:pt x="3626" y="833"/>
                      </a:lnTo>
                      <a:lnTo>
                        <a:pt x="3486" y="826"/>
                      </a:lnTo>
                      <a:lnTo>
                        <a:pt x="3372" y="710"/>
                      </a:lnTo>
                      <a:lnTo>
                        <a:pt x="3285" y="741"/>
                      </a:lnTo>
                      <a:lnTo>
                        <a:pt x="3238" y="731"/>
                      </a:lnTo>
                      <a:lnTo>
                        <a:pt x="3205" y="692"/>
                      </a:lnTo>
                      <a:lnTo>
                        <a:pt x="3105" y="706"/>
                      </a:lnTo>
                      <a:lnTo>
                        <a:pt x="2994" y="641"/>
                      </a:lnTo>
                      <a:lnTo>
                        <a:pt x="2940" y="545"/>
                      </a:lnTo>
                      <a:lnTo>
                        <a:pt x="2926" y="446"/>
                      </a:lnTo>
                      <a:lnTo>
                        <a:pt x="2896" y="426"/>
                      </a:lnTo>
                      <a:lnTo>
                        <a:pt x="2833" y="512"/>
                      </a:lnTo>
                      <a:lnTo>
                        <a:pt x="2727" y="487"/>
                      </a:lnTo>
                      <a:lnTo>
                        <a:pt x="2672" y="381"/>
                      </a:lnTo>
                      <a:lnTo>
                        <a:pt x="2617" y="268"/>
                      </a:lnTo>
                      <a:lnTo>
                        <a:pt x="2498" y="273"/>
                      </a:lnTo>
                      <a:lnTo>
                        <a:pt x="2448" y="244"/>
                      </a:lnTo>
                      <a:lnTo>
                        <a:pt x="2420" y="158"/>
                      </a:lnTo>
                      <a:lnTo>
                        <a:pt x="2367" y="138"/>
                      </a:lnTo>
                      <a:lnTo>
                        <a:pt x="2273" y="169"/>
                      </a:lnTo>
                      <a:lnTo>
                        <a:pt x="2260" y="112"/>
                      </a:lnTo>
                      <a:lnTo>
                        <a:pt x="2233" y="63"/>
                      </a:lnTo>
                      <a:lnTo>
                        <a:pt x="2238" y="0"/>
                      </a:lnTo>
                      <a:lnTo>
                        <a:pt x="2178" y="10"/>
                      </a:lnTo>
                      <a:lnTo>
                        <a:pt x="2069" y="31"/>
                      </a:lnTo>
                      <a:lnTo>
                        <a:pt x="2009" y="42"/>
                      </a:lnTo>
                      <a:lnTo>
                        <a:pt x="1962" y="66"/>
                      </a:lnTo>
                      <a:lnTo>
                        <a:pt x="1906" y="129"/>
                      </a:lnTo>
                      <a:lnTo>
                        <a:pt x="1916" y="146"/>
                      </a:lnTo>
                      <a:lnTo>
                        <a:pt x="1924" y="275"/>
                      </a:lnTo>
                      <a:lnTo>
                        <a:pt x="1909" y="305"/>
                      </a:lnTo>
                      <a:lnTo>
                        <a:pt x="1915" y="349"/>
                      </a:lnTo>
                      <a:lnTo>
                        <a:pt x="1949" y="374"/>
                      </a:lnTo>
                      <a:lnTo>
                        <a:pt x="1922" y="388"/>
                      </a:lnTo>
                      <a:lnTo>
                        <a:pt x="1863" y="458"/>
                      </a:lnTo>
                      <a:lnTo>
                        <a:pt x="1770" y="526"/>
                      </a:lnTo>
                      <a:lnTo>
                        <a:pt x="1697" y="546"/>
                      </a:lnTo>
                      <a:lnTo>
                        <a:pt x="1614" y="567"/>
                      </a:lnTo>
                      <a:lnTo>
                        <a:pt x="1508" y="631"/>
                      </a:lnTo>
                      <a:lnTo>
                        <a:pt x="1482" y="684"/>
                      </a:lnTo>
                      <a:lnTo>
                        <a:pt x="1479" y="717"/>
                      </a:lnTo>
                      <a:lnTo>
                        <a:pt x="1525" y="723"/>
                      </a:lnTo>
                      <a:lnTo>
                        <a:pt x="1609" y="749"/>
                      </a:lnTo>
                      <a:lnTo>
                        <a:pt x="1515" y="740"/>
                      </a:lnTo>
                      <a:lnTo>
                        <a:pt x="1473" y="770"/>
                      </a:lnTo>
                      <a:lnTo>
                        <a:pt x="1416" y="808"/>
                      </a:lnTo>
                      <a:lnTo>
                        <a:pt x="1309" y="812"/>
                      </a:lnTo>
                      <a:lnTo>
                        <a:pt x="1262" y="805"/>
                      </a:lnTo>
                      <a:lnTo>
                        <a:pt x="1196" y="777"/>
                      </a:lnTo>
                      <a:lnTo>
                        <a:pt x="1133" y="797"/>
                      </a:lnTo>
                      <a:lnTo>
                        <a:pt x="1090" y="778"/>
                      </a:lnTo>
                      <a:lnTo>
                        <a:pt x="1048" y="717"/>
                      </a:lnTo>
                      <a:lnTo>
                        <a:pt x="1072" y="684"/>
                      </a:lnTo>
                      <a:lnTo>
                        <a:pt x="1058" y="648"/>
                      </a:lnTo>
                      <a:lnTo>
                        <a:pt x="998" y="655"/>
                      </a:lnTo>
                      <a:lnTo>
                        <a:pt x="958" y="672"/>
                      </a:lnTo>
                      <a:lnTo>
                        <a:pt x="905" y="633"/>
                      </a:lnTo>
                      <a:lnTo>
                        <a:pt x="865" y="626"/>
                      </a:lnTo>
                      <a:lnTo>
                        <a:pt x="845" y="617"/>
                      </a:lnTo>
                      <a:lnTo>
                        <a:pt x="845" y="639"/>
                      </a:lnTo>
                      <a:lnTo>
                        <a:pt x="892" y="703"/>
                      </a:lnTo>
                      <a:lnTo>
                        <a:pt x="909" y="775"/>
                      </a:lnTo>
                      <a:lnTo>
                        <a:pt x="949" y="808"/>
                      </a:lnTo>
                      <a:lnTo>
                        <a:pt x="954" y="858"/>
                      </a:lnTo>
                      <a:lnTo>
                        <a:pt x="975" y="1061"/>
                      </a:lnTo>
                      <a:lnTo>
                        <a:pt x="1006" y="1116"/>
                      </a:lnTo>
                      <a:lnTo>
                        <a:pt x="1029" y="1136"/>
                      </a:lnTo>
                      <a:lnTo>
                        <a:pt x="1016" y="1163"/>
                      </a:lnTo>
                      <a:lnTo>
                        <a:pt x="986" y="1156"/>
                      </a:lnTo>
                      <a:lnTo>
                        <a:pt x="933" y="1150"/>
                      </a:lnTo>
                      <a:lnTo>
                        <a:pt x="906" y="1104"/>
                      </a:lnTo>
                      <a:lnTo>
                        <a:pt x="856" y="1114"/>
                      </a:lnTo>
                      <a:lnTo>
                        <a:pt x="797" y="1152"/>
                      </a:lnTo>
                      <a:lnTo>
                        <a:pt x="749" y="1119"/>
                      </a:lnTo>
                      <a:lnTo>
                        <a:pt x="696" y="1142"/>
                      </a:lnTo>
                      <a:lnTo>
                        <a:pt x="636" y="1176"/>
                      </a:lnTo>
                      <a:lnTo>
                        <a:pt x="563" y="1097"/>
                      </a:lnTo>
                      <a:lnTo>
                        <a:pt x="536" y="1061"/>
                      </a:lnTo>
                      <a:lnTo>
                        <a:pt x="432" y="1062"/>
                      </a:lnTo>
                      <a:lnTo>
                        <a:pt x="385" y="1043"/>
                      </a:lnTo>
                      <a:lnTo>
                        <a:pt x="372" y="1066"/>
                      </a:lnTo>
                      <a:lnTo>
                        <a:pt x="362" y="1109"/>
                      </a:lnTo>
                      <a:lnTo>
                        <a:pt x="319" y="1100"/>
                      </a:lnTo>
                      <a:lnTo>
                        <a:pt x="283" y="1110"/>
                      </a:lnTo>
                      <a:lnTo>
                        <a:pt x="283" y="1133"/>
                      </a:lnTo>
                      <a:lnTo>
                        <a:pt x="233" y="1113"/>
                      </a:lnTo>
                      <a:lnTo>
                        <a:pt x="186" y="1127"/>
                      </a:lnTo>
                      <a:lnTo>
                        <a:pt x="112" y="1124"/>
                      </a:lnTo>
                      <a:lnTo>
                        <a:pt x="47" y="1181"/>
                      </a:lnTo>
                      <a:lnTo>
                        <a:pt x="17" y="1209"/>
                      </a:lnTo>
                      <a:lnTo>
                        <a:pt x="0" y="1226"/>
                      </a:lnTo>
                      <a:lnTo>
                        <a:pt x="4" y="1258"/>
                      </a:lnTo>
                      <a:lnTo>
                        <a:pt x="31" y="1271"/>
                      </a:lnTo>
                      <a:lnTo>
                        <a:pt x="60" y="1244"/>
                      </a:lnTo>
                      <a:lnTo>
                        <a:pt x="80" y="1261"/>
                      </a:lnTo>
                      <a:lnTo>
                        <a:pt x="117" y="1253"/>
                      </a:lnTo>
                      <a:lnTo>
                        <a:pt x="161" y="1300"/>
                      </a:lnTo>
                      <a:lnTo>
                        <a:pt x="131" y="1300"/>
                      </a:lnTo>
                      <a:lnTo>
                        <a:pt x="85" y="1287"/>
                      </a:lnTo>
                      <a:lnTo>
                        <a:pt x="65" y="1275"/>
                      </a:lnTo>
                      <a:lnTo>
                        <a:pt x="44" y="1291"/>
                      </a:lnTo>
                      <a:lnTo>
                        <a:pt x="51" y="1367"/>
                      </a:lnTo>
                      <a:lnTo>
                        <a:pt x="71" y="1340"/>
                      </a:lnTo>
                      <a:lnTo>
                        <a:pt x="105" y="1330"/>
                      </a:lnTo>
                      <a:lnTo>
                        <a:pt x="151" y="1363"/>
                      </a:lnTo>
                      <a:lnTo>
                        <a:pt x="131" y="1387"/>
                      </a:lnTo>
                      <a:lnTo>
                        <a:pt x="75" y="1387"/>
                      </a:lnTo>
                      <a:lnTo>
                        <a:pt x="26" y="1410"/>
                      </a:lnTo>
                      <a:lnTo>
                        <a:pt x="36" y="1427"/>
                      </a:lnTo>
                      <a:lnTo>
                        <a:pt x="96" y="1439"/>
                      </a:lnTo>
                      <a:lnTo>
                        <a:pt x="119" y="1453"/>
                      </a:lnTo>
                      <a:lnTo>
                        <a:pt x="133" y="1513"/>
                      </a:lnTo>
                      <a:lnTo>
                        <a:pt x="186" y="1505"/>
                      </a:lnTo>
                      <a:lnTo>
                        <a:pt x="246" y="1462"/>
                      </a:lnTo>
                      <a:lnTo>
                        <a:pt x="286" y="1475"/>
                      </a:lnTo>
                      <a:lnTo>
                        <a:pt x="313" y="1511"/>
                      </a:lnTo>
                      <a:lnTo>
                        <a:pt x="370" y="1521"/>
                      </a:lnTo>
                      <a:lnTo>
                        <a:pt x="417" y="1543"/>
                      </a:lnTo>
                      <a:lnTo>
                        <a:pt x="457" y="1540"/>
                      </a:lnTo>
                      <a:lnTo>
                        <a:pt x="524" y="1625"/>
                      </a:lnTo>
                      <a:lnTo>
                        <a:pt x="560" y="1622"/>
                      </a:lnTo>
                      <a:lnTo>
                        <a:pt x="587" y="1591"/>
                      </a:lnTo>
                      <a:lnTo>
                        <a:pt x="607" y="1631"/>
                      </a:lnTo>
                      <a:lnTo>
                        <a:pt x="617" y="1628"/>
                      </a:lnTo>
                      <a:lnTo>
                        <a:pt x="641" y="1601"/>
                      </a:lnTo>
                      <a:lnTo>
                        <a:pt x="694" y="1637"/>
                      </a:lnTo>
                      <a:lnTo>
                        <a:pt x="748" y="1657"/>
                      </a:lnTo>
                      <a:lnTo>
                        <a:pt x="697" y="1690"/>
                      </a:lnTo>
                      <a:lnTo>
                        <a:pt x="709" y="1737"/>
                      </a:lnTo>
                      <a:lnTo>
                        <a:pt x="784" y="1739"/>
                      </a:lnTo>
                      <a:lnTo>
                        <a:pt x="845" y="1722"/>
                      </a:lnTo>
                      <a:lnTo>
                        <a:pt x="898" y="1751"/>
                      </a:lnTo>
                      <a:lnTo>
                        <a:pt x="915" y="1785"/>
                      </a:lnTo>
                      <a:lnTo>
                        <a:pt x="888" y="1778"/>
                      </a:lnTo>
                      <a:lnTo>
                        <a:pt x="848" y="1765"/>
                      </a:lnTo>
                      <a:lnTo>
                        <a:pt x="809" y="1808"/>
                      </a:lnTo>
                      <a:lnTo>
                        <a:pt x="859" y="1828"/>
                      </a:lnTo>
                      <a:lnTo>
                        <a:pt x="820" y="1908"/>
                      </a:lnTo>
                      <a:lnTo>
                        <a:pt x="860" y="1944"/>
                      </a:lnTo>
                      <a:lnTo>
                        <a:pt x="918" y="2037"/>
                      </a:lnTo>
                      <a:lnTo>
                        <a:pt x="925" y="2063"/>
                      </a:lnTo>
                      <a:lnTo>
                        <a:pt x="1062" y="2165"/>
                      </a:lnTo>
                      <a:lnTo>
                        <a:pt x="1109" y="2168"/>
                      </a:lnTo>
                      <a:lnTo>
                        <a:pt x="1092" y="2200"/>
                      </a:lnTo>
                      <a:lnTo>
                        <a:pt x="1129" y="2220"/>
                      </a:lnTo>
                      <a:lnTo>
                        <a:pt x="1180" y="2290"/>
                      </a:lnTo>
                      <a:lnTo>
                        <a:pt x="1150" y="2306"/>
                      </a:lnTo>
                      <a:lnTo>
                        <a:pt x="1133" y="2343"/>
                      </a:lnTo>
                      <a:lnTo>
                        <a:pt x="1104" y="2370"/>
                      </a:lnTo>
                      <a:lnTo>
                        <a:pt x="1107" y="2403"/>
                      </a:lnTo>
                      <a:lnTo>
                        <a:pt x="1178" y="2446"/>
                      </a:lnTo>
                      <a:lnTo>
                        <a:pt x="1187" y="2489"/>
                      </a:lnTo>
                      <a:lnTo>
                        <a:pt x="1223" y="2541"/>
                      </a:lnTo>
                      <a:lnTo>
                        <a:pt x="1250" y="2627"/>
                      </a:lnTo>
                      <a:lnTo>
                        <a:pt x="1260" y="2687"/>
                      </a:lnTo>
                      <a:lnTo>
                        <a:pt x="1282" y="2716"/>
                      </a:lnTo>
                      <a:lnTo>
                        <a:pt x="1253" y="2694"/>
                      </a:lnTo>
                      <a:lnTo>
                        <a:pt x="1231" y="2635"/>
                      </a:lnTo>
                      <a:lnTo>
                        <a:pt x="1163" y="2549"/>
                      </a:lnTo>
                      <a:lnTo>
                        <a:pt x="1157" y="2498"/>
                      </a:lnTo>
                      <a:lnTo>
                        <a:pt x="1141" y="2498"/>
                      </a:lnTo>
                      <a:lnTo>
                        <a:pt x="1135" y="2519"/>
                      </a:lnTo>
                      <a:lnTo>
                        <a:pt x="1136" y="2585"/>
                      </a:lnTo>
                      <a:lnTo>
                        <a:pt x="1103" y="2837"/>
                      </a:lnTo>
                      <a:lnTo>
                        <a:pt x="1125" y="2843"/>
                      </a:lnTo>
                      <a:lnTo>
                        <a:pt x="1138" y="2874"/>
                      </a:lnTo>
                      <a:lnTo>
                        <a:pt x="1118" y="2899"/>
                      </a:lnTo>
                      <a:lnTo>
                        <a:pt x="1100" y="2852"/>
                      </a:lnTo>
                      <a:lnTo>
                        <a:pt x="1076" y="3007"/>
                      </a:lnTo>
                      <a:lnTo>
                        <a:pt x="1029" y="3231"/>
                      </a:lnTo>
                      <a:lnTo>
                        <a:pt x="982" y="3345"/>
                      </a:lnTo>
                      <a:lnTo>
                        <a:pt x="957" y="3371"/>
                      </a:lnTo>
                      <a:lnTo>
                        <a:pt x="957" y="3394"/>
                      </a:lnTo>
                      <a:lnTo>
                        <a:pt x="989" y="3394"/>
                      </a:lnTo>
                      <a:lnTo>
                        <a:pt x="1024" y="3436"/>
                      </a:lnTo>
                      <a:lnTo>
                        <a:pt x="1024" y="3473"/>
                      </a:lnTo>
                      <a:lnTo>
                        <a:pt x="1148" y="3498"/>
                      </a:lnTo>
                      <a:lnTo>
                        <a:pt x="1208" y="3551"/>
                      </a:lnTo>
                      <a:lnTo>
                        <a:pt x="1355" y="3573"/>
                      </a:lnTo>
                      <a:lnTo>
                        <a:pt x="1479" y="3634"/>
                      </a:lnTo>
                      <a:lnTo>
                        <a:pt x="1596" y="3640"/>
                      </a:lnTo>
                      <a:lnTo>
                        <a:pt x="1652" y="3643"/>
                      </a:lnTo>
                      <a:lnTo>
                        <a:pt x="1695" y="3593"/>
                      </a:lnTo>
                      <a:lnTo>
                        <a:pt x="1792" y="3599"/>
                      </a:lnTo>
                      <a:lnTo>
                        <a:pt x="1889" y="3668"/>
                      </a:lnTo>
                      <a:lnTo>
                        <a:pt x="1952" y="3650"/>
                      </a:lnTo>
                      <a:lnTo>
                        <a:pt x="1999" y="3687"/>
                      </a:lnTo>
                      <a:lnTo>
                        <a:pt x="1999" y="3732"/>
                      </a:lnTo>
                      <a:lnTo>
                        <a:pt x="2069" y="3739"/>
                      </a:lnTo>
                      <a:lnTo>
                        <a:pt x="2136" y="3768"/>
                      </a:lnTo>
                      <a:lnTo>
                        <a:pt x="2199" y="3774"/>
                      </a:lnTo>
                      <a:lnTo>
                        <a:pt x="2276" y="3733"/>
                      </a:lnTo>
                      <a:lnTo>
                        <a:pt x="2359" y="3729"/>
                      </a:lnTo>
                      <a:lnTo>
                        <a:pt x="2377" y="3707"/>
                      </a:lnTo>
                      <a:lnTo>
                        <a:pt x="2362" y="3663"/>
                      </a:lnTo>
                      <a:lnTo>
                        <a:pt x="2374" y="3613"/>
                      </a:lnTo>
                      <a:lnTo>
                        <a:pt x="2364" y="3570"/>
                      </a:lnTo>
                      <a:lnTo>
                        <a:pt x="2361" y="3603"/>
                      </a:lnTo>
                      <a:lnTo>
                        <a:pt x="2334" y="3588"/>
                      </a:lnTo>
                      <a:lnTo>
                        <a:pt x="2361" y="3551"/>
                      </a:lnTo>
                      <a:lnTo>
                        <a:pt x="2387" y="3444"/>
                      </a:lnTo>
                      <a:lnTo>
                        <a:pt x="2503" y="3403"/>
                      </a:lnTo>
                      <a:lnTo>
                        <a:pt x="2559" y="3369"/>
                      </a:lnTo>
                      <a:lnTo>
                        <a:pt x="2615" y="3316"/>
                      </a:lnTo>
                      <a:lnTo>
                        <a:pt x="2672" y="3299"/>
                      </a:lnTo>
                      <a:lnTo>
                        <a:pt x="2749" y="3338"/>
                      </a:lnTo>
                      <a:lnTo>
                        <a:pt x="2816" y="3350"/>
                      </a:lnTo>
                      <a:lnTo>
                        <a:pt x="2866" y="3393"/>
                      </a:lnTo>
                      <a:lnTo>
                        <a:pt x="2939" y="3346"/>
                      </a:lnTo>
                      <a:lnTo>
                        <a:pt x="3056" y="3395"/>
                      </a:lnTo>
                      <a:lnTo>
                        <a:pt x="3080" y="3434"/>
                      </a:lnTo>
                      <a:lnTo>
                        <a:pt x="3220" y="3493"/>
                      </a:lnTo>
                      <a:lnTo>
                        <a:pt x="3354" y="3488"/>
                      </a:lnTo>
                      <a:lnTo>
                        <a:pt x="3450" y="3447"/>
                      </a:lnTo>
                      <a:lnTo>
                        <a:pt x="3519" y="3340"/>
                      </a:lnTo>
                      <a:lnTo>
                        <a:pt x="3596" y="3300"/>
                      </a:lnTo>
                      <a:lnTo>
                        <a:pt x="3676" y="3243"/>
                      </a:lnTo>
                      <a:lnTo>
                        <a:pt x="3676" y="3243"/>
                      </a:lnTo>
                      <a:lnTo>
                        <a:pt x="3669" y="3245"/>
                      </a:lnTo>
                      <a:lnTo>
                        <a:pt x="3667" y="3244"/>
                      </a:lnTo>
                      <a:lnTo>
                        <a:pt x="3666" y="3244"/>
                      </a:lnTo>
                      <a:lnTo>
                        <a:pt x="3666" y="3244"/>
                      </a:lnTo>
                      <a:lnTo>
                        <a:pt x="3668" y="3235"/>
                      </a:lnTo>
                      <a:lnTo>
                        <a:pt x="3668" y="3235"/>
                      </a:lnTo>
                      <a:lnTo>
                        <a:pt x="3669" y="3232"/>
                      </a:lnTo>
                      <a:lnTo>
                        <a:pt x="3671" y="3230"/>
                      </a:lnTo>
                      <a:lnTo>
                        <a:pt x="3675" y="3228"/>
                      </a:lnTo>
                      <a:lnTo>
                        <a:pt x="3678" y="3227"/>
                      </a:lnTo>
                      <a:lnTo>
                        <a:pt x="3678" y="3227"/>
                      </a:lnTo>
                      <a:lnTo>
                        <a:pt x="3683" y="3227"/>
                      </a:lnTo>
                      <a:lnTo>
                        <a:pt x="3687" y="3225"/>
                      </a:lnTo>
                      <a:lnTo>
                        <a:pt x="3697" y="3227"/>
                      </a:lnTo>
                      <a:lnTo>
                        <a:pt x="3697" y="3227"/>
                      </a:lnTo>
                      <a:lnTo>
                        <a:pt x="3696" y="3230"/>
                      </a:lnTo>
                      <a:lnTo>
                        <a:pt x="3701" y="3227"/>
                      </a:lnTo>
                      <a:lnTo>
                        <a:pt x="3737" y="3215"/>
                      </a:lnTo>
                      <a:lnTo>
                        <a:pt x="3748" y="3192"/>
                      </a:lnTo>
                      <a:lnTo>
                        <a:pt x="3778" y="3182"/>
                      </a:lnTo>
                      <a:lnTo>
                        <a:pt x="3792" y="3200"/>
                      </a:lnTo>
                      <a:lnTo>
                        <a:pt x="3808" y="3195"/>
                      </a:lnTo>
                      <a:lnTo>
                        <a:pt x="3787" y="3152"/>
                      </a:lnTo>
                      <a:lnTo>
                        <a:pt x="3814" y="3125"/>
                      </a:lnTo>
                      <a:lnTo>
                        <a:pt x="3810" y="3100"/>
                      </a:lnTo>
                      <a:lnTo>
                        <a:pt x="3779" y="3089"/>
                      </a:lnTo>
                      <a:lnTo>
                        <a:pt x="3753" y="3024"/>
                      </a:lnTo>
                      <a:lnTo>
                        <a:pt x="3679" y="3010"/>
                      </a:lnTo>
                      <a:lnTo>
                        <a:pt x="3576" y="2968"/>
                      </a:lnTo>
                      <a:lnTo>
                        <a:pt x="3595" y="2869"/>
                      </a:lnTo>
                      <a:lnTo>
                        <a:pt x="3603" y="2799"/>
                      </a:lnTo>
                      <a:lnTo>
                        <a:pt x="3587" y="2766"/>
                      </a:lnTo>
                      <a:lnTo>
                        <a:pt x="3523" y="2696"/>
                      </a:lnTo>
                      <a:lnTo>
                        <a:pt x="3556" y="2627"/>
                      </a:lnTo>
                      <a:lnTo>
                        <a:pt x="3631" y="2534"/>
                      </a:lnTo>
                      <a:lnTo>
                        <a:pt x="3600" y="2421"/>
                      </a:lnTo>
                      <a:lnTo>
                        <a:pt x="3573" y="2357"/>
                      </a:lnTo>
                      <a:lnTo>
                        <a:pt x="3599" y="2287"/>
                      </a:lnTo>
                      <a:lnTo>
                        <a:pt x="3524" y="2122"/>
                      </a:lnTo>
                      <a:lnTo>
                        <a:pt x="3521" y="2119"/>
                      </a:lnTo>
                      <a:lnTo>
                        <a:pt x="3514" y="2125"/>
                      </a:lnTo>
                      <a:lnTo>
                        <a:pt x="3442" y="2101"/>
                      </a:lnTo>
                      <a:lnTo>
                        <a:pt x="3383" y="2132"/>
                      </a:lnTo>
                      <a:lnTo>
                        <a:pt x="3347" y="2134"/>
                      </a:lnTo>
                      <a:lnTo>
                        <a:pt x="3301" y="2204"/>
                      </a:lnTo>
                      <a:lnTo>
                        <a:pt x="3281" y="2208"/>
                      </a:lnTo>
                      <a:lnTo>
                        <a:pt x="3285" y="2098"/>
                      </a:lnTo>
                      <a:lnTo>
                        <a:pt x="3327" y="2041"/>
                      </a:lnTo>
                      <a:lnTo>
                        <a:pt x="3333" y="1982"/>
                      </a:lnTo>
                      <a:lnTo>
                        <a:pt x="3406" y="1898"/>
                      </a:lnTo>
                      <a:lnTo>
                        <a:pt x="3415" y="1852"/>
                      </a:lnTo>
                      <a:lnTo>
                        <a:pt x="3469" y="1815"/>
                      </a:lnTo>
                      <a:lnTo>
                        <a:pt x="3484" y="1765"/>
                      </a:lnTo>
                      <a:lnTo>
                        <a:pt x="3593" y="1697"/>
                      </a:lnTo>
                      <a:lnTo>
                        <a:pt x="3570" y="1661"/>
                      </a:lnTo>
                      <a:lnTo>
                        <a:pt x="3573" y="1601"/>
                      </a:lnTo>
                      <a:lnTo>
                        <a:pt x="3622" y="1598"/>
                      </a:lnTo>
                      <a:lnTo>
                        <a:pt x="3657" y="1617"/>
                      </a:lnTo>
                      <a:lnTo>
                        <a:pt x="3703" y="1570"/>
                      </a:lnTo>
                      <a:lnTo>
                        <a:pt x="3688" y="1457"/>
                      </a:lnTo>
                      <a:lnTo>
                        <a:pt x="3756" y="1265"/>
                      </a:lnTo>
                      <a:lnTo>
                        <a:pt x="3785" y="1092"/>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55" name="Freeform 263">
                  <a:extLst>
                    <a:ext uri="{FF2B5EF4-FFF2-40B4-BE49-F238E27FC236}">
                      <a16:creationId xmlns:a16="http://schemas.microsoft.com/office/drawing/2014/main" id="{B407A50C-6D0D-4D9B-B4EC-417828FB19B8}"/>
                    </a:ext>
                  </a:extLst>
                </p:cNvPr>
                <p:cNvSpPr>
                  <a:spLocks/>
                </p:cNvSpPr>
                <p:nvPr/>
              </p:nvSpPr>
              <p:spPr bwMode="auto">
                <a:xfrm>
                  <a:off x="2647950" y="4902200"/>
                  <a:ext cx="19050" cy="20638"/>
                </a:xfrm>
                <a:custGeom>
                  <a:avLst/>
                  <a:gdLst>
                    <a:gd name="T0" fmla="*/ 63 w 63"/>
                    <a:gd name="T1" fmla="*/ 39 h 65"/>
                    <a:gd name="T2" fmla="*/ 37 w 63"/>
                    <a:gd name="T3" fmla="*/ 0 h 65"/>
                    <a:gd name="T4" fmla="*/ 0 w 63"/>
                    <a:gd name="T5" fmla="*/ 3 h 65"/>
                    <a:gd name="T6" fmla="*/ 51 w 63"/>
                    <a:gd name="T7" fmla="*/ 65 h 65"/>
                    <a:gd name="T8" fmla="*/ 63 w 63"/>
                    <a:gd name="T9" fmla="*/ 39 h 65"/>
                  </a:gdLst>
                  <a:ahLst/>
                  <a:cxnLst>
                    <a:cxn ang="0">
                      <a:pos x="T0" y="T1"/>
                    </a:cxn>
                    <a:cxn ang="0">
                      <a:pos x="T2" y="T3"/>
                    </a:cxn>
                    <a:cxn ang="0">
                      <a:pos x="T4" y="T5"/>
                    </a:cxn>
                    <a:cxn ang="0">
                      <a:pos x="T6" y="T7"/>
                    </a:cxn>
                    <a:cxn ang="0">
                      <a:pos x="T8" y="T9"/>
                    </a:cxn>
                  </a:cxnLst>
                  <a:rect l="0" t="0" r="r" b="b"/>
                  <a:pathLst>
                    <a:path w="63" h="65">
                      <a:moveTo>
                        <a:pt x="63" y="39"/>
                      </a:moveTo>
                      <a:lnTo>
                        <a:pt x="37" y="0"/>
                      </a:lnTo>
                      <a:lnTo>
                        <a:pt x="0" y="3"/>
                      </a:lnTo>
                      <a:lnTo>
                        <a:pt x="51" y="65"/>
                      </a:lnTo>
                      <a:lnTo>
                        <a:pt x="63" y="3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grpSp>
          <p:sp>
            <p:nvSpPr>
              <p:cNvPr id="852" name="Freeform 264">
                <a:extLst>
                  <a:ext uri="{FF2B5EF4-FFF2-40B4-BE49-F238E27FC236}">
                    <a16:creationId xmlns:a16="http://schemas.microsoft.com/office/drawing/2014/main" id="{CCA32541-9996-48F1-AF09-D971F5BF217A}"/>
                  </a:ext>
                </a:extLst>
              </p:cNvPr>
              <p:cNvSpPr>
                <a:spLocks/>
              </p:cNvSpPr>
              <p:nvPr/>
            </p:nvSpPr>
            <p:spPr bwMode="auto">
              <a:xfrm>
                <a:off x="3594100" y="5294313"/>
                <a:ext cx="93663" cy="219075"/>
              </a:xfrm>
              <a:custGeom>
                <a:avLst/>
                <a:gdLst>
                  <a:gd name="T0" fmla="*/ 252 w 293"/>
                  <a:gd name="T1" fmla="*/ 176 h 691"/>
                  <a:gd name="T2" fmla="*/ 262 w 293"/>
                  <a:gd name="T3" fmla="*/ 129 h 691"/>
                  <a:gd name="T4" fmla="*/ 256 w 293"/>
                  <a:gd name="T5" fmla="*/ 0 h 691"/>
                  <a:gd name="T6" fmla="*/ 224 w 293"/>
                  <a:gd name="T7" fmla="*/ 10 h 691"/>
                  <a:gd name="T8" fmla="*/ 200 w 293"/>
                  <a:gd name="T9" fmla="*/ 74 h 691"/>
                  <a:gd name="T10" fmla="*/ 212 w 293"/>
                  <a:gd name="T11" fmla="*/ 124 h 691"/>
                  <a:gd name="T12" fmla="*/ 188 w 293"/>
                  <a:gd name="T13" fmla="*/ 147 h 691"/>
                  <a:gd name="T14" fmla="*/ 148 w 293"/>
                  <a:gd name="T15" fmla="*/ 127 h 691"/>
                  <a:gd name="T16" fmla="*/ 105 w 293"/>
                  <a:gd name="T17" fmla="*/ 161 h 691"/>
                  <a:gd name="T18" fmla="*/ 92 w 293"/>
                  <a:gd name="T19" fmla="*/ 197 h 691"/>
                  <a:gd name="T20" fmla="*/ 29 w 293"/>
                  <a:gd name="T21" fmla="*/ 231 h 691"/>
                  <a:gd name="T22" fmla="*/ 33 w 293"/>
                  <a:gd name="T23" fmla="*/ 301 h 691"/>
                  <a:gd name="T24" fmla="*/ 3 w 293"/>
                  <a:gd name="T25" fmla="*/ 308 h 691"/>
                  <a:gd name="T26" fmla="*/ 0 w 293"/>
                  <a:gd name="T27" fmla="*/ 348 h 691"/>
                  <a:gd name="T28" fmla="*/ 20 w 293"/>
                  <a:gd name="T29" fmla="*/ 390 h 691"/>
                  <a:gd name="T30" fmla="*/ 34 w 293"/>
                  <a:gd name="T31" fmla="*/ 424 h 691"/>
                  <a:gd name="T32" fmla="*/ 34 w 293"/>
                  <a:gd name="T33" fmla="*/ 470 h 691"/>
                  <a:gd name="T34" fmla="*/ 44 w 293"/>
                  <a:gd name="T35" fmla="*/ 480 h 691"/>
                  <a:gd name="T36" fmla="*/ 41 w 293"/>
                  <a:gd name="T37" fmla="*/ 509 h 691"/>
                  <a:gd name="T38" fmla="*/ 28 w 293"/>
                  <a:gd name="T39" fmla="*/ 529 h 691"/>
                  <a:gd name="T40" fmla="*/ 64 w 293"/>
                  <a:gd name="T41" fmla="*/ 546 h 691"/>
                  <a:gd name="T42" fmla="*/ 86 w 293"/>
                  <a:gd name="T43" fmla="*/ 556 h 691"/>
                  <a:gd name="T44" fmla="*/ 62 w 293"/>
                  <a:gd name="T45" fmla="*/ 613 h 691"/>
                  <a:gd name="T46" fmla="*/ 96 w 293"/>
                  <a:gd name="T47" fmla="*/ 639 h 691"/>
                  <a:gd name="T48" fmla="*/ 126 w 293"/>
                  <a:gd name="T49" fmla="*/ 652 h 691"/>
                  <a:gd name="T50" fmla="*/ 129 w 293"/>
                  <a:gd name="T51" fmla="*/ 669 h 691"/>
                  <a:gd name="T52" fmla="*/ 153 w 293"/>
                  <a:gd name="T53" fmla="*/ 675 h 691"/>
                  <a:gd name="T54" fmla="*/ 179 w 293"/>
                  <a:gd name="T55" fmla="*/ 691 h 691"/>
                  <a:gd name="T56" fmla="*/ 183 w 293"/>
                  <a:gd name="T57" fmla="*/ 671 h 691"/>
                  <a:gd name="T58" fmla="*/ 209 w 293"/>
                  <a:gd name="T59" fmla="*/ 611 h 691"/>
                  <a:gd name="T60" fmla="*/ 238 w 293"/>
                  <a:gd name="T61" fmla="*/ 538 h 691"/>
                  <a:gd name="T62" fmla="*/ 248 w 293"/>
                  <a:gd name="T63" fmla="*/ 492 h 691"/>
                  <a:gd name="T64" fmla="*/ 284 w 293"/>
                  <a:gd name="T65" fmla="*/ 401 h 691"/>
                  <a:gd name="T66" fmla="*/ 293 w 293"/>
                  <a:gd name="T67" fmla="*/ 262 h 691"/>
                  <a:gd name="T68" fmla="*/ 252 w 293"/>
                  <a:gd name="T69" fmla="*/ 176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3" h="691">
                    <a:moveTo>
                      <a:pt x="252" y="176"/>
                    </a:moveTo>
                    <a:lnTo>
                      <a:pt x="262" y="129"/>
                    </a:lnTo>
                    <a:lnTo>
                      <a:pt x="256" y="0"/>
                    </a:lnTo>
                    <a:lnTo>
                      <a:pt x="224" y="10"/>
                    </a:lnTo>
                    <a:lnTo>
                      <a:pt x="200" y="74"/>
                    </a:lnTo>
                    <a:lnTo>
                      <a:pt x="212" y="124"/>
                    </a:lnTo>
                    <a:lnTo>
                      <a:pt x="188" y="147"/>
                    </a:lnTo>
                    <a:lnTo>
                      <a:pt x="148" y="127"/>
                    </a:lnTo>
                    <a:lnTo>
                      <a:pt x="105" y="161"/>
                    </a:lnTo>
                    <a:lnTo>
                      <a:pt x="92" y="197"/>
                    </a:lnTo>
                    <a:lnTo>
                      <a:pt x="29" y="231"/>
                    </a:lnTo>
                    <a:lnTo>
                      <a:pt x="33" y="301"/>
                    </a:lnTo>
                    <a:lnTo>
                      <a:pt x="3" y="308"/>
                    </a:lnTo>
                    <a:lnTo>
                      <a:pt x="0" y="348"/>
                    </a:lnTo>
                    <a:lnTo>
                      <a:pt x="20" y="390"/>
                    </a:lnTo>
                    <a:lnTo>
                      <a:pt x="34" y="424"/>
                    </a:lnTo>
                    <a:lnTo>
                      <a:pt x="34" y="470"/>
                    </a:lnTo>
                    <a:lnTo>
                      <a:pt x="44" y="480"/>
                    </a:lnTo>
                    <a:lnTo>
                      <a:pt x="41" y="509"/>
                    </a:lnTo>
                    <a:lnTo>
                      <a:pt x="28" y="529"/>
                    </a:lnTo>
                    <a:lnTo>
                      <a:pt x="64" y="546"/>
                    </a:lnTo>
                    <a:lnTo>
                      <a:pt x="86" y="556"/>
                    </a:lnTo>
                    <a:lnTo>
                      <a:pt x="62" y="613"/>
                    </a:lnTo>
                    <a:lnTo>
                      <a:pt x="96" y="639"/>
                    </a:lnTo>
                    <a:lnTo>
                      <a:pt x="126" y="652"/>
                    </a:lnTo>
                    <a:lnTo>
                      <a:pt x="129" y="669"/>
                    </a:lnTo>
                    <a:lnTo>
                      <a:pt x="153" y="675"/>
                    </a:lnTo>
                    <a:lnTo>
                      <a:pt x="179" y="691"/>
                    </a:lnTo>
                    <a:lnTo>
                      <a:pt x="183" y="671"/>
                    </a:lnTo>
                    <a:lnTo>
                      <a:pt x="209" y="611"/>
                    </a:lnTo>
                    <a:lnTo>
                      <a:pt x="238" y="538"/>
                    </a:lnTo>
                    <a:lnTo>
                      <a:pt x="248" y="492"/>
                    </a:lnTo>
                    <a:lnTo>
                      <a:pt x="284" y="401"/>
                    </a:lnTo>
                    <a:lnTo>
                      <a:pt x="293" y="262"/>
                    </a:lnTo>
                    <a:lnTo>
                      <a:pt x="252" y="176"/>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grpSp>
        <p:grpSp>
          <p:nvGrpSpPr>
            <p:cNvPr id="754" name="Group 753">
              <a:extLst>
                <a:ext uri="{FF2B5EF4-FFF2-40B4-BE49-F238E27FC236}">
                  <a16:creationId xmlns:a16="http://schemas.microsoft.com/office/drawing/2014/main" id="{BA39B2AD-3834-4AB8-88AA-6F70F6B797F8}"/>
                </a:ext>
              </a:extLst>
            </p:cNvPr>
            <p:cNvGrpSpPr/>
            <p:nvPr/>
          </p:nvGrpSpPr>
          <p:grpSpPr>
            <a:xfrm>
              <a:off x="4076689" y="4922624"/>
              <a:ext cx="545125" cy="554470"/>
              <a:chOff x="4067175" y="4811713"/>
              <a:chExt cx="555625" cy="565150"/>
            </a:xfrm>
            <a:solidFill>
              <a:srgbClr val="C0C0C0"/>
            </a:solidFill>
          </p:grpSpPr>
          <p:sp>
            <p:nvSpPr>
              <p:cNvPr id="834" name="Freeform 265">
                <a:extLst>
                  <a:ext uri="{FF2B5EF4-FFF2-40B4-BE49-F238E27FC236}">
                    <a16:creationId xmlns:a16="http://schemas.microsoft.com/office/drawing/2014/main" id="{27666D43-2F9A-499A-93E8-F0186F0DFDEA}"/>
                  </a:ext>
                </a:extLst>
              </p:cNvPr>
              <p:cNvSpPr>
                <a:spLocks/>
              </p:cNvSpPr>
              <p:nvPr/>
            </p:nvSpPr>
            <p:spPr bwMode="auto">
              <a:xfrm>
                <a:off x="4137025" y="5010150"/>
                <a:ext cx="26988" cy="66675"/>
              </a:xfrm>
              <a:custGeom>
                <a:avLst/>
                <a:gdLst>
                  <a:gd name="T0" fmla="*/ 68 w 85"/>
                  <a:gd name="T1" fmla="*/ 99 h 211"/>
                  <a:gd name="T2" fmla="*/ 85 w 85"/>
                  <a:gd name="T3" fmla="*/ 211 h 211"/>
                  <a:gd name="T4" fmla="*/ 65 w 85"/>
                  <a:gd name="T5" fmla="*/ 209 h 211"/>
                  <a:gd name="T6" fmla="*/ 51 w 85"/>
                  <a:gd name="T7" fmla="*/ 191 h 211"/>
                  <a:gd name="T8" fmla="*/ 21 w 85"/>
                  <a:gd name="T9" fmla="*/ 161 h 211"/>
                  <a:gd name="T10" fmla="*/ 10 w 85"/>
                  <a:gd name="T11" fmla="*/ 125 h 211"/>
                  <a:gd name="T12" fmla="*/ 17 w 85"/>
                  <a:gd name="T13" fmla="*/ 105 h 211"/>
                  <a:gd name="T14" fmla="*/ 35 w 85"/>
                  <a:gd name="T15" fmla="*/ 119 h 211"/>
                  <a:gd name="T16" fmla="*/ 39 w 85"/>
                  <a:gd name="T17" fmla="*/ 105 h 211"/>
                  <a:gd name="T18" fmla="*/ 39 w 85"/>
                  <a:gd name="T19" fmla="*/ 76 h 211"/>
                  <a:gd name="T20" fmla="*/ 0 w 85"/>
                  <a:gd name="T21" fmla="*/ 31 h 211"/>
                  <a:gd name="T22" fmla="*/ 4 w 85"/>
                  <a:gd name="T23" fmla="*/ 0 h 211"/>
                  <a:gd name="T24" fmla="*/ 29 w 85"/>
                  <a:gd name="T25" fmla="*/ 3 h 211"/>
                  <a:gd name="T26" fmla="*/ 33 w 85"/>
                  <a:gd name="T27" fmla="*/ 45 h 211"/>
                  <a:gd name="T28" fmla="*/ 48 w 85"/>
                  <a:gd name="T29" fmla="*/ 63 h 211"/>
                  <a:gd name="T30" fmla="*/ 68 w 85"/>
                  <a:gd name="T31" fmla="*/ 9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211">
                    <a:moveTo>
                      <a:pt x="68" y="99"/>
                    </a:moveTo>
                    <a:lnTo>
                      <a:pt x="85" y="211"/>
                    </a:lnTo>
                    <a:lnTo>
                      <a:pt x="65" y="209"/>
                    </a:lnTo>
                    <a:lnTo>
                      <a:pt x="51" y="191"/>
                    </a:lnTo>
                    <a:lnTo>
                      <a:pt x="21" y="161"/>
                    </a:lnTo>
                    <a:lnTo>
                      <a:pt x="10" y="125"/>
                    </a:lnTo>
                    <a:lnTo>
                      <a:pt x="17" y="105"/>
                    </a:lnTo>
                    <a:lnTo>
                      <a:pt x="35" y="119"/>
                    </a:lnTo>
                    <a:lnTo>
                      <a:pt x="39" y="105"/>
                    </a:lnTo>
                    <a:lnTo>
                      <a:pt x="39" y="76"/>
                    </a:lnTo>
                    <a:lnTo>
                      <a:pt x="0" y="31"/>
                    </a:lnTo>
                    <a:lnTo>
                      <a:pt x="4" y="0"/>
                    </a:lnTo>
                    <a:lnTo>
                      <a:pt x="29" y="3"/>
                    </a:lnTo>
                    <a:lnTo>
                      <a:pt x="33" y="45"/>
                    </a:lnTo>
                    <a:lnTo>
                      <a:pt x="48" y="63"/>
                    </a:lnTo>
                    <a:lnTo>
                      <a:pt x="68" y="99"/>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35" name="Freeform 266">
                <a:extLst>
                  <a:ext uri="{FF2B5EF4-FFF2-40B4-BE49-F238E27FC236}">
                    <a16:creationId xmlns:a16="http://schemas.microsoft.com/office/drawing/2014/main" id="{929DF821-3AF8-411F-91EE-D035AC8ECA09}"/>
                  </a:ext>
                </a:extLst>
              </p:cNvPr>
              <p:cNvSpPr>
                <a:spLocks/>
              </p:cNvSpPr>
              <p:nvPr/>
            </p:nvSpPr>
            <p:spPr bwMode="auto">
              <a:xfrm>
                <a:off x="4141788" y="5073650"/>
                <a:ext cx="20638" cy="28575"/>
              </a:xfrm>
              <a:custGeom>
                <a:avLst/>
                <a:gdLst>
                  <a:gd name="T0" fmla="*/ 18 w 67"/>
                  <a:gd name="T1" fmla="*/ 0 h 93"/>
                  <a:gd name="T2" fmla="*/ 0 w 67"/>
                  <a:gd name="T3" fmla="*/ 7 h 93"/>
                  <a:gd name="T4" fmla="*/ 5 w 67"/>
                  <a:gd name="T5" fmla="*/ 34 h 93"/>
                  <a:gd name="T6" fmla="*/ 25 w 67"/>
                  <a:gd name="T7" fmla="*/ 60 h 93"/>
                  <a:gd name="T8" fmla="*/ 45 w 67"/>
                  <a:gd name="T9" fmla="*/ 69 h 93"/>
                  <a:gd name="T10" fmla="*/ 54 w 67"/>
                  <a:gd name="T11" fmla="*/ 93 h 93"/>
                  <a:gd name="T12" fmla="*/ 67 w 67"/>
                  <a:gd name="T13" fmla="*/ 90 h 93"/>
                  <a:gd name="T14" fmla="*/ 65 w 67"/>
                  <a:gd name="T15" fmla="*/ 54 h 93"/>
                  <a:gd name="T16" fmla="*/ 18 w 67"/>
                  <a:gd name="T1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93">
                    <a:moveTo>
                      <a:pt x="18" y="0"/>
                    </a:moveTo>
                    <a:lnTo>
                      <a:pt x="0" y="7"/>
                    </a:lnTo>
                    <a:lnTo>
                      <a:pt x="5" y="34"/>
                    </a:lnTo>
                    <a:lnTo>
                      <a:pt x="25" y="60"/>
                    </a:lnTo>
                    <a:lnTo>
                      <a:pt x="45" y="69"/>
                    </a:lnTo>
                    <a:lnTo>
                      <a:pt x="54" y="93"/>
                    </a:lnTo>
                    <a:lnTo>
                      <a:pt x="67" y="90"/>
                    </a:lnTo>
                    <a:lnTo>
                      <a:pt x="65" y="54"/>
                    </a:lnTo>
                    <a:lnTo>
                      <a:pt x="18" y="0"/>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36" name="Freeform 267">
                <a:extLst>
                  <a:ext uri="{FF2B5EF4-FFF2-40B4-BE49-F238E27FC236}">
                    <a16:creationId xmlns:a16="http://schemas.microsoft.com/office/drawing/2014/main" id="{8FF00F75-D375-4F43-9A9C-B4DA308E4FA8}"/>
                  </a:ext>
                </a:extLst>
              </p:cNvPr>
              <p:cNvSpPr>
                <a:spLocks/>
              </p:cNvSpPr>
              <p:nvPr/>
            </p:nvSpPr>
            <p:spPr bwMode="auto">
              <a:xfrm>
                <a:off x="4175125" y="5118100"/>
                <a:ext cx="38100" cy="38100"/>
              </a:xfrm>
              <a:custGeom>
                <a:avLst/>
                <a:gdLst>
                  <a:gd name="T0" fmla="*/ 0 w 121"/>
                  <a:gd name="T1" fmla="*/ 0 h 123"/>
                  <a:gd name="T2" fmla="*/ 27 w 121"/>
                  <a:gd name="T3" fmla="*/ 44 h 123"/>
                  <a:gd name="T4" fmla="*/ 65 w 121"/>
                  <a:gd name="T5" fmla="*/ 91 h 123"/>
                  <a:gd name="T6" fmla="*/ 121 w 121"/>
                  <a:gd name="T7" fmla="*/ 123 h 123"/>
                  <a:gd name="T8" fmla="*/ 76 w 121"/>
                  <a:gd name="T9" fmla="*/ 75 h 123"/>
                  <a:gd name="T10" fmla="*/ 0 w 121"/>
                  <a:gd name="T11" fmla="*/ 0 h 123"/>
                </a:gdLst>
                <a:ahLst/>
                <a:cxnLst>
                  <a:cxn ang="0">
                    <a:pos x="T0" y="T1"/>
                  </a:cxn>
                  <a:cxn ang="0">
                    <a:pos x="T2" y="T3"/>
                  </a:cxn>
                  <a:cxn ang="0">
                    <a:pos x="T4" y="T5"/>
                  </a:cxn>
                  <a:cxn ang="0">
                    <a:pos x="T6" y="T7"/>
                  </a:cxn>
                  <a:cxn ang="0">
                    <a:pos x="T8" y="T9"/>
                  </a:cxn>
                  <a:cxn ang="0">
                    <a:pos x="T10" y="T11"/>
                  </a:cxn>
                </a:cxnLst>
                <a:rect l="0" t="0" r="r" b="b"/>
                <a:pathLst>
                  <a:path w="121" h="123">
                    <a:moveTo>
                      <a:pt x="0" y="0"/>
                    </a:moveTo>
                    <a:lnTo>
                      <a:pt x="27" y="44"/>
                    </a:lnTo>
                    <a:lnTo>
                      <a:pt x="65" y="91"/>
                    </a:lnTo>
                    <a:lnTo>
                      <a:pt x="121" y="123"/>
                    </a:lnTo>
                    <a:lnTo>
                      <a:pt x="76" y="75"/>
                    </a:lnTo>
                    <a:lnTo>
                      <a:pt x="0" y="0"/>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37" name="Freeform 268">
                <a:extLst>
                  <a:ext uri="{FF2B5EF4-FFF2-40B4-BE49-F238E27FC236}">
                    <a16:creationId xmlns:a16="http://schemas.microsoft.com/office/drawing/2014/main" id="{73B4768F-354D-497D-8DFC-E85C51FBF06C}"/>
                  </a:ext>
                </a:extLst>
              </p:cNvPr>
              <p:cNvSpPr>
                <a:spLocks/>
              </p:cNvSpPr>
              <p:nvPr/>
            </p:nvSpPr>
            <p:spPr bwMode="auto">
              <a:xfrm>
                <a:off x="4184650" y="5075238"/>
                <a:ext cx="42863" cy="38100"/>
              </a:xfrm>
              <a:custGeom>
                <a:avLst/>
                <a:gdLst>
                  <a:gd name="T0" fmla="*/ 80 w 133"/>
                  <a:gd name="T1" fmla="*/ 41 h 120"/>
                  <a:gd name="T2" fmla="*/ 14 w 133"/>
                  <a:gd name="T3" fmla="*/ 0 h 120"/>
                  <a:gd name="T4" fmla="*/ 0 w 133"/>
                  <a:gd name="T5" fmla="*/ 2 h 120"/>
                  <a:gd name="T6" fmla="*/ 10 w 133"/>
                  <a:gd name="T7" fmla="*/ 27 h 120"/>
                  <a:gd name="T8" fmla="*/ 37 w 133"/>
                  <a:gd name="T9" fmla="*/ 63 h 120"/>
                  <a:gd name="T10" fmla="*/ 75 w 133"/>
                  <a:gd name="T11" fmla="*/ 101 h 120"/>
                  <a:gd name="T12" fmla="*/ 71 w 133"/>
                  <a:gd name="T13" fmla="*/ 75 h 120"/>
                  <a:gd name="T14" fmla="*/ 129 w 133"/>
                  <a:gd name="T15" fmla="*/ 120 h 120"/>
                  <a:gd name="T16" fmla="*/ 133 w 133"/>
                  <a:gd name="T17" fmla="*/ 109 h 120"/>
                  <a:gd name="T18" fmla="*/ 106 w 133"/>
                  <a:gd name="T19" fmla="*/ 88 h 120"/>
                  <a:gd name="T20" fmla="*/ 66 w 133"/>
                  <a:gd name="T21" fmla="*/ 52 h 120"/>
                  <a:gd name="T22" fmla="*/ 86 w 133"/>
                  <a:gd name="T23" fmla="*/ 57 h 120"/>
                  <a:gd name="T24" fmla="*/ 80 w 133"/>
                  <a:gd name="T25" fmla="*/ 4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3" h="120">
                    <a:moveTo>
                      <a:pt x="80" y="41"/>
                    </a:moveTo>
                    <a:lnTo>
                      <a:pt x="14" y="0"/>
                    </a:lnTo>
                    <a:lnTo>
                      <a:pt x="0" y="2"/>
                    </a:lnTo>
                    <a:lnTo>
                      <a:pt x="10" y="27"/>
                    </a:lnTo>
                    <a:lnTo>
                      <a:pt x="37" y="63"/>
                    </a:lnTo>
                    <a:lnTo>
                      <a:pt x="75" y="101"/>
                    </a:lnTo>
                    <a:lnTo>
                      <a:pt x="71" y="75"/>
                    </a:lnTo>
                    <a:lnTo>
                      <a:pt x="129" y="120"/>
                    </a:lnTo>
                    <a:lnTo>
                      <a:pt x="133" y="109"/>
                    </a:lnTo>
                    <a:lnTo>
                      <a:pt x="106" y="88"/>
                    </a:lnTo>
                    <a:lnTo>
                      <a:pt x="66" y="52"/>
                    </a:lnTo>
                    <a:lnTo>
                      <a:pt x="86" y="57"/>
                    </a:lnTo>
                    <a:lnTo>
                      <a:pt x="80" y="41"/>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38" name="Freeform 269">
                <a:extLst>
                  <a:ext uri="{FF2B5EF4-FFF2-40B4-BE49-F238E27FC236}">
                    <a16:creationId xmlns:a16="http://schemas.microsoft.com/office/drawing/2014/main" id="{5626A43D-2766-4FA5-9B0D-70F856F3E2B6}"/>
                  </a:ext>
                </a:extLst>
              </p:cNvPr>
              <p:cNvSpPr>
                <a:spLocks/>
              </p:cNvSpPr>
              <p:nvPr/>
            </p:nvSpPr>
            <p:spPr bwMode="auto">
              <a:xfrm>
                <a:off x="4203700" y="5111750"/>
                <a:ext cx="14288" cy="11113"/>
              </a:xfrm>
              <a:custGeom>
                <a:avLst/>
                <a:gdLst>
                  <a:gd name="T0" fmla="*/ 29 w 42"/>
                  <a:gd name="T1" fmla="*/ 33 h 33"/>
                  <a:gd name="T2" fmla="*/ 42 w 42"/>
                  <a:gd name="T3" fmla="*/ 19 h 33"/>
                  <a:gd name="T4" fmla="*/ 0 w 42"/>
                  <a:gd name="T5" fmla="*/ 0 h 33"/>
                  <a:gd name="T6" fmla="*/ 29 w 42"/>
                  <a:gd name="T7" fmla="*/ 33 h 33"/>
                </a:gdLst>
                <a:ahLst/>
                <a:cxnLst>
                  <a:cxn ang="0">
                    <a:pos x="T0" y="T1"/>
                  </a:cxn>
                  <a:cxn ang="0">
                    <a:pos x="T2" y="T3"/>
                  </a:cxn>
                  <a:cxn ang="0">
                    <a:pos x="T4" y="T5"/>
                  </a:cxn>
                  <a:cxn ang="0">
                    <a:pos x="T6" y="T7"/>
                  </a:cxn>
                </a:cxnLst>
                <a:rect l="0" t="0" r="r" b="b"/>
                <a:pathLst>
                  <a:path w="42" h="33">
                    <a:moveTo>
                      <a:pt x="29" y="33"/>
                    </a:moveTo>
                    <a:lnTo>
                      <a:pt x="42" y="19"/>
                    </a:lnTo>
                    <a:lnTo>
                      <a:pt x="0" y="0"/>
                    </a:lnTo>
                    <a:lnTo>
                      <a:pt x="29" y="33"/>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39" name="Freeform 270">
                <a:extLst>
                  <a:ext uri="{FF2B5EF4-FFF2-40B4-BE49-F238E27FC236}">
                    <a16:creationId xmlns:a16="http://schemas.microsoft.com/office/drawing/2014/main" id="{FE2F802E-CC94-49B7-8AE4-7DDF4B3A4DC2}"/>
                  </a:ext>
                </a:extLst>
              </p:cNvPr>
              <p:cNvSpPr>
                <a:spLocks/>
              </p:cNvSpPr>
              <p:nvPr/>
            </p:nvSpPr>
            <p:spPr bwMode="auto">
              <a:xfrm>
                <a:off x="4156075" y="5003800"/>
                <a:ext cx="44450" cy="57150"/>
              </a:xfrm>
              <a:custGeom>
                <a:avLst/>
                <a:gdLst>
                  <a:gd name="T0" fmla="*/ 73 w 140"/>
                  <a:gd name="T1" fmla="*/ 135 h 180"/>
                  <a:gd name="T2" fmla="*/ 111 w 140"/>
                  <a:gd name="T3" fmla="*/ 156 h 180"/>
                  <a:gd name="T4" fmla="*/ 131 w 140"/>
                  <a:gd name="T5" fmla="*/ 165 h 180"/>
                  <a:gd name="T6" fmla="*/ 140 w 140"/>
                  <a:gd name="T7" fmla="*/ 180 h 180"/>
                  <a:gd name="T8" fmla="*/ 117 w 140"/>
                  <a:gd name="T9" fmla="*/ 132 h 180"/>
                  <a:gd name="T10" fmla="*/ 92 w 140"/>
                  <a:gd name="T11" fmla="*/ 103 h 180"/>
                  <a:gd name="T12" fmla="*/ 105 w 140"/>
                  <a:gd name="T13" fmla="*/ 83 h 180"/>
                  <a:gd name="T14" fmla="*/ 90 w 140"/>
                  <a:gd name="T15" fmla="*/ 70 h 180"/>
                  <a:gd name="T16" fmla="*/ 43 w 140"/>
                  <a:gd name="T17" fmla="*/ 0 h 180"/>
                  <a:gd name="T18" fmla="*/ 25 w 140"/>
                  <a:gd name="T19" fmla="*/ 0 h 180"/>
                  <a:gd name="T20" fmla="*/ 25 w 140"/>
                  <a:gd name="T21" fmla="*/ 27 h 180"/>
                  <a:gd name="T22" fmla="*/ 0 w 140"/>
                  <a:gd name="T23" fmla="*/ 29 h 180"/>
                  <a:gd name="T24" fmla="*/ 5 w 140"/>
                  <a:gd name="T25" fmla="*/ 64 h 180"/>
                  <a:gd name="T26" fmla="*/ 51 w 140"/>
                  <a:gd name="T27" fmla="*/ 95 h 180"/>
                  <a:gd name="T28" fmla="*/ 61 w 140"/>
                  <a:gd name="T29" fmla="*/ 97 h 180"/>
                  <a:gd name="T30" fmla="*/ 73 w 140"/>
                  <a:gd name="T31" fmla="*/ 13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 h="180">
                    <a:moveTo>
                      <a:pt x="73" y="135"/>
                    </a:moveTo>
                    <a:lnTo>
                      <a:pt x="111" y="156"/>
                    </a:lnTo>
                    <a:lnTo>
                      <a:pt x="131" y="165"/>
                    </a:lnTo>
                    <a:lnTo>
                      <a:pt x="140" y="180"/>
                    </a:lnTo>
                    <a:lnTo>
                      <a:pt x="117" y="132"/>
                    </a:lnTo>
                    <a:lnTo>
                      <a:pt x="92" y="103"/>
                    </a:lnTo>
                    <a:lnTo>
                      <a:pt x="105" y="83"/>
                    </a:lnTo>
                    <a:lnTo>
                      <a:pt x="90" y="70"/>
                    </a:lnTo>
                    <a:lnTo>
                      <a:pt x="43" y="0"/>
                    </a:lnTo>
                    <a:lnTo>
                      <a:pt x="25" y="0"/>
                    </a:lnTo>
                    <a:lnTo>
                      <a:pt x="25" y="27"/>
                    </a:lnTo>
                    <a:lnTo>
                      <a:pt x="0" y="29"/>
                    </a:lnTo>
                    <a:lnTo>
                      <a:pt x="5" y="64"/>
                    </a:lnTo>
                    <a:lnTo>
                      <a:pt x="51" y="95"/>
                    </a:lnTo>
                    <a:lnTo>
                      <a:pt x="61" y="97"/>
                    </a:lnTo>
                    <a:lnTo>
                      <a:pt x="73" y="135"/>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40" name="Freeform 271">
                <a:extLst>
                  <a:ext uri="{FF2B5EF4-FFF2-40B4-BE49-F238E27FC236}">
                    <a16:creationId xmlns:a16="http://schemas.microsoft.com/office/drawing/2014/main" id="{43FAB9AF-51E0-4668-9F53-BBC381BF51D5}"/>
                  </a:ext>
                </a:extLst>
              </p:cNvPr>
              <p:cNvSpPr>
                <a:spLocks/>
              </p:cNvSpPr>
              <p:nvPr/>
            </p:nvSpPr>
            <p:spPr bwMode="auto">
              <a:xfrm>
                <a:off x="4178300" y="5057775"/>
                <a:ext cx="19050" cy="17463"/>
              </a:xfrm>
              <a:custGeom>
                <a:avLst/>
                <a:gdLst>
                  <a:gd name="T0" fmla="*/ 47 w 61"/>
                  <a:gd name="T1" fmla="*/ 37 h 55"/>
                  <a:gd name="T2" fmla="*/ 20 w 61"/>
                  <a:gd name="T3" fmla="*/ 0 h 55"/>
                  <a:gd name="T4" fmla="*/ 0 w 61"/>
                  <a:gd name="T5" fmla="*/ 9 h 55"/>
                  <a:gd name="T6" fmla="*/ 9 w 61"/>
                  <a:gd name="T7" fmla="*/ 26 h 55"/>
                  <a:gd name="T8" fmla="*/ 61 w 61"/>
                  <a:gd name="T9" fmla="*/ 55 h 55"/>
                  <a:gd name="T10" fmla="*/ 47 w 61"/>
                  <a:gd name="T11" fmla="*/ 37 h 55"/>
                </a:gdLst>
                <a:ahLst/>
                <a:cxnLst>
                  <a:cxn ang="0">
                    <a:pos x="T0" y="T1"/>
                  </a:cxn>
                  <a:cxn ang="0">
                    <a:pos x="T2" y="T3"/>
                  </a:cxn>
                  <a:cxn ang="0">
                    <a:pos x="T4" y="T5"/>
                  </a:cxn>
                  <a:cxn ang="0">
                    <a:pos x="T6" y="T7"/>
                  </a:cxn>
                  <a:cxn ang="0">
                    <a:pos x="T8" y="T9"/>
                  </a:cxn>
                  <a:cxn ang="0">
                    <a:pos x="T10" y="T11"/>
                  </a:cxn>
                </a:cxnLst>
                <a:rect l="0" t="0" r="r" b="b"/>
                <a:pathLst>
                  <a:path w="61" h="55">
                    <a:moveTo>
                      <a:pt x="47" y="37"/>
                    </a:moveTo>
                    <a:lnTo>
                      <a:pt x="20" y="0"/>
                    </a:lnTo>
                    <a:lnTo>
                      <a:pt x="0" y="9"/>
                    </a:lnTo>
                    <a:lnTo>
                      <a:pt x="9" y="26"/>
                    </a:lnTo>
                    <a:lnTo>
                      <a:pt x="61" y="55"/>
                    </a:lnTo>
                    <a:lnTo>
                      <a:pt x="47" y="37"/>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41" name="Freeform 272">
                <a:extLst>
                  <a:ext uri="{FF2B5EF4-FFF2-40B4-BE49-F238E27FC236}">
                    <a16:creationId xmlns:a16="http://schemas.microsoft.com/office/drawing/2014/main" id="{F05E5134-9056-4603-BE53-0A487AF91C97}"/>
                  </a:ext>
                </a:extLst>
              </p:cNvPr>
              <p:cNvSpPr>
                <a:spLocks/>
              </p:cNvSpPr>
              <p:nvPr/>
            </p:nvSpPr>
            <p:spPr bwMode="auto">
              <a:xfrm>
                <a:off x="4314825" y="5237163"/>
                <a:ext cx="23813" cy="9525"/>
              </a:xfrm>
              <a:custGeom>
                <a:avLst/>
                <a:gdLst>
                  <a:gd name="T0" fmla="*/ 0 w 78"/>
                  <a:gd name="T1" fmla="*/ 1 h 31"/>
                  <a:gd name="T2" fmla="*/ 47 w 78"/>
                  <a:gd name="T3" fmla="*/ 27 h 31"/>
                  <a:gd name="T4" fmla="*/ 78 w 78"/>
                  <a:gd name="T5" fmla="*/ 31 h 31"/>
                  <a:gd name="T6" fmla="*/ 28 w 78"/>
                  <a:gd name="T7" fmla="*/ 0 h 31"/>
                  <a:gd name="T8" fmla="*/ 0 w 78"/>
                  <a:gd name="T9" fmla="*/ 1 h 31"/>
                </a:gdLst>
                <a:ahLst/>
                <a:cxnLst>
                  <a:cxn ang="0">
                    <a:pos x="T0" y="T1"/>
                  </a:cxn>
                  <a:cxn ang="0">
                    <a:pos x="T2" y="T3"/>
                  </a:cxn>
                  <a:cxn ang="0">
                    <a:pos x="T4" y="T5"/>
                  </a:cxn>
                  <a:cxn ang="0">
                    <a:pos x="T6" y="T7"/>
                  </a:cxn>
                  <a:cxn ang="0">
                    <a:pos x="T8" y="T9"/>
                  </a:cxn>
                </a:cxnLst>
                <a:rect l="0" t="0" r="r" b="b"/>
                <a:pathLst>
                  <a:path w="78" h="31">
                    <a:moveTo>
                      <a:pt x="0" y="1"/>
                    </a:moveTo>
                    <a:lnTo>
                      <a:pt x="47" y="27"/>
                    </a:lnTo>
                    <a:lnTo>
                      <a:pt x="78" y="31"/>
                    </a:lnTo>
                    <a:lnTo>
                      <a:pt x="28" y="0"/>
                    </a:lnTo>
                    <a:lnTo>
                      <a:pt x="0" y="1"/>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42" name="Freeform 273">
                <a:extLst>
                  <a:ext uri="{FF2B5EF4-FFF2-40B4-BE49-F238E27FC236}">
                    <a16:creationId xmlns:a16="http://schemas.microsoft.com/office/drawing/2014/main" id="{7F03CCB4-E83F-4774-BBE6-CBD21802F21F}"/>
                  </a:ext>
                </a:extLst>
              </p:cNvPr>
              <p:cNvSpPr>
                <a:spLocks/>
              </p:cNvSpPr>
              <p:nvPr/>
            </p:nvSpPr>
            <p:spPr bwMode="auto">
              <a:xfrm>
                <a:off x="4344988" y="5241925"/>
                <a:ext cx="36513" cy="14288"/>
              </a:xfrm>
              <a:custGeom>
                <a:avLst/>
                <a:gdLst>
                  <a:gd name="T0" fmla="*/ 50 w 116"/>
                  <a:gd name="T1" fmla="*/ 42 h 46"/>
                  <a:gd name="T2" fmla="*/ 105 w 116"/>
                  <a:gd name="T3" fmla="*/ 46 h 46"/>
                  <a:gd name="T4" fmla="*/ 116 w 116"/>
                  <a:gd name="T5" fmla="*/ 26 h 46"/>
                  <a:gd name="T6" fmla="*/ 63 w 116"/>
                  <a:gd name="T7" fmla="*/ 0 h 46"/>
                  <a:gd name="T8" fmla="*/ 0 w 116"/>
                  <a:gd name="T9" fmla="*/ 1 h 46"/>
                  <a:gd name="T10" fmla="*/ 1 w 116"/>
                  <a:gd name="T11" fmla="*/ 16 h 46"/>
                  <a:gd name="T12" fmla="*/ 12 w 116"/>
                  <a:gd name="T13" fmla="*/ 31 h 46"/>
                  <a:gd name="T14" fmla="*/ 50 w 116"/>
                  <a:gd name="T15" fmla="*/ 42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46">
                    <a:moveTo>
                      <a:pt x="50" y="42"/>
                    </a:moveTo>
                    <a:lnTo>
                      <a:pt x="105" y="46"/>
                    </a:lnTo>
                    <a:lnTo>
                      <a:pt x="116" y="26"/>
                    </a:lnTo>
                    <a:lnTo>
                      <a:pt x="63" y="0"/>
                    </a:lnTo>
                    <a:lnTo>
                      <a:pt x="0" y="1"/>
                    </a:lnTo>
                    <a:lnTo>
                      <a:pt x="1" y="16"/>
                    </a:lnTo>
                    <a:lnTo>
                      <a:pt x="12" y="31"/>
                    </a:lnTo>
                    <a:lnTo>
                      <a:pt x="50" y="42"/>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43" name="Freeform 274">
                <a:extLst>
                  <a:ext uri="{FF2B5EF4-FFF2-40B4-BE49-F238E27FC236}">
                    <a16:creationId xmlns:a16="http://schemas.microsoft.com/office/drawing/2014/main" id="{3E337785-E121-438F-958B-EB641D4EB834}"/>
                  </a:ext>
                </a:extLst>
              </p:cNvPr>
              <p:cNvSpPr>
                <a:spLocks/>
              </p:cNvSpPr>
              <p:nvPr/>
            </p:nvSpPr>
            <p:spPr bwMode="auto">
              <a:xfrm>
                <a:off x="4340225" y="5260975"/>
                <a:ext cx="60325" cy="15875"/>
              </a:xfrm>
              <a:custGeom>
                <a:avLst/>
                <a:gdLst>
                  <a:gd name="T0" fmla="*/ 194 w 194"/>
                  <a:gd name="T1" fmla="*/ 47 h 47"/>
                  <a:gd name="T2" fmla="*/ 194 w 194"/>
                  <a:gd name="T3" fmla="*/ 33 h 47"/>
                  <a:gd name="T4" fmla="*/ 94 w 194"/>
                  <a:gd name="T5" fmla="*/ 21 h 47"/>
                  <a:gd name="T6" fmla="*/ 0 w 194"/>
                  <a:gd name="T7" fmla="*/ 0 h 47"/>
                  <a:gd name="T8" fmla="*/ 9 w 194"/>
                  <a:gd name="T9" fmla="*/ 23 h 47"/>
                  <a:gd name="T10" fmla="*/ 96 w 194"/>
                  <a:gd name="T11" fmla="*/ 44 h 47"/>
                  <a:gd name="T12" fmla="*/ 194 w 194"/>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94" h="47">
                    <a:moveTo>
                      <a:pt x="194" y="47"/>
                    </a:moveTo>
                    <a:lnTo>
                      <a:pt x="194" y="33"/>
                    </a:lnTo>
                    <a:lnTo>
                      <a:pt x="94" y="21"/>
                    </a:lnTo>
                    <a:lnTo>
                      <a:pt x="0" y="0"/>
                    </a:lnTo>
                    <a:lnTo>
                      <a:pt x="9" y="23"/>
                    </a:lnTo>
                    <a:lnTo>
                      <a:pt x="96" y="44"/>
                    </a:lnTo>
                    <a:lnTo>
                      <a:pt x="194" y="47"/>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44" name="Freeform 275">
                <a:extLst>
                  <a:ext uri="{FF2B5EF4-FFF2-40B4-BE49-F238E27FC236}">
                    <a16:creationId xmlns:a16="http://schemas.microsoft.com/office/drawing/2014/main" id="{82F64F24-807A-4DD5-AD89-26291131E3D9}"/>
                  </a:ext>
                </a:extLst>
              </p:cNvPr>
              <p:cNvSpPr>
                <a:spLocks/>
              </p:cNvSpPr>
              <p:nvPr/>
            </p:nvSpPr>
            <p:spPr bwMode="auto">
              <a:xfrm>
                <a:off x="4311650" y="5281613"/>
                <a:ext cx="12700" cy="12700"/>
              </a:xfrm>
              <a:custGeom>
                <a:avLst/>
                <a:gdLst>
                  <a:gd name="T0" fmla="*/ 0 w 43"/>
                  <a:gd name="T1" fmla="*/ 9 h 41"/>
                  <a:gd name="T2" fmla="*/ 7 w 43"/>
                  <a:gd name="T3" fmla="*/ 27 h 41"/>
                  <a:gd name="T4" fmla="*/ 9 w 43"/>
                  <a:gd name="T5" fmla="*/ 41 h 41"/>
                  <a:gd name="T6" fmla="*/ 43 w 43"/>
                  <a:gd name="T7" fmla="*/ 6 h 41"/>
                  <a:gd name="T8" fmla="*/ 27 w 43"/>
                  <a:gd name="T9" fmla="*/ 0 h 41"/>
                  <a:gd name="T10" fmla="*/ 0 w 43"/>
                  <a:gd name="T11" fmla="*/ 9 h 41"/>
                </a:gdLst>
                <a:ahLst/>
                <a:cxnLst>
                  <a:cxn ang="0">
                    <a:pos x="T0" y="T1"/>
                  </a:cxn>
                  <a:cxn ang="0">
                    <a:pos x="T2" y="T3"/>
                  </a:cxn>
                  <a:cxn ang="0">
                    <a:pos x="T4" y="T5"/>
                  </a:cxn>
                  <a:cxn ang="0">
                    <a:pos x="T6" y="T7"/>
                  </a:cxn>
                  <a:cxn ang="0">
                    <a:pos x="T8" y="T9"/>
                  </a:cxn>
                  <a:cxn ang="0">
                    <a:pos x="T10" y="T11"/>
                  </a:cxn>
                </a:cxnLst>
                <a:rect l="0" t="0" r="r" b="b"/>
                <a:pathLst>
                  <a:path w="43" h="41">
                    <a:moveTo>
                      <a:pt x="0" y="9"/>
                    </a:moveTo>
                    <a:lnTo>
                      <a:pt x="7" y="27"/>
                    </a:lnTo>
                    <a:lnTo>
                      <a:pt x="9" y="41"/>
                    </a:lnTo>
                    <a:lnTo>
                      <a:pt x="43" y="6"/>
                    </a:lnTo>
                    <a:lnTo>
                      <a:pt x="27" y="0"/>
                    </a:lnTo>
                    <a:lnTo>
                      <a:pt x="0" y="9"/>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45" name="Freeform 276">
                <a:extLst>
                  <a:ext uri="{FF2B5EF4-FFF2-40B4-BE49-F238E27FC236}">
                    <a16:creationId xmlns:a16="http://schemas.microsoft.com/office/drawing/2014/main" id="{935F973E-EC82-4613-821E-D5E96B4B2089}"/>
                  </a:ext>
                </a:extLst>
              </p:cNvPr>
              <p:cNvSpPr>
                <a:spLocks/>
              </p:cNvSpPr>
              <p:nvPr/>
            </p:nvSpPr>
            <p:spPr bwMode="auto">
              <a:xfrm>
                <a:off x="4356100" y="5299075"/>
                <a:ext cx="63500" cy="19050"/>
              </a:xfrm>
              <a:custGeom>
                <a:avLst/>
                <a:gdLst>
                  <a:gd name="T0" fmla="*/ 93 w 200"/>
                  <a:gd name="T1" fmla="*/ 32 h 61"/>
                  <a:gd name="T2" fmla="*/ 38 w 200"/>
                  <a:gd name="T3" fmla="*/ 0 h 61"/>
                  <a:gd name="T4" fmla="*/ 0 w 200"/>
                  <a:gd name="T5" fmla="*/ 7 h 61"/>
                  <a:gd name="T6" fmla="*/ 98 w 200"/>
                  <a:gd name="T7" fmla="*/ 61 h 61"/>
                  <a:gd name="T8" fmla="*/ 136 w 200"/>
                  <a:gd name="T9" fmla="*/ 41 h 61"/>
                  <a:gd name="T10" fmla="*/ 200 w 200"/>
                  <a:gd name="T11" fmla="*/ 45 h 61"/>
                  <a:gd name="T12" fmla="*/ 136 w 200"/>
                  <a:gd name="T13" fmla="*/ 23 h 61"/>
                  <a:gd name="T14" fmla="*/ 93 w 200"/>
                  <a:gd name="T15" fmla="*/ 32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61">
                    <a:moveTo>
                      <a:pt x="93" y="32"/>
                    </a:moveTo>
                    <a:lnTo>
                      <a:pt x="38" y="0"/>
                    </a:lnTo>
                    <a:lnTo>
                      <a:pt x="0" y="7"/>
                    </a:lnTo>
                    <a:lnTo>
                      <a:pt x="98" y="61"/>
                    </a:lnTo>
                    <a:lnTo>
                      <a:pt x="136" y="41"/>
                    </a:lnTo>
                    <a:lnTo>
                      <a:pt x="200" y="45"/>
                    </a:lnTo>
                    <a:lnTo>
                      <a:pt x="136" y="23"/>
                    </a:lnTo>
                    <a:lnTo>
                      <a:pt x="93" y="32"/>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46" name="Freeform 277">
                <a:extLst>
                  <a:ext uri="{FF2B5EF4-FFF2-40B4-BE49-F238E27FC236}">
                    <a16:creationId xmlns:a16="http://schemas.microsoft.com/office/drawing/2014/main" id="{8A55C97A-5816-4C87-A17C-D0245B1FA102}"/>
                  </a:ext>
                </a:extLst>
              </p:cNvPr>
              <p:cNvSpPr>
                <a:spLocks/>
              </p:cNvSpPr>
              <p:nvPr/>
            </p:nvSpPr>
            <p:spPr bwMode="auto">
              <a:xfrm>
                <a:off x="4191000" y="5113338"/>
                <a:ext cx="30163" cy="28575"/>
              </a:xfrm>
              <a:custGeom>
                <a:avLst/>
                <a:gdLst>
                  <a:gd name="T0" fmla="*/ 0 w 94"/>
                  <a:gd name="T1" fmla="*/ 0 h 92"/>
                  <a:gd name="T2" fmla="*/ 94 w 94"/>
                  <a:gd name="T3" fmla="*/ 92 h 92"/>
                  <a:gd name="T4" fmla="*/ 88 w 94"/>
                  <a:gd name="T5" fmla="*/ 63 h 92"/>
                  <a:gd name="T6" fmla="*/ 0 w 94"/>
                  <a:gd name="T7" fmla="*/ 0 h 92"/>
                </a:gdLst>
                <a:ahLst/>
                <a:cxnLst>
                  <a:cxn ang="0">
                    <a:pos x="T0" y="T1"/>
                  </a:cxn>
                  <a:cxn ang="0">
                    <a:pos x="T2" y="T3"/>
                  </a:cxn>
                  <a:cxn ang="0">
                    <a:pos x="T4" y="T5"/>
                  </a:cxn>
                  <a:cxn ang="0">
                    <a:pos x="T6" y="T7"/>
                  </a:cxn>
                </a:cxnLst>
                <a:rect l="0" t="0" r="r" b="b"/>
                <a:pathLst>
                  <a:path w="94" h="92">
                    <a:moveTo>
                      <a:pt x="0" y="0"/>
                    </a:moveTo>
                    <a:lnTo>
                      <a:pt x="94" y="92"/>
                    </a:lnTo>
                    <a:lnTo>
                      <a:pt x="88" y="63"/>
                    </a:lnTo>
                    <a:lnTo>
                      <a:pt x="0" y="0"/>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47" name="Freeform 278">
                <a:extLst>
                  <a:ext uri="{FF2B5EF4-FFF2-40B4-BE49-F238E27FC236}">
                    <a16:creationId xmlns:a16="http://schemas.microsoft.com/office/drawing/2014/main" id="{6658DCC7-E18D-4E13-A812-C57A4195C5A5}"/>
                  </a:ext>
                </a:extLst>
              </p:cNvPr>
              <p:cNvSpPr>
                <a:spLocks/>
              </p:cNvSpPr>
              <p:nvPr/>
            </p:nvSpPr>
            <p:spPr bwMode="auto">
              <a:xfrm>
                <a:off x="4427538" y="5319713"/>
                <a:ext cx="38100" cy="19050"/>
              </a:xfrm>
              <a:custGeom>
                <a:avLst/>
                <a:gdLst>
                  <a:gd name="T0" fmla="*/ 13 w 122"/>
                  <a:gd name="T1" fmla="*/ 0 h 59"/>
                  <a:gd name="T2" fmla="*/ 0 w 122"/>
                  <a:gd name="T3" fmla="*/ 6 h 59"/>
                  <a:gd name="T4" fmla="*/ 40 w 122"/>
                  <a:gd name="T5" fmla="*/ 40 h 59"/>
                  <a:gd name="T6" fmla="*/ 118 w 122"/>
                  <a:gd name="T7" fmla="*/ 59 h 59"/>
                  <a:gd name="T8" fmla="*/ 122 w 122"/>
                  <a:gd name="T9" fmla="*/ 41 h 59"/>
                  <a:gd name="T10" fmla="*/ 53 w 122"/>
                  <a:gd name="T11" fmla="*/ 22 h 59"/>
                  <a:gd name="T12" fmla="*/ 13 w 122"/>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122" h="59">
                    <a:moveTo>
                      <a:pt x="13" y="0"/>
                    </a:moveTo>
                    <a:lnTo>
                      <a:pt x="0" y="6"/>
                    </a:lnTo>
                    <a:lnTo>
                      <a:pt x="40" y="40"/>
                    </a:lnTo>
                    <a:lnTo>
                      <a:pt x="118" y="59"/>
                    </a:lnTo>
                    <a:lnTo>
                      <a:pt x="122" y="41"/>
                    </a:lnTo>
                    <a:lnTo>
                      <a:pt x="53" y="22"/>
                    </a:lnTo>
                    <a:lnTo>
                      <a:pt x="13" y="0"/>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48" name="Freeform 279">
                <a:extLst>
                  <a:ext uri="{FF2B5EF4-FFF2-40B4-BE49-F238E27FC236}">
                    <a16:creationId xmlns:a16="http://schemas.microsoft.com/office/drawing/2014/main" id="{9DDA15E6-A8FD-4DD0-80FC-71BCC01DEBAF}"/>
                  </a:ext>
                </a:extLst>
              </p:cNvPr>
              <p:cNvSpPr>
                <a:spLocks/>
              </p:cNvSpPr>
              <p:nvPr/>
            </p:nvSpPr>
            <p:spPr bwMode="auto">
              <a:xfrm>
                <a:off x="4386263" y="5322888"/>
                <a:ext cx="11113" cy="4763"/>
              </a:xfrm>
              <a:custGeom>
                <a:avLst/>
                <a:gdLst>
                  <a:gd name="T0" fmla="*/ 15 w 33"/>
                  <a:gd name="T1" fmla="*/ 17 h 17"/>
                  <a:gd name="T2" fmla="*/ 33 w 33"/>
                  <a:gd name="T3" fmla="*/ 4 h 17"/>
                  <a:gd name="T4" fmla="*/ 0 w 33"/>
                  <a:gd name="T5" fmla="*/ 0 h 17"/>
                  <a:gd name="T6" fmla="*/ 15 w 33"/>
                  <a:gd name="T7" fmla="*/ 17 h 17"/>
                </a:gdLst>
                <a:ahLst/>
                <a:cxnLst>
                  <a:cxn ang="0">
                    <a:pos x="T0" y="T1"/>
                  </a:cxn>
                  <a:cxn ang="0">
                    <a:pos x="T2" y="T3"/>
                  </a:cxn>
                  <a:cxn ang="0">
                    <a:pos x="T4" y="T5"/>
                  </a:cxn>
                  <a:cxn ang="0">
                    <a:pos x="T6" y="T7"/>
                  </a:cxn>
                </a:cxnLst>
                <a:rect l="0" t="0" r="r" b="b"/>
                <a:pathLst>
                  <a:path w="33" h="17">
                    <a:moveTo>
                      <a:pt x="15" y="17"/>
                    </a:moveTo>
                    <a:lnTo>
                      <a:pt x="33" y="4"/>
                    </a:lnTo>
                    <a:lnTo>
                      <a:pt x="0" y="0"/>
                    </a:lnTo>
                    <a:lnTo>
                      <a:pt x="15" y="17"/>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49" name="Freeform 280">
                <a:extLst>
                  <a:ext uri="{FF2B5EF4-FFF2-40B4-BE49-F238E27FC236}">
                    <a16:creationId xmlns:a16="http://schemas.microsoft.com/office/drawing/2014/main" id="{9A9D7F78-F0A5-4FF4-AC1D-E822BBE3BCF7}"/>
                  </a:ext>
                </a:extLst>
              </p:cNvPr>
              <p:cNvSpPr>
                <a:spLocks/>
              </p:cNvSpPr>
              <p:nvPr/>
            </p:nvSpPr>
            <p:spPr bwMode="auto">
              <a:xfrm>
                <a:off x="4067175" y="4811713"/>
                <a:ext cx="555625" cy="474663"/>
              </a:xfrm>
              <a:custGeom>
                <a:avLst/>
                <a:gdLst>
                  <a:gd name="T0" fmla="*/ 1700 w 1753"/>
                  <a:gd name="T1" fmla="*/ 524 h 1495"/>
                  <a:gd name="T2" fmla="*/ 1653 w 1753"/>
                  <a:gd name="T3" fmla="*/ 428 h 1495"/>
                  <a:gd name="T4" fmla="*/ 1608 w 1753"/>
                  <a:gd name="T5" fmla="*/ 276 h 1495"/>
                  <a:gd name="T6" fmla="*/ 1299 w 1753"/>
                  <a:gd name="T7" fmla="*/ 312 h 1495"/>
                  <a:gd name="T8" fmla="*/ 1049 w 1753"/>
                  <a:gd name="T9" fmla="*/ 62 h 1495"/>
                  <a:gd name="T10" fmla="*/ 897 w 1753"/>
                  <a:gd name="T11" fmla="*/ 0 h 1495"/>
                  <a:gd name="T12" fmla="*/ 807 w 1753"/>
                  <a:gd name="T13" fmla="*/ 78 h 1495"/>
                  <a:gd name="T14" fmla="*/ 719 w 1753"/>
                  <a:gd name="T15" fmla="*/ 137 h 1495"/>
                  <a:gd name="T16" fmla="*/ 662 w 1753"/>
                  <a:gd name="T17" fmla="*/ 265 h 1495"/>
                  <a:gd name="T18" fmla="*/ 556 w 1753"/>
                  <a:gd name="T19" fmla="*/ 355 h 1495"/>
                  <a:gd name="T20" fmla="*/ 571 w 1753"/>
                  <a:gd name="T21" fmla="*/ 461 h 1495"/>
                  <a:gd name="T22" fmla="*/ 495 w 1753"/>
                  <a:gd name="T23" fmla="*/ 466 h 1495"/>
                  <a:gd name="T24" fmla="*/ 330 w 1753"/>
                  <a:gd name="T25" fmla="*/ 414 h 1495"/>
                  <a:gd name="T26" fmla="*/ 144 w 1753"/>
                  <a:gd name="T27" fmla="*/ 482 h 1495"/>
                  <a:gd name="T28" fmla="*/ 39 w 1753"/>
                  <a:gd name="T29" fmla="*/ 452 h 1495"/>
                  <a:gd name="T30" fmla="*/ 0 w 1753"/>
                  <a:gd name="T31" fmla="*/ 506 h 1495"/>
                  <a:gd name="T32" fmla="*/ 25 w 1753"/>
                  <a:gd name="T33" fmla="*/ 618 h 1495"/>
                  <a:gd name="T34" fmla="*/ 78 w 1753"/>
                  <a:gd name="T35" fmla="*/ 685 h 1495"/>
                  <a:gd name="T36" fmla="*/ 133 w 1753"/>
                  <a:gd name="T37" fmla="*/ 773 h 1495"/>
                  <a:gd name="T38" fmla="*/ 155 w 1753"/>
                  <a:gd name="T39" fmla="*/ 711 h 1495"/>
                  <a:gd name="T40" fmla="*/ 172 w 1753"/>
                  <a:gd name="T41" fmla="*/ 697 h 1495"/>
                  <a:gd name="T42" fmla="*/ 194 w 1753"/>
                  <a:gd name="T43" fmla="*/ 617 h 1495"/>
                  <a:gd name="T44" fmla="*/ 257 w 1753"/>
                  <a:gd name="T45" fmla="*/ 530 h 1495"/>
                  <a:gd name="T46" fmla="*/ 335 w 1753"/>
                  <a:gd name="T47" fmla="*/ 579 h 1495"/>
                  <a:gd name="T48" fmla="*/ 432 w 1753"/>
                  <a:gd name="T49" fmla="*/ 727 h 1495"/>
                  <a:gd name="T50" fmla="*/ 467 w 1753"/>
                  <a:gd name="T51" fmla="*/ 870 h 1495"/>
                  <a:gd name="T52" fmla="*/ 571 w 1753"/>
                  <a:gd name="T53" fmla="*/ 976 h 1495"/>
                  <a:gd name="T54" fmla="*/ 594 w 1753"/>
                  <a:gd name="T55" fmla="*/ 1012 h 1495"/>
                  <a:gd name="T56" fmla="*/ 511 w 1753"/>
                  <a:gd name="T57" fmla="*/ 952 h 1495"/>
                  <a:gd name="T58" fmla="*/ 531 w 1753"/>
                  <a:gd name="T59" fmla="*/ 989 h 1495"/>
                  <a:gd name="T60" fmla="*/ 481 w 1753"/>
                  <a:gd name="T61" fmla="*/ 989 h 1495"/>
                  <a:gd name="T62" fmla="*/ 620 w 1753"/>
                  <a:gd name="T63" fmla="*/ 1178 h 1495"/>
                  <a:gd name="T64" fmla="*/ 700 w 1753"/>
                  <a:gd name="T65" fmla="*/ 1266 h 1495"/>
                  <a:gd name="T66" fmla="*/ 818 w 1753"/>
                  <a:gd name="T67" fmla="*/ 1323 h 1495"/>
                  <a:gd name="T68" fmla="*/ 943 w 1753"/>
                  <a:gd name="T69" fmla="*/ 1316 h 1495"/>
                  <a:gd name="T70" fmla="*/ 1034 w 1753"/>
                  <a:gd name="T71" fmla="*/ 1410 h 1495"/>
                  <a:gd name="T72" fmla="*/ 1187 w 1753"/>
                  <a:gd name="T73" fmla="*/ 1495 h 1495"/>
                  <a:gd name="T74" fmla="*/ 1245 w 1753"/>
                  <a:gd name="T75" fmla="*/ 1474 h 1495"/>
                  <a:gd name="T76" fmla="*/ 1144 w 1753"/>
                  <a:gd name="T77" fmla="*/ 1329 h 1495"/>
                  <a:gd name="T78" fmla="*/ 1067 w 1753"/>
                  <a:gd name="T79" fmla="*/ 1243 h 1495"/>
                  <a:gd name="T80" fmla="*/ 855 w 1753"/>
                  <a:gd name="T81" fmla="*/ 1009 h 1495"/>
                  <a:gd name="T82" fmla="*/ 824 w 1753"/>
                  <a:gd name="T83" fmla="*/ 900 h 1495"/>
                  <a:gd name="T84" fmla="*/ 691 w 1753"/>
                  <a:gd name="T85" fmla="*/ 579 h 1495"/>
                  <a:gd name="T86" fmla="*/ 775 w 1753"/>
                  <a:gd name="T87" fmla="*/ 648 h 1495"/>
                  <a:gd name="T88" fmla="*/ 862 w 1753"/>
                  <a:gd name="T89" fmla="*/ 674 h 1495"/>
                  <a:gd name="T90" fmla="*/ 934 w 1753"/>
                  <a:gd name="T91" fmla="*/ 590 h 1495"/>
                  <a:gd name="T92" fmla="*/ 1164 w 1753"/>
                  <a:gd name="T93" fmla="*/ 591 h 1495"/>
                  <a:gd name="T94" fmla="*/ 1368 w 1753"/>
                  <a:gd name="T95" fmla="*/ 594 h 1495"/>
                  <a:gd name="T96" fmla="*/ 1572 w 1753"/>
                  <a:gd name="T97" fmla="*/ 714 h 1495"/>
                  <a:gd name="T98" fmla="*/ 1682 w 1753"/>
                  <a:gd name="T99" fmla="*/ 690 h 1495"/>
                  <a:gd name="T100" fmla="*/ 1753 w 1753"/>
                  <a:gd name="T101" fmla="*/ 560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53" h="1495">
                    <a:moveTo>
                      <a:pt x="1743" y="524"/>
                    </a:moveTo>
                    <a:lnTo>
                      <a:pt x="1700" y="524"/>
                    </a:lnTo>
                    <a:lnTo>
                      <a:pt x="1643" y="511"/>
                    </a:lnTo>
                    <a:lnTo>
                      <a:pt x="1653" y="428"/>
                    </a:lnTo>
                    <a:lnTo>
                      <a:pt x="1616" y="399"/>
                    </a:lnTo>
                    <a:lnTo>
                      <a:pt x="1608" y="276"/>
                    </a:lnTo>
                    <a:lnTo>
                      <a:pt x="1468" y="287"/>
                    </a:lnTo>
                    <a:lnTo>
                      <a:pt x="1299" y="312"/>
                    </a:lnTo>
                    <a:lnTo>
                      <a:pt x="1120" y="137"/>
                    </a:lnTo>
                    <a:lnTo>
                      <a:pt x="1049" y="62"/>
                    </a:lnTo>
                    <a:lnTo>
                      <a:pt x="962" y="32"/>
                    </a:lnTo>
                    <a:lnTo>
                      <a:pt x="897" y="0"/>
                    </a:lnTo>
                    <a:lnTo>
                      <a:pt x="833" y="8"/>
                    </a:lnTo>
                    <a:lnTo>
                      <a:pt x="807" y="78"/>
                    </a:lnTo>
                    <a:lnTo>
                      <a:pt x="745" y="66"/>
                    </a:lnTo>
                    <a:lnTo>
                      <a:pt x="719" y="137"/>
                    </a:lnTo>
                    <a:lnTo>
                      <a:pt x="621" y="155"/>
                    </a:lnTo>
                    <a:lnTo>
                      <a:pt x="662" y="265"/>
                    </a:lnTo>
                    <a:lnTo>
                      <a:pt x="610" y="336"/>
                    </a:lnTo>
                    <a:lnTo>
                      <a:pt x="556" y="355"/>
                    </a:lnTo>
                    <a:lnTo>
                      <a:pt x="553" y="425"/>
                    </a:lnTo>
                    <a:lnTo>
                      <a:pt x="571" y="461"/>
                    </a:lnTo>
                    <a:lnTo>
                      <a:pt x="549" y="483"/>
                    </a:lnTo>
                    <a:lnTo>
                      <a:pt x="495" y="466"/>
                    </a:lnTo>
                    <a:lnTo>
                      <a:pt x="397" y="462"/>
                    </a:lnTo>
                    <a:lnTo>
                      <a:pt x="330" y="414"/>
                    </a:lnTo>
                    <a:lnTo>
                      <a:pt x="296" y="472"/>
                    </a:lnTo>
                    <a:lnTo>
                      <a:pt x="144" y="482"/>
                    </a:lnTo>
                    <a:lnTo>
                      <a:pt x="95" y="461"/>
                    </a:lnTo>
                    <a:lnTo>
                      <a:pt x="39" y="452"/>
                    </a:lnTo>
                    <a:lnTo>
                      <a:pt x="0" y="472"/>
                    </a:lnTo>
                    <a:lnTo>
                      <a:pt x="0" y="506"/>
                    </a:lnTo>
                    <a:lnTo>
                      <a:pt x="34" y="559"/>
                    </a:lnTo>
                    <a:lnTo>
                      <a:pt x="25" y="618"/>
                    </a:lnTo>
                    <a:lnTo>
                      <a:pt x="42" y="658"/>
                    </a:lnTo>
                    <a:lnTo>
                      <a:pt x="78" y="685"/>
                    </a:lnTo>
                    <a:lnTo>
                      <a:pt x="90" y="747"/>
                    </a:lnTo>
                    <a:lnTo>
                      <a:pt x="133" y="773"/>
                    </a:lnTo>
                    <a:lnTo>
                      <a:pt x="136" y="757"/>
                    </a:lnTo>
                    <a:lnTo>
                      <a:pt x="155" y="711"/>
                    </a:lnTo>
                    <a:lnTo>
                      <a:pt x="165" y="681"/>
                    </a:lnTo>
                    <a:lnTo>
                      <a:pt x="172" y="697"/>
                    </a:lnTo>
                    <a:lnTo>
                      <a:pt x="202" y="657"/>
                    </a:lnTo>
                    <a:lnTo>
                      <a:pt x="194" y="617"/>
                    </a:lnTo>
                    <a:lnTo>
                      <a:pt x="211" y="540"/>
                    </a:lnTo>
                    <a:lnTo>
                      <a:pt x="257" y="530"/>
                    </a:lnTo>
                    <a:lnTo>
                      <a:pt x="283" y="560"/>
                    </a:lnTo>
                    <a:lnTo>
                      <a:pt x="335" y="579"/>
                    </a:lnTo>
                    <a:lnTo>
                      <a:pt x="408" y="672"/>
                    </a:lnTo>
                    <a:lnTo>
                      <a:pt x="432" y="727"/>
                    </a:lnTo>
                    <a:lnTo>
                      <a:pt x="446" y="828"/>
                    </a:lnTo>
                    <a:lnTo>
                      <a:pt x="467" y="870"/>
                    </a:lnTo>
                    <a:lnTo>
                      <a:pt x="504" y="917"/>
                    </a:lnTo>
                    <a:lnTo>
                      <a:pt x="571" y="976"/>
                    </a:lnTo>
                    <a:lnTo>
                      <a:pt x="601" y="981"/>
                    </a:lnTo>
                    <a:lnTo>
                      <a:pt x="594" y="1012"/>
                    </a:lnTo>
                    <a:lnTo>
                      <a:pt x="561" y="979"/>
                    </a:lnTo>
                    <a:lnTo>
                      <a:pt x="511" y="952"/>
                    </a:lnTo>
                    <a:lnTo>
                      <a:pt x="511" y="966"/>
                    </a:lnTo>
                    <a:lnTo>
                      <a:pt x="531" y="989"/>
                    </a:lnTo>
                    <a:lnTo>
                      <a:pt x="511" y="993"/>
                    </a:lnTo>
                    <a:lnTo>
                      <a:pt x="481" y="989"/>
                    </a:lnTo>
                    <a:lnTo>
                      <a:pt x="482" y="1003"/>
                    </a:lnTo>
                    <a:lnTo>
                      <a:pt x="620" y="1178"/>
                    </a:lnTo>
                    <a:lnTo>
                      <a:pt x="707" y="1243"/>
                    </a:lnTo>
                    <a:lnTo>
                      <a:pt x="700" y="1266"/>
                    </a:lnTo>
                    <a:lnTo>
                      <a:pt x="736" y="1320"/>
                    </a:lnTo>
                    <a:lnTo>
                      <a:pt x="818" y="1323"/>
                    </a:lnTo>
                    <a:lnTo>
                      <a:pt x="861" y="1303"/>
                    </a:lnTo>
                    <a:lnTo>
                      <a:pt x="943" y="1316"/>
                    </a:lnTo>
                    <a:lnTo>
                      <a:pt x="1012" y="1365"/>
                    </a:lnTo>
                    <a:lnTo>
                      <a:pt x="1034" y="1410"/>
                    </a:lnTo>
                    <a:lnTo>
                      <a:pt x="1147" y="1489"/>
                    </a:lnTo>
                    <a:lnTo>
                      <a:pt x="1187" y="1495"/>
                    </a:lnTo>
                    <a:lnTo>
                      <a:pt x="1232" y="1488"/>
                    </a:lnTo>
                    <a:lnTo>
                      <a:pt x="1245" y="1474"/>
                    </a:lnTo>
                    <a:lnTo>
                      <a:pt x="1242" y="1414"/>
                    </a:lnTo>
                    <a:lnTo>
                      <a:pt x="1144" y="1329"/>
                    </a:lnTo>
                    <a:lnTo>
                      <a:pt x="1120" y="1279"/>
                    </a:lnTo>
                    <a:lnTo>
                      <a:pt x="1067" y="1243"/>
                    </a:lnTo>
                    <a:lnTo>
                      <a:pt x="1015" y="1147"/>
                    </a:lnTo>
                    <a:lnTo>
                      <a:pt x="855" y="1009"/>
                    </a:lnTo>
                    <a:lnTo>
                      <a:pt x="857" y="907"/>
                    </a:lnTo>
                    <a:lnTo>
                      <a:pt x="824" y="900"/>
                    </a:lnTo>
                    <a:lnTo>
                      <a:pt x="686" y="719"/>
                    </a:lnTo>
                    <a:lnTo>
                      <a:pt x="691" y="579"/>
                    </a:lnTo>
                    <a:lnTo>
                      <a:pt x="740" y="569"/>
                    </a:lnTo>
                    <a:lnTo>
                      <a:pt x="775" y="648"/>
                    </a:lnTo>
                    <a:lnTo>
                      <a:pt x="798" y="672"/>
                    </a:lnTo>
                    <a:lnTo>
                      <a:pt x="862" y="674"/>
                    </a:lnTo>
                    <a:lnTo>
                      <a:pt x="891" y="614"/>
                    </a:lnTo>
                    <a:lnTo>
                      <a:pt x="934" y="590"/>
                    </a:lnTo>
                    <a:lnTo>
                      <a:pt x="1031" y="589"/>
                    </a:lnTo>
                    <a:lnTo>
                      <a:pt x="1164" y="591"/>
                    </a:lnTo>
                    <a:lnTo>
                      <a:pt x="1222" y="637"/>
                    </a:lnTo>
                    <a:lnTo>
                      <a:pt x="1368" y="594"/>
                    </a:lnTo>
                    <a:lnTo>
                      <a:pt x="1538" y="665"/>
                    </a:lnTo>
                    <a:lnTo>
                      <a:pt x="1572" y="714"/>
                    </a:lnTo>
                    <a:lnTo>
                      <a:pt x="1622" y="753"/>
                    </a:lnTo>
                    <a:lnTo>
                      <a:pt x="1682" y="690"/>
                    </a:lnTo>
                    <a:lnTo>
                      <a:pt x="1684" y="600"/>
                    </a:lnTo>
                    <a:lnTo>
                      <a:pt x="1753" y="560"/>
                    </a:lnTo>
                    <a:lnTo>
                      <a:pt x="1743" y="524"/>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50" name="Freeform 281">
                <a:extLst>
                  <a:ext uri="{FF2B5EF4-FFF2-40B4-BE49-F238E27FC236}">
                    <a16:creationId xmlns:a16="http://schemas.microsoft.com/office/drawing/2014/main" id="{D8B001D3-67D0-4B0D-9357-87DBBCECE6DF}"/>
                  </a:ext>
                </a:extLst>
              </p:cNvPr>
              <p:cNvSpPr>
                <a:spLocks/>
              </p:cNvSpPr>
              <p:nvPr/>
            </p:nvSpPr>
            <p:spPr bwMode="auto">
              <a:xfrm>
                <a:off x="4397375" y="5287963"/>
                <a:ext cx="153988" cy="88900"/>
              </a:xfrm>
              <a:custGeom>
                <a:avLst/>
                <a:gdLst>
                  <a:gd name="T0" fmla="*/ 458 w 483"/>
                  <a:gd name="T1" fmla="*/ 172 h 282"/>
                  <a:gd name="T2" fmla="*/ 411 w 483"/>
                  <a:gd name="T3" fmla="*/ 98 h 282"/>
                  <a:gd name="T4" fmla="*/ 331 w 483"/>
                  <a:gd name="T5" fmla="*/ 79 h 282"/>
                  <a:gd name="T6" fmla="*/ 277 w 483"/>
                  <a:gd name="T7" fmla="*/ 0 h 282"/>
                  <a:gd name="T8" fmla="*/ 230 w 483"/>
                  <a:gd name="T9" fmla="*/ 5 h 282"/>
                  <a:gd name="T10" fmla="*/ 192 w 483"/>
                  <a:gd name="T11" fmla="*/ 30 h 282"/>
                  <a:gd name="T12" fmla="*/ 199 w 483"/>
                  <a:gd name="T13" fmla="*/ 60 h 282"/>
                  <a:gd name="T14" fmla="*/ 183 w 483"/>
                  <a:gd name="T15" fmla="*/ 48 h 282"/>
                  <a:gd name="T16" fmla="*/ 125 w 483"/>
                  <a:gd name="T17" fmla="*/ 35 h 282"/>
                  <a:gd name="T18" fmla="*/ 85 w 483"/>
                  <a:gd name="T19" fmla="*/ 22 h 282"/>
                  <a:gd name="T20" fmla="*/ 0 w 483"/>
                  <a:gd name="T21" fmla="*/ 11 h 282"/>
                  <a:gd name="T22" fmla="*/ 25 w 483"/>
                  <a:gd name="T23" fmla="*/ 47 h 282"/>
                  <a:gd name="T24" fmla="*/ 83 w 483"/>
                  <a:gd name="T25" fmla="*/ 61 h 282"/>
                  <a:gd name="T26" fmla="*/ 121 w 483"/>
                  <a:gd name="T27" fmla="*/ 68 h 282"/>
                  <a:gd name="T28" fmla="*/ 194 w 483"/>
                  <a:gd name="T29" fmla="*/ 103 h 282"/>
                  <a:gd name="T30" fmla="*/ 242 w 483"/>
                  <a:gd name="T31" fmla="*/ 136 h 282"/>
                  <a:gd name="T32" fmla="*/ 225 w 483"/>
                  <a:gd name="T33" fmla="*/ 96 h 282"/>
                  <a:gd name="T34" fmla="*/ 270 w 483"/>
                  <a:gd name="T35" fmla="*/ 118 h 282"/>
                  <a:gd name="T36" fmla="*/ 313 w 483"/>
                  <a:gd name="T37" fmla="*/ 168 h 282"/>
                  <a:gd name="T38" fmla="*/ 398 w 483"/>
                  <a:gd name="T39" fmla="*/ 219 h 282"/>
                  <a:gd name="T40" fmla="*/ 398 w 483"/>
                  <a:gd name="T41" fmla="*/ 219 h 282"/>
                  <a:gd name="T42" fmla="*/ 405 w 483"/>
                  <a:gd name="T43" fmla="*/ 224 h 282"/>
                  <a:gd name="T44" fmla="*/ 413 w 483"/>
                  <a:gd name="T45" fmla="*/ 231 h 282"/>
                  <a:gd name="T46" fmla="*/ 420 w 483"/>
                  <a:gd name="T47" fmla="*/ 241 h 282"/>
                  <a:gd name="T48" fmla="*/ 420 w 483"/>
                  <a:gd name="T49" fmla="*/ 241 h 282"/>
                  <a:gd name="T50" fmla="*/ 431 w 483"/>
                  <a:gd name="T51" fmla="*/ 251 h 282"/>
                  <a:gd name="T52" fmla="*/ 446 w 483"/>
                  <a:gd name="T53" fmla="*/ 263 h 282"/>
                  <a:gd name="T54" fmla="*/ 463 w 483"/>
                  <a:gd name="T55" fmla="*/ 275 h 282"/>
                  <a:gd name="T56" fmla="*/ 483 w 483"/>
                  <a:gd name="T57" fmla="*/ 282 h 282"/>
                  <a:gd name="T58" fmla="*/ 475 w 483"/>
                  <a:gd name="T59" fmla="*/ 249 h 282"/>
                  <a:gd name="T60" fmla="*/ 458 w 483"/>
                  <a:gd name="T61" fmla="*/ 17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3" h="282">
                    <a:moveTo>
                      <a:pt x="458" y="172"/>
                    </a:moveTo>
                    <a:lnTo>
                      <a:pt x="411" y="98"/>
                    </a:lnTo>
                    <a:lnTo>
                      <a:pt x="331" y="79"/>
                    </a:lnTo>
                    <a:lnTo>
                      <a:pt x="277" y="0"/>
                    </a:lnTo>
                    <a:lnTo>
                      <a:pt x="230" y="5"/>
                    </a:lnTo>
                    <a:lnTo>
                      <a:pt x="192" y="30"/>
                    </a:lnTo>
                    <a:lnTo>
                      <a:pt x="199" y="60"/>
                    </a:lnTo>
                    <a:lnTo>
                      <a:pt x="183" y="48"/>
                    </a:lnTo>
                    <a:lnTo>
                      <a:pt x="125" y="35"/>
                    </a:lnTo>
                    <a:lnTo>
                      <a:pt x="85" y="22"/>
                    </a:lnTo>
                    <a:lnTo>
                      <a:pt x="0" y="11"/>
                    </a:lnTo>
                    <a:lnTo>
                      <a:pt x="25" y="47"/>
                    </a:lnTo>
                    <a:lnTo>
                      <a:pt x="83" y="61"/>
                    </a:lnTo>
                    <a:lnTo>
                      <a:pt x="121" y="68"/>
                    </a:lnTo>
                    <a:lnTo>
                      <a:pt x="194" y="103"/>
                    </a:lnTo>
                    <a:lnTo>
                      <a:pt x="242" y="136"/>
                    </a:lnTo>
                    <a:lnTo>
                      <a:pt x="225" y="96"/>
                    </a:lnTo>
                    <a:lnTo>
                      <a:pt x="270" y="118"/>
                    </a:lnTo>
                    <a:lnTo>
                      <a:pt x="313" y="168"/>
                    </a:lnTo>
                    <a:lnTo>
                      <a:pt x="398" y="219"/>
                    </a:lnTo>
                    <a:lnTo>
                      <a:pt x="398" y="219"/>
                    </a:lnTo>
                    <a:lnTo>
                      <a:pt x="405" y="224"/>
                    </a:lnTo>
                    <a:lnTo>
                      <a:pt x="413" y="231"/>
                    </a:lnTo>
                    <a:lnTo>
                      <a:pt x="420" y="241"/>
                    </a:lnTo>
                    <a:lnTo>
                      <a:pt x="420" y="241"/>
                    </a:lnTo>
                    <a:lnTo>
                      <a:pt x="431" y="251"/>
                    </a:lnTo>
                    <a:lnTo>
                      <a:pt x="446" y="263"/>
                    </a:lnTo>
                    <a:lnTo>
                      <a:pt x="463" y="275"/>
                    </a:lnTo>
                    <a:lnTo>
                      <a:pt x="483" y="282"/>
                    </a:lnTo>
                    <a:lnTo>
                      <a:pt x="475" y="249"/>
                    </a:lnTo>
                    <a:lnTo>
                      <a:pt x="458" y="172"/>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grpSp>
        <p:grpSp>
          <p:nvGrpSpPr>
            <p:cNvPr id="755" name="Group 754">
              <a:extLst>
                <a:ext uri="{FF2B5EF4-FFF2-40B4-BE49-F238E27FC236}">
                  <a16:creationId xmlns:a16="http://schemas.microsoft.com/office/drawing/2014/main" id="{6D4C54E2-85CA-4A2D-B6DC-FE0B41FAB01C}"/>
                </a:ext>
              </a:extLst>
            </p:cNvPr>
            <p:cNvGrpSpPr/>
            <p:nvPr/>
          </p:nvGrpSpPr>
          <p:grpSpPr>
            <a:xfrm>
              <a:off x="3109484" y="3913367"/>
              <a:ext cx="373800" cy="420525"/>
              <a:chOff x="3081338" y="3783013"/>
              <a:chExt cx="381000" cy="428625"/>
            </a:xfrm>
            <a:solidFill>
              <a:srgbClr val="A6C94C"/>
            </a:solidFill>
          </p:grpSpPr>
          <p:sp>
            <p:nvSpPr>
              <p:cNvPr id="828" name="Freeform 282">
                <a:extLst>
                  <a:ext uri="{FF2B5EF4-FFF2-40B4-BE49-F238E27FC236}">
                    <a16:creationId xmlns:a16="http://schemas.microsoft.com/office/drawing/2014/main" id="{9BC1EABE-04D9-4E7C-A0E6-90BF8AA57286}"/>
                  </a:ext>
                </a:extLst>
              </p:cNvPr>
              <p:cNvSpPr>
                <a:spLocks/>
              </p:cNvSpPr>
              <p:nvPr/>
            </p:nvSpPr>
            <p:spPr bwMode="auto">
              <a:xfrm>
                <a:off x="3216275" y="3833813"/>
                <a:ext cx="22225" cy="41275"/>
              </a:xfrm>
              <a:custGeom>
                <a:avLst/>
                <a:gdLst>
                  <a:gd name="T0" fmla="*/ 50 w 66"/>
                  <a:gd name="T1" fmla="*/ 130 h 130"/>
                  <a:gd name="T2" fmla="*/ 0 w 66"/>
                  <a:gd name="T3" fmla="*/ 130 h 130"/>
                  <a:gd name="T4" fmla="*/ 5 w 66"/>
                  <a:gd name="T5" fmla="*/ 51 h 130"/>
                  <a:gd name="T6" fmla="*/ 35 w 66"/>
                  <a:gd name="T7" fmla="*/ 11 h 130"/>
                  <a:gd name="T8" fmla="*/ 62 w 66"/>
                  <a:gd name="T9" fmla="*/ 0 h 130"/>
                  <a:gd name="T10" fmla="*/ 66 w 66"/>
                  <a:gd name="T11" fmla="*/ 37 h 130"/>
                  <a:gd name="T12" fmla="*/ 56 w 66"/>
                  <a:gd name="T13" fmla="*/ 70 h 130"/>
                  <a:gd name="T14" fmla="*/ 50 w 66"/>
                  <a:gd name="T15" fmla="*/ 13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130">
                    <a:moveTo>
                      <a:pt x="50" y="130"/>
                    </a:moveTo>
                    <a:lnTo>
                      <a:pt x="0" y="130"/>
                    </a:lnTo>
                    <a:lnTo>
                      <a:pt x="5" y="51"/>
                    </a:lnTo>
                    <a:lnTo>
                      <a:pt x="35" y="11"/>
                    </a:lnTo>
                    <a:lnTo>
                      <a:pt x="62" y="0"/>
                    </a:lnTo>
                    <a:lnTo>
                      <a:pt x="66" y="37"/>
                    </a:lnTo>
                    <a:lnTo>
                      <a:pt x="56" y="70"/>
                    </a:lnTo>
                    <a:lnTo>
                      <a:pt x="50" y="130"/>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29" name="Freeform 283">
                <a:extLst>
                  <a:ext uri="{FF2B5EF4-FFF2-40B4-BE49-F238E27FC236}">
                    <a16:creationId xmlns:a16="http://schemas.microsoft.com/office/drawing/2014/main" id="{0E106908-1BA3-456C-B0E4-A5F65A1A6045}"/>
                  </a:ext>
                </a:extLst>
              </p:cNvPr>
              <p:cNvSpPr>
                <a:spLocks/>
              </p:cNvSpPr>
              <p:nvPr/>
            </p:nvSpPr>
            <p:spPr bwMode="auto">
              <a:xfrm>
                <a:off x="3240088" y="3808413"/>
                <a:ext cx="34925" cy="30163"/>
              </a:xfrm>
              <a:custGeom>
                <a:avLst/>
                <a:gdLst>
                  <a:gd name="T0" fmla="*/ 30 w 110"/>
                  <a:gd name="T1" fmla="*/ 67 h 94"/>
                  <a:gd name="T2" fmla="*/ 54 w 110"/>
                  <a:gd name="T3" fmla="*/ 40 h 94"/>
                  <a:gd name="T4" fmla="*/ 110 w 110"/>
                  <a:gd name="T5" fmla="*/ 7 h 94"/>
                  <a:gd name="T6" fmla="*/ 94 w 110"/>
                  <a:gd name="T7" fmla="*/ 0 h 94"/>
                  <a:gd name="T8" fmla="*/ 30 w 110"/>
                  <a:gd name="T9" fmla="*/ 33 h 94"/>
                  <a:gd name="T10" fmla="*/ 0 w 110"/>
                  <a:gd name="T11" fmla="*/ 63 h 94"/>
                  <a:gd name="T12" fmla="*/ 11 w 110"/>
                  <a:gd name="T13" fmla="*/ 94 h 94"/>
                  <a:gd name="T14" fmla="*/ 30 w 110"/>
                  <a:gd name="T15" fmla="*/ 67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94">
                    <a:moveTo>
                      <a:pt x="30" y="67"/>
                    </a:moveTo>
                    <a:lnTo>
                      <a:pt x="54" y="40"/>
                    </a:lnTo>
                    <a:lnTo>
                      <a:pt x="110" y="7"/>
                    </a:lnTo>
                    <a:lnTo>
                      <a:pt x="94" y="0"/>
                    </a:lnTo>
                    <a:lnTo>
                      <a:pt x="30" y="33"/>
                    </a:lnTo>
                    <a:lnTo>
                      <a:pt x="0" y="63"/>
                    </a:lnTo>
                    <a:lnTo>
                      <a:pt x="11" y="94"/>
                    </a:lnTo>
                    <a:lnTo>
                      <a:pt x="30" y="67"/>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30" name="Freeform 284">
                <a:extLst>
                  <a:ext uri="{FF2B5EF4-FFF2-40B4-BE49-F238E27FC236}">
                    <a16:creationId xmlns:a16="http://schemas.microsoft.com/office/drawing/2014/main" id="{CC631E25-70F2-42CF-9122-603386967655}"/>
                  </a:ext>
                </a:extLst>
              </p:cNvPr>
              <p:cNvSpPr>
                <a:spLocks/>
              </p:cNvSpPr>
              <p:nvPr/>
            </p:nvSpPr>
            <p:spPr bwMode="auto">
              <a:xfrm>
                <a:off x="3275013" y="3792538"/>
                <a:ext cx="44450" cy="15875"/>
              </a:xfrm>
              <a:custGeom>
                <a:avLst/>
                <a:gdLst>
                  <a:gd name="T0" fmla="*/ 53 w 140"/>
                  <a:gd name="T1" fmla="*/ 46 h 51"/>
                  <a:gd name="T2" fmla="*/ 73 w 140"/>
                  <a:gd name="T3" fmla="*/ 30 h 51"/>
                  <a:gd name="T4" fmla="*/ 113 w 140"/>
                  <a:gd name="T5" fmla="*/ 16 h 51"/>
                  <a:gd name="T6" fmla="*/ 140 w 140"/>
                  <a:gd name="T7" fmla="*/ 13 h 51"/>
                  <a:gd name="T8" fmla="*/ 137 w 140"/>
                  <a:gd name="T9" fmla="*/ 0 h 51"/>
                  <a:gd name="T10" fmla="*/ 90 w 140"/>
                  <a:gd name="T11" fmla="*/ 6 h 51"/>
                  <a:gd name="T12" fmla="*/ 0 w 140"/>
                  <a:gd name="T13" fmla="*/ 28 h 51"/>
                  <a:gd name="T14" fmla="*/ 21 w 140"/>
                  <a:gd name="T15" fmla="*/ 51 h 51"/>
                  <a:gd name="T16" fmla="*/ 53 w 140"/>
                  <a:gd name="T17"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51">
                    <a:moveTo>
                      <a:pt x="53" y="46"/>
                    </a:moveTo>
                    <a:lnTo>
                      <a:pt x="73" y="30"/>
                    </a:lnTo>
                    <a:lnTo>
                      <a:pt x="113" y="16"/>
                    </a:lnTo>
                    <a:lnTo>
                      <a:pt x="140" y="13"/>
                    </a:lnTo>
                    <a:lnTo>
                      <a:pt x="137" y="0"/>
                    </a:lnTo>
                    <a:lnTo>
                      <a:pt x="90" y="6"/>
                    </a:lnTo>
                    <a:lnTo>
                      <a:pt x="0" y="28"/>
                    </a:lnTo>
                    <a:lnTo>
                      <a:pt x="21" y="51"/>
                    </a:lnTo>
                    <a:lnTo>
                      <a:pt x="53" y="46"/>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31" name="Freeform 285">
                <a:extLst>
                  <a:ext uri="{FF2B5EF4-FFF2-40B4-BE49-F238E27FC236}">
                    <a16:creationId xmlns:a16="http://schemas.microsoft.com/office/drawing/2014/main" id="{C91B2F9F-2239-47F7-B70F-BEC39A738096}"/>
                  </a:ext>
                </a:extLst>
              </p:cNvPr>
              <p:cNvSpPr>
                <a:spLocks/>
              </p:cNvSpPr>
              <p:nvPr/>
            </p:nvSpPr>
            <p:spPr bwMode="auto">
              <a:xfrm>
                <a:off x="3325813" y="3789363"/>
                <a:ext cx="42863" cy="9525"/>
              </a:xfrm>
              <a:custGeom>
                <a:avLst/>
                <a:gdLst>
                  <a:gd name="T0" fmla="*/ 83 w 136"/>
                  <a:gd name="T1" fmla="*/ 33 h 33"/>
                  <a:gd name="T2" fmla="*/ 136 w 136"/>
                  <a:gd name="T3" fmla="*/ 0 h 33"/>
                  <a:gd name="T4" fmla="*/ 109 w 136"/>
                  <a:gd name="T5" fmla="*/ 6 h 33"/>
                  <a:gd name="T6" fmla="*/ 67 w 136"/>
                  <a:gd name="T7" fmla="*/ 10 h 33"/>
                  <a:gd name="T8" fmla="*/ 17 w 136"/>
                  <a:gd name="T9" fmla="*/ 11 h 33"/>
                  <a:gd name="T10" fmla="*/ 0 w 136"/>
                  <a:gd name="T11" fmla="*/ 31 h 33"/>
                  <a:gd name="T12" fmla="*/ 40 w 136"/>
                  <a:gd name="T13" fmla="*/ 27 h 33"/>
                  <a:gd name="T14" fmla="*/ 83 w 136"/>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33">
                    <a:moveTo>
                      <a:pt x="83" y="33"/>
                    </a:moveTo>
                    <a:lnTo>
                      <a:pt x="136" y="0"/>
                    </a:lnTo>
                    <a:lnTo>
                      <a:pt x="109" y="6"/>
                    </a:lnTo>
                    <a:lnTo>
                      <a:pt x="67" y="10"/>
                    </a:lnTo>
                    <a:lnTo>
                      <a:pt x="17" y="11"/>
                    </a:lnTo>
                    <a:lnTo>
                      <a:pt x="0" y="31"/>
                    </a:lnTo>
                    <a:lnTo>
                      <a:pt x="40" y="27"/>
                    </a:lnTo>
                    <a:lnTo>
                      <a:pt x="83" y="33"/>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32" name="Freeform 286">
                <a:extLst>
                  <a:ext uri="{FF2B5EF4-FFF2-40B4-BE49-F238E27FC236}">
                    <a16:creationId xmlns:a16="http://schemas.microsoft.com/office/drawing/2014/main" id="{DAA21FE6-AFA3-4572-994E-0D58155004F9}"/>
                  </a:ext>
                </a:extLst>
              </p:cNvPr>
              <p:cNvSpPr>
                <a:spLocks/>
              </p:cNvSpPr>
              <p:nvPr/>
            </p:nvSpPr>
            <p:spPr bwMode="auto">
              <a:xfrm>
                <a:off x="3373438" y="3783013"/>
                <a:ext cx="23813" cy="12700"/>
              </a:xfrm>
              <a:custGeom>
                <a:avLst/>
                <a:gdLst>
                  <a:gd name="T0" fmla="*/ 74 w 74"/>
                  <a:gd name="T1" fmla="*/ 0 h 38"/>
                  <a:gd name="T2" fmla="*/ 17 w 74"/>
                  <a:gd name="T3" fmla="*/ 8 h 38"/>
                  <a:gd name="T4" fmla="*/ 0 w 74"/>
                  <a:gd name="T5" fmla="*/ 38 h 38"/>
                  <a:gd name="T6" fmla="*/ 44 w 74"/>
                  <a:gd name="T7" fmla="*/ 16 h 38"/>
                  <a:gd name="T8" fmla="*/ 74 w 74"/>
                  <a:gd name="T9" fmla="*/ 0 h 38"/>
                </a:gdLst>
                <a:ahLst/>
                <a:cxnLst>
                  <a:cxn ang="0">
                    <a:pos x="T0" y="T1"/>
                  </a:cxn>
                  <a:cxn ang="0">
                    <a:pos x="T2" y="T3"/>
                  </a:cxn>
                  <a:cxn ang="0">
                    <a:pos x="T4" y="T5"/>
                  </a:cxn>
                  <a:cxn ang="0">
                    <a:pos x="T6" y="T7"/>
                  </a:cxn>
                  <a:cxn ang="0">
                    <a:pos x="T8" y="T9"/>
                  </a:cxn>
                </a:cxnLst>
                <a:rect l="0" t="0" r="r" b="b"/>
                <a:pathLst>
                  <a:path w="74" h="38">
                    <a:moveTo>
                      <a:pt x="74" y="0"/>
                    </a:moveTo>
                    <a:lnTo>
                      <a:pt x="17" y="8"/>
                    </a:lnTo>
                    <a:lnTo>
                      <a:pt x="0" y="38"/>
                    </a:lnTo>
                    <a:lnTo>
                      <a:pt x="44" y="16"/>
                    </a:lnTo>
                    <a:lnTo>
                      <a:pt x="74" y="0"/>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33" name="Freeform 287">
                <a:extLst>
                  <a:ext uri="{FF2B5EF4-FFF2-40B4-BE49-F238E27FC236}">
                    <a16:creationId xmlns:a16="http://schemas.microsoft.com/office/drawing/2014/main" id="{86F48C70-0A5D-4BC8-9DBA-447A089FD4D2}"/>
                  </a:ext>
                </a:extLst>
              </p:cNvPr>
              <p:cNvSpPr>
                <a:spLocks/>
              </p:cNvSpPr>
              <p:nvPr/>
            </p:nvSpPr>
            <p:spPr bwMode="auto">
              <a:xfrm>
                <a:off x="3081338" y="3803650"/>
                <a:ext cx="381000" cy="407988"/>
              </a:xfrm>
              <a:custGeom>
                <a:avLst/>
                <a:gdLst>
                  <a:gd name="T0" fmla="*/ 1175 w 1201"/>
                  <a:gd name="T1" fmla="*/ 108 h 1285"/>
                  <a:gd name="T2" fmla="*/ 1128 w 1201"/>
                  <a:gd name="T3" fmla="*/ 68 h 1285"/>
                  <a:gd name="T4" fmla="*/ 1016 w 1201"/>
                  <a:gd name="T5" fmla="*/ 0 h 1285"/>
                  <a:gd name="T6" fmla="*/ 850 w 1201"/>
                  <a:gd name="T7" fmla="*/ 37 h 1285"/>
                  <a:gd name="T8" fmla="*/ 645 w 1201"/>
                  <a:gd name="T9" fmla="*/ 195 h 1285"/>
                  <a:gd name="T10" fmla="*/ 643 w 1201"/>
                  <a:gd name="T11" fmla="*/ 291 h 1285"/>
                  <a:gd name="T12" fmla="*/ 690 w 1201"/>
                  <a:gd name="T13" fmla="*/ 310 h 1285"/>
                  <a:gd name="T14" fmla="*/ 681 w 1201"/>
                  <a:gd name="T15" fmla="*/ 421 h 1285"/>
                  <a:gd name="T16" fmla="*/ 718 w 1201"/>
                  <a:gd name="T17" fmla="*/ 426 h 1285"/>
                  <a:gd name="T18" fmla="*/ 651 w 1201"/>
                  <a:gd name="T19" fmla="*/ 451 h 1285"/>
                  <a:gd name="T20" fmla="*/ 600 w 1201"/>
                  <a:gd name="T21" fmla="*/ 514 h 1285"/>
                  <a:gd name="T22" fmla="*/ 682 w 1201"/>
                  <a:gd name="T23" fmla="*/ 523 h 1285"/>
                  <a:gd name="T24" fmla="*/ 632 w 1201"/>
                  <a:gd name="T25" fmla="*/ 540 h 1285"/>
                  <a:gd name="T26" fmla="*/ 564 w 1201"/>
                  <a:gd name="T27" fmla="*/ 449 h 1285"/>
                  <a:gd name="T28" fmla="*/ 594 w 1201"/>
                  <a:gd name="T29" fmla="*/ 375 h 1285"/>
                  <a:gd name="T30" fmla="*/ 553 w 1201"/>
                  <a:gd name="T31" fmla="*/ 283 h 1285"/>
                  <a:gd name="T32" fmla="*/ 483 w 1201"/>
                  <a:gd name="T33" fmla="*/ 266 h 1285"/>
                  <a:gd name="T34" fmla="*/ 429 w 1201"/>
                  <a:gd name="T35" fmla="*/ 284 h 1285"/>
                  <a:gd name="T36" fmla="*/ 395 w 1201"/>
                  <a:gd name="T37" fmla="*/ 525 h 1285"/>
                  <a:gd name="T38" fmla="*/ 311 w 1201"/>
                  <a:gd name="T39" fmla="*/ 759 h 1285"/>
                  <a:gd name="T40" fmla="*/ 263 w 1201"/>
                  <a:gd name="T41" fmla="*/ 733 h 1285"/>
                  <a:gd name="T42" fmla="*/ 311 w 1201"/>
                  <a:gd name="T43" fmla="*/ 828 h 1285"/>
                  <a:gd name="T44" fmla="*/ 395 w 1201"/>
                  <a:gd name="T45" fmla="*/ 837 h 1285"/>
                  <a:gd name="T46" fmla="*/ 468 w 1201"/>
                  <a:gd name="T47" fmla="*/ 827 h 1285"/>
                  <a:gd name="T48" fmla="*/ 431 w 1201"/>
                  <a:gd name="T49" fmla="*/ 867 h 1285"/>
                  <a:gd name="T50" fmla="*/ 311 w 1201"/>
                  <a:gd name="T51" fmla="*/ 865 h 1285"/>
                  <a:gd name="T52" fmla="*/ 229 w 1201"/>
                  <a:gd name="T53" fmla="*/ 902 h 1285"/>
                  <a:gd name="T54" fmla="*/ 269 w 1201"/>
                  <a:gd name="T55" fmla="*/ 942 h 1285"/>
                  <a:gd name="T56" fmla="*/ 202 w 1201"/>
                  <a:gd name="T57" fmla="*/ 949 h 1285"/>
                  <a:gd name="T58" fmla="*/ 283 w 1201"/>
                  <a:gd name="T59" fmla="*/ 1021 h 1285"/>
                  <a:gd name="T60" fmla="*/ 203 w 1201"/>
                  <a:gd name="T61" fmla="*/ 999 h 1285"/>
                  <a:gd name="T62" fmla="*/ 174 w 1201"/>
                  <a:gd name="T63" fmla="*/ 945 h 1285"/>
                  <a:gd name="T64" fmla="*/ 187 w 1201"/>
                  <a:gd name="T65" fmla="*/ 921 h 1285"/>
                  <a:gd name="T66" fmla="*/ 199 w 1201"/>
                  <a:gd name="T67" fmla="*/ 902 h 1285"/>
                  <a:gd name="T68" fmla="*/ 154 w 1201"/>
                  <a:gd name="T69" fmla="*/ 860 h 1285"/>
                  <a:gd name="T70" fmla="*/ 216 w 1201"/>
                  <a:gd name="T71" fmla="*/ 871 h 1285"/>
                  <a:gd name="T72" fmla="*/ 260 w 1201"/>
                  <a:gd name="T73" fmla="*/ 882 h 1285"/>
                  <a:gd name="T74" fmla="*/ 281 w 1201"/>
                  <a:gd name="T75" fmla="*/ 808 h 1285"/>
                  <a:gd name="T76" fmla="*/ 221 w 1201"/>
                  <a:gd name="T77" fmla="*/ 796 h 1285"/>
                  <a:gd name="T78" fmla="*/ 145 w 1201"/>
                  <a:gd name="T79" fmla="*/ 873 h 1285"/>
                  <a:gd name="T80" fmla="*/ 83 w 1201"/>
                  <a:gd name="T81" fmla="*/ 927 h 1285"/>
                  <a:gd name="T82" fmla="*/ 139 w 1201"/>
                  <a:gd name="T83" fmla="*/ 980 h 1285"/>
                  <a:gd name="T84" fmla="*/ 168 w 1201"/>
                  <a:gd name="T85" fmla="*/ 1035 h 1285"/>
                  <a:gd name="T86" fmla="*/ 129 w 1201"/>
                  <a:gd name="T87" fmla="*/ 1009 h 1285"/>
                  <a:gd name="T88" fmla="*/ 56 w 1201"/>
                  <a:gd name="T89" fmla="*/ 1000 h 1285"/>
                  <a:gd name="T90" fmla="*/ 224 w 1201"/>
                  <a:gd name="T91" fmla="*/ 1125 h 1285"/>
                  <a:gd name="T92" fmla="*/ 556 w 1201"/>
                  <a:gd name="T93" fmla="*/ 1006 h 1285"/>
                  <a:gd name="T94" fmla="*/ 750 w 1201"/>
                  <a:gd name="T95" fmla="*/ 1047 h 1285"/>
                  <a:gd name="T96" fmla="*/ 691 w 1201"/>
                  <a:gd name="T97" fmla="*/ 1207 h 1285"/>
                  <a:gd name="T98" fmla="*/ 865 w 1201"/>
                  <a:gd name="T99" fmla="*/ 1272 h 1285"/>
                  <a:gd name="T100" fmla="*/ 896 w 1201"/>
                  <a:gd name="T101" fmla="*/ 1019 h 1285"/>
                  <a:gd name="T102" fmla="*/ 993 w 1201"/>
                  <a:gd name="T103" fmla="*/ 719 h 1285"/>
                  <a:gd name="T104" fmla="*/ 1108 w 1201"/>
                  <a:gd name="T105" fmla="*/ 463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01" h="1285">
                    <a:moveTo>
                      <a:pt x="1146" y="290"/>
                    </a:moveTo>
                    <a:lnTo>
                      <a:pt x="1201" y="113"/>
                    </a:lnTo>
                    <a:lnTo>
                      <a:pt x="1175" y="108"/>
                    </a:lnTo>
                    <a:lnTo>
                      <a:pt x="1161" y="84"/>
                    </a:lnTo>
                    <a:lnTo>
                      <a:pt x="1174" y="71"/>
                    </a:lnTo>
                    <a:lnTo>
                      <a:pt x="1128" y="68"/>
                    </a:lnTo>
                    <a:lnTo>
                      <a:pt x="1090" y="42"/>
                    </a:lnTo>
                    <a:lnTo>
                      <a:pt x="1060" y="8"/>
                    </a:lnTo>
                    <a:lnTo>
                      <a:pt x="1016" y="0"/>
                    </a:lnTo>
                    <a:lnTo>
                      <a:pt x="947" y="13"/>
                    </a:lnTo>
                    <a:lnTo>
                      <a:pt x="907" y="40"/>
                    </a:lnTo>
                    <a:lnTo>
                      <a:pt x="850" y="37"/>
                    </a:lnTo>
                    <a:lnTo>
                      <a:pt x="753" y="51"/>
                    </a:lnTo>
                    <a:lnTo>
                      <a:pt x="684" y="102"/>
                    </a:lnTo>
                    <a:lnTo>
                      <a:pt x="645" y="195"/>
                    </a:lnTo>
                    <a:lnTo>
                      <a:pt x="633" y="265"/>
                    </a:lnTo>
                    <a:lnTo>
                      <a:pt x="623" y="275"/>
                    </a:lnTo>
                    <a:lnTo>
                      <a:pt x="643" y="291"/>
                    </a:lnTo>
                    <a:lnTo>
                      <a:pt x="707" y="297"/>
                    </a:lnTo>
                    <a:lnTo>
                      <a:pt x="730" y="307"/>
                    </a:lnTo>
                    <a:lnTo>
                      <a:pt x="690" y="310"/>
                    </a:lnTo>
                    <a:lnTo>
                      <a:pt x="667" y="371"/>
                    </a:lnTo>
                    <a:lnTo>
                      <a:pt x="661" y="401"/>
                    </a:lnTo>
                    <a:lnTo>
                      <a:pt x="681" y="421"/>
                    </a:lnTo>
                    <a:lnTo>
                      <a:pt x="708" y="421"/>
                    </a:lnTo>
                    <a:lnTo>
                      <a:pt x="743" y="413"/>
                    </a:lnTo>
                    <a:lnTo>
                      <a:pt x="718" y="426"/>
                    </a:lnTo>
                    <a:lnTo>
                      <a:pt x="728" y="454"/>
                    </a:lnTo>
                    <a:lnTo>
                      <a:pt x="678" y="434"/>
                    </a:lnTo>
                    <a:lnTo>
                      <a:pt x="651" y="451"/>
                    </a:lnTo>
                    <a:lnTo>
                      <a:pt x="631" y="464"/>
                    </a:lnTo>
                    <a:lnTo>
                      <a:pt x="581" y="474"/>
                    </a:lnTo>
                    <a:lnTo>
                      <a:pt x="600" y="514"/>
                    </a:lnTo>
                    <a:lnTo>
                      <a:pt x="619" y="528"/>
                    </a:lnTo>
                    <a:lnTo>
                      <a:pt x="655" y="533"/>
                    </a:lnTo>
                    <a:lnTo>
                      <a:pt x="682" y="523"/>
                    </a:lnTo>
                    <a:lnTo>
                      <a:pt x="728" y="460"/>
                    </a:lnTo>
                    <a:lnTo>
                      <a:pt x="689" y="533"/>
                    </a:lnTo>
                    <a:lnTo>
                      <a:pt x="632" y="540"/>
                    </a:lnTo>
                    <a:lnTo>
                      <a:pt x="572" y="504"/>
                    </a:lnTo>
                    <a:lnTo>
                      <a:pt x="557" y="474"/>
                    </a:lnTo>
                    <a:lnTo>
                      <a:pt x="564" y="449"/>
                    </a:lnTo>
                    <a:lnTo>
                      <a:pt x="531" y="418"/>
                    </a:lnTo>
                    <a:lnTo>
                      <a:pt x="564" y="378"/>
                    </a:lnTo>
                    <a:lnTo>
                      <a:pt x="594" y="375"/>
                    </a:lnTo>
                    <a:lnTo>
                      <a:pt x="610" y="325"/>
                    </a:lnTo>
                    <a:lnTo>
                      <a:pt x="560" y="301"/>
                    </a:lnTo>
                    <a:lnTo>
                      <a:pt x="553" y="283"/>
                    </a:lnTo>
                    <a:lnTo>
                      <a:pt x="546" y="259"/>
                    </a:lnTo>
                    <a:lnTo>
                      <a:pt x="506" y="273"/>
                    </a:lnTo>
                    <a:lnTo>
                      <a:pt x="483" y="266"/>
                    </a:lnTo>
                    <a:lnTo>
                      <a:pt x="479" y="244"/>
                    </a:lnTo>
                    <a:lnTo>
                      <a:pt x="446" y="244"/>
                    </a:lnTo>
                    <a:lnTo>
                      <a:pt x="429" y="284"/>
                    </a:lnTo>
                    <a:lnTo>
                      <a:pt x="407" y="336"/>
                    </a:lnTo>
                    <a:lnTo>
                      <a:pt x="417" y="420"/>
                    </a:lnTo>
                    <a:lnTo>
                      <a:pt x="395" y="525"/>
                    </a:lnTo>
                    <a:lnTo>
                      <a:pt x="300" y="646"/>
                    </a:lnTo>
                    <a:lnTo>
                      <a:pt x="267" y="716"/>
                    </a:lnTo>
                    <a:lnTo>
                      <a:pt x="311" y="759"/>
                    </a:lnTo>
                    <a:lnTo>
                      <a:pt x="384" y="752"/>
                    </a:lnTo>
                    <a:lnTo>
                      <a:pt x="314" y="773"/>
                    </a:lnTo>
                    <a:lnTo>
                      <a:pt x="263" y="733"/>
                    </a:lnTo>
                    <a:lnTo>
                      <a:pt x="228" y="766"/>
                    </a:lnTo>
                    <a:lnTo>
                      <a:pt x="274" y="803"/>
                    </a:lnTo>
                    <a:lnTo>
                      <a:pt x="311" y="828"/>
                    </a:lnTo>
                    <a:lnTo>
                      <a:pt x="345" y="845"/>
                    </a:lnTo>
                    <a:lnTo>
                      <a:pt x="375" y="845"/>
                    </a:lnTo>
                    <a:lnTo>
                      <a:pt x="395" y="837"/>
                    </a:lnTo>
                    <a:lnTo>
                      <a:pt x="428" y="807"/>
                    </a:lnTo>
                    <a:lnTo>
                      <a:pt x="411" y="844"/>
                    </a:lnTo>
                    <a:lnTo>
                      <a:pt x="468" y="827"/>
                    </a:lnTo>
                    <a:lnTo>
                      <a:pt x="441" y="851"/>
                    </a:lnTo>
                    <a:lnTo>
                      <a:pt x="478" y="851"/>
                    </a:lnTo>
                    <a:lnTo>
                      <a:pt x="431" y="867"/>
                    </a:lnTo>
                    <a:lnTo>
                      <a:pt x="391" y="847"/>
                    </a:lnTo>
                    <a:lnTo>
                      <a:pt x="334" y="865"/>
                    </a:lnTo>
                    <a:lnTo>
                      <a:pt x="311" y="865"/>
                    </a:lnTo>
                    <a:lnTo>
                      <a:pt x="279" y="889"/>
                    </a:lnTo>
                    <a:lnTo>
                      <a:pt x="265" y="912"/>
                    </a:lnTo>
                    <a:lnTo>
                      <a:pt x="229" y="902"/>
                    </a:lnTo>
                    <a:lnTo>
                      <a:pt x="205" y="915"/>
                    </a:lnTo>
                    <a:lnTo>
                      <a:pt x="219" y="935"/>
                    </a:lnTo>
                    <a:lnTo>
                      <a:pt x="269" y="942"/>
                    </a:lnTo>
                    <a:lnTo>
                      <a:pt x="265" y="955"/>
                    </a:lnTo>
                    <a:lnTo>
                      <a:pt x="235" y="949"/>
                    </a:lnTo>
                    <a:lnTo>
                      <a:pt x="202" y="949"/>
                    </a:lnTo>
                    <a:lnTo>
                      <a:pt x="190" y="969"/>
                    </a:lnTo>
                    <a:lnTo>
                      <a:pt x="279" y="988"/>
                    </a:lnTo>
                    <a:lnTo>
                      <a:pt x="283" y="1021"/>
                    </a:lnTo>
                    <a:lnTo>
                      <a:pt x="273" y="1018"/>
                    </a:lnTo>
                    <a:lnTo>
                      <a:pt x="220" y="1002"/>
                    </a:lnTo>
                    <a:lnTo>
                      <a:pt x="203" y="999"/>
                    </a:lnTo>
                    <a:lnTo>
                      <a:pt x="193" y="1009"/>
                    </a:lnTo>
                    <a:lnTo>
                      <a:pt x="177" y="968"/>
                    </a:lnTo>
                    <a:lnTo>
                      <a:pt x="174" y="945"/>
                    </a:lnTo>
                    <a:lnTo>
                      <a:pt x="124" y="925"/>
                    </a:lnTo>
                    <a:lnTo>
                      <a:pt x="148" y="899"/>
                    </a:lnTo>
                    <a:lnTo>
                      <a:pt x="187" y="921"/>
                    </a:lnTo>
                    <a:lnTo>
                      <a:pt x="183" y="939"/>
                    </a:lnTo>
                    <a:lnTo>
                      <a:pt x="197" y="925"/>
                    </a:lnTo>
                    <a:lnTo>
                      <a:pt x="199" y="902"/>
                    </a:lnTo>
                    <a:lnTo>
                      <a:pt x="216" y="878"/>
                    </a:lnTo>
                    <a:lnTo>
                      <a:pt x="196" y="891"/>
                    </a:lnTo>
                    <a:lnTo>
                      <a:pt x="154" y="860"/>
                    </a:lnTo>
                    <a:lnTo>
                      <a:pt x="163" y="837"/>
                    </a:lnTo>
                    <a:lnTo>
                      <a:pt x="201" y="824"/>
                    </a:lnTo>
                    <a:lnTo>
                      <a:pt x="216" y="871"/>
                    </a:lnTo>
                    <a:lnTo>
                      <a:pt x="239" y="891"/>
                    </a:lnTo>
                    <a:lnTo>
                      <a:pt x="246" y="891"/>
                    </a:lnTo>
                    <a:lnTo>
                      <a:pt x="260" y="882"/>
                    </a:lnTo>
                    <a:lnTo>
                      <a:pt x="267" y="853"/>
                    </a:lnTo>
                    <a:lnTo>
                      <a:pt x="263" y="831"/>
                    </a:lnTo>
                    <a:lnTo>
                      <a:pt x="281" y="808"/>
                    </a:lnTo>
                    <a:lnTo>
                      <a:pt x="274" y="803"/>
                    </a:lnTo>
                    <a:lnTo>
                      <a:pt x="254" y="823"/>
                    </a:lnTo>
                    <a:lnTo>
                      <a:pt x="221" y="796"/>
                    </a:lnTo>
                    <a:lnTo>
                      <a:pt x="171" y="816"/>
                    </a:lnTo>
                    <a:lnTo>
                      <a:pt x="142" y="843"/>
                    </a:lnTo>
                    <a:lnTo>
                      <a:pt x="145" y="873"/>
                    </a:lnTo>
                    <a:lnTo>
                      <a:pt x="142" y="896"/>
                    </a:lnTo>
                    <a:lnTo>
                      <a:pt x="112" y="913"/>
                    </a:lnTo>
                    <a:lnTo>
                      <a:pt x="83" y="927"/>
                    </a:lnTo>
                    <a:lnTo>
                      <a:pt x="79" y="950"/>
                    </a:lnTo>
                    <a:lnTo>
                      <a:pt x="109" y="987"/>
                    </a:lnTo>
                    <a:lnTo>
                      <a:pt x="139" y="980"/>
                    </a:lnTo>
                    <a:lnTo>
                      <a:pt x="151" y="980"/>
                    </a:lnTo>
                    <a:lnTo>
                      <a:pt x="185" y="1021"/>
                    </a:lnTo>
                    <a:lnTo>
                      <a:pt x="168" y="1035"/>
                    </a:lnTo>
                    <a:lnTo>
                      <a:pt x="139" y="1035"/>
                    </a:lnTo>
                    <a:lnTo>
                      <a:pt x="147" y="1007"/>
                    </a:lnTo>
                    <a:lnTo>
                      <a:pt x="129" y="1009"/>
                    </a:lnTo>
                    <a:lnTo>
                      <a:pt x="118" y="1012"/>
                    </a:lnTo>
                    <a:lnTo>
                      <a:pt x="92" y="994"/>
                    </a:lnTo>
                    <a:lnTo>
                      <a:pt x="56" y="1000"/>
                    </a:lnTo>
                    <a:lnTo>
                      <a:pt x="0" y="1033"/>
                    </a:lnTo>
                    <a:lnTo>
                      <a:pt x="137" y="1126"/>
                    </a:lnTo>
                    <a:lnTo>
                      <a:pt x="224" y="1125"/>
                    </a:lnTo>
                    <a:lnTo>
                      <a:pt x="327" y="1074"/>
                    </a:lnTo>
                    <a:lnTo>
                      <a:pt x="406" y="1000"/>
                    </a:lnTo>
                    <a:lnTo>
                      <a:pt x="556" y="1006"/>
                    </a:lnTo>
                    <a:lnTo>
                      <a:pt x="613" y="1038"/>
                    </a:lnTo>
                    <a:lnTo>
                      <a:pt x="703" y="1035"/>
                    </a:lnTo>
                    <a:lnTo>
                      <a:pt x="750" y="1047"/>
                    </a:lnTo>
                    <a:lnTo>
                      <a:pt x="777" y="1104"/>
                    </a:lnTo>
                    <a:lnTo>
                      <a:pt x="748" y="1160"/>
                    </a:lnTo>
                    <a:lnTo>
                      <a:pt x="691" y="1207"/>
                    </a:lnTo>
                    <a:lnTo>
                      <a:pt x="719" y="1266"/>
                    </a:lnTo>
                    <a:lnTo>
                      <a:pt x="779" y="1285"/>
                    </a:lnTo>
                    <a:lnTo>
                      <a:pt x="865" y="1272"/>
                    </a:lnTo>
                    <a:lnTo>
                      <a:pt x="828" y="1222"/>
                    </a:lnTo>
                    <a:lnTo>
                      <a:pt x="840" y="1126"/>
                    </a:lnTo>
                    <a:lnTo>
                      <a:pt x="896" y="1019"/>
                    </a:lnTo>
                    <a:lnTo>
                      <a:pt x="851" y="903"/>
                    </a:lnTo>
                    <a:lnTo>
                      <a:pt x="850" y="774"/>
                    </a:lnTo>
                    <a:lnTo>
                      <a:pt x="993" y="719"/>
                    </a:lnTo>
                    <a:lnTo>
                      <a:pt x="1079" y="639"/>
                    </a:lnTo>
                    <a:lnTo>
                      <a:pt x="1139" y="549"/>
                    </a:lnTo>
                    <a:lnTo>
                      <a:pt x="1108" y="463"/>
                    </a:lnTo>
                    <a:lnTo>
                      <a:pt x="1153" y="420"/>
                    </a:lnTo>
                    <a:lnTo>
                      <a:pt x="1146" y="290"/>
                    </a:ln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grpSp>
        <p:grpSp>
          <p:nvGrpSpPr>
            <p:cNvPr id="756" name="Group 755">
              <a:extLst>
                <a:ext uri="{FF2B5EF4-FFF2-40B4-BE49-F238E27FC236}">
                  <a16:creationId xmlns:a16="http://schemas.microsoft.com/office/drawing/2014/main" id="{0525A6AF-8E71-4EB4-B188-E1C4E09AE59F}"/>
                </a:ext>
              </a:extLst>
            </p:cNvPr>
            <p:cNvGrpSpPr/>
            <p:nvPr/>
          </p:nvGrpSpPr>
          <p:grpSpPr>
            <a:xfrm>
              <a:off x="6022009" y="4922625"/>
              <a:ext cx="190015" cy="66973"/>
              <a:chOff x="6049963" y="4811713"/>
              <a:chExt cx="193675" cy="68263"/>
            </a:xfrm>
            <a:solidFill>
              <a:srgbClr val="C0C0C0"/>
            </a:solidFill>
          </p:grpSpPr>
          <p:sp>
            <p:nvSpPr>
              <p:cNvPr id="825" name="Freeform 288">
                <a:extLst>
                  <a:ext uri="{FF2B5EF4-FFF2-40B4-BE49-F238E27FC236}">
                    <a16:creationId xmlns:a16="http://schemas.microsoft.com/office/drawing/2014/main" id="{D7CCE27C-3D41-4B5E-9161-58B6B9B6A297}"/>
                  </a:ext>
                </a:extLst>
              </p:cNvPr>
              <p:cNvSpPr>
                <a:spLocks/>
              </p:cNvSpPr>
              <p:nvPr/>
            </p:nvSpPr>
            <p:spPr bwMode="auto">
              <a:xfrm>
                <a:off x="6049963" y="4868863"/>
                <a:ext cx="7938" cy="11113"/>
              </a:xfrm>
              <a:custGeom>
                <a:avLst/>
                <a:gdLst>
                  <a:gd name="T0" fmla="*/ 13 w 23"/>
                  <a:gd name="T1" fmla="*/ 0 h 34"/>
                  <a:gd name="T2" fmla="*/ 23 w 23"/>
                  <a:gd name="T3" fmla="*/ 20 h 34"/>
                  <a:gd name="T4" fmla="*/ 20 w 23"/>
                  <a:gd name="T5" fmla="*/ 34 h 34"/>
                  <a:gd name="T6" fmla="*/ 0 w 23"/>
                  <a:gd name="T7" fmla="*/ 10 h 34"/>
                  <a:gd name="T8" fmla="*/ 13 w 23"/>
                  <a:gd name="T9" fmla="*/ 0 h 34"/>
                </a:gdLst>
                <a:ahLst/>
                <a:cxnLst>
                  <a:cxn ang="0">
                    <a:pos x="T0" y="T1"/>
                  </a:cxn>
                  <a:cxn ang="0">
                    <a:pos x="T2" y="T3"/>
                  </a:cxn>
                  <a:cxn ang="0">
                    <a:pos x="T4" y="T5"/>
                  </a:cxn>
                  <a:cxn ang="0">
                    <a:pos x="T6" y="T7"/>
                  </a:cxn>
                  <a:cxn ang="0">
                    <a:pos x="T8" y="T9"/>
                  </a:cxn>
                </a:cxnLst>
                <a:rect l="0" t="0" r="r" b="b"/>
                <a:pathLst>
                  <a:path w="23" h="34">
                    <a:moveTo>
                      <a:pt x="13" y="0"/>
                    </a:moveTo>
                    <a:lnTo>
                      <a:pt x="23" y="20"/>
                    </a:lnTo>
                    <a:lnTo>
                      <a:pt x="20" y="34"/>
                    </a:lnTo>
                    <a:lnTo>
                      <a:pt x="0" y="10"/>
                    </a:lnTo>
                    <a:lnTo>
                      <a:pt x="1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26" name="Freeform 289">
                <a:extLst>
                  <a:ext uri="{FF2B5EF4-FFF2-40B4-BE49-F238E27FC236}">
                    <a16:creationId xmlns:a16="http://schemas.microsoft.com/office/drawing/2014/main" id="{0D513726-FD53-4880-B928-8900FBE78D13}"/>
                  </a:ext>
                </a:extLst>
              </p:cNvPr>
              <p:cNvSpPr>
                <a:spLocks/>
              </p:cNvSpPr>
              <p:nvPr/>
            </p:nvSpPr>
            <p:spPr bwMode="auto">
              <a:xfrm>
                <a:off x="6132513" y="4841875"/>
                <a:ext cx="25400" cy="34925"/>
              </a:xfrm>
              <a:custGeom>
                <a:avLst/>
                <a:gdLst>
                  <a:gd name="T0" fmla="*/ 10 w 80"/>
                  <a:gd name="T1" fmla="*/ 57 h 111"/>
                  <a:gd name="T2" fmla="*/ 0 w 80"/>
                  <a:gd name="T3" fmla="*/ 80 h 111"/>
                  <a:gd name="T4" fmla="*/ 34 w 80"/>
                  <a:gd name="T5" fmla="*/ 111 h 111"/>
                  <a:gd name="T6" fmla="*/ 54 w 80"/>
                  <a:gd name="T7" fmla="*/ 40 h 111"/>
                  <a:gd name="T8" fmla="*/ 80 w 80"/>
                  <a:gd name="T9" fmla="*/ 0 h 111"/>
                  <a:gd name="T10" fmla="*/ 61 w 80"/>
                  <a:gd name="T11" fmla="*/ 17 h 111"/>
                  <a:gd name="T12" fmla="*/ 10 w 80"/>
                  <a:gd name="T13" fmla="*/ 57 h 111"/>
                </a:gdLst>
                <a:ahLst/>
                <a:cxnLst>
                  <a:cxn ang="0">
                    <a:pos x="T0" y="T1"/>
                  </a:cxn>
                  <a:cxn ang="0">
                    <a:pos x="T2" y="T3"/>
                  </a:cxn>
                  <a:cxn ang="0">
                    <a:pos x="T4" y="T5"/>
                  </a:cxn>
                  <a:cxn ang="0">
                    <a:pos x="T6" y="T7"/>
                  </a:cxn>
                  <a:cxn ang="0">
                    <a:pos x="T8" y="T9"/>
                  </a:cxn>
                  <a:cxn ang="0">
                    <a:pos x="T10" y="T11"/>
                  </a:cxn>
                  <a:cxn ang="0">
                    <a:pos x="T12" y="T13"/>
                  </a:cxn>
                </a:cxnLst>
                <a:rect l="0" t="0" r="r" b="b"/>
                <a:pathLst>
                  <a:path w="80" h="111">
                    <a:moveTo>
                      <a:pt x="10" y="57"/>
                    </a:moveTo>
                    <a:lnTo>
                      <a:pt x="0" y="80"/>
                    </a:lnTo>
                    <a:lnTo>
                      <a:pt x="34" y="111"/>
                    </a:lnTo>
                    <a:lnTo>
                      <a:pt x="54" y="40"/>
                    </a:lnTo>
                    <a:lnTo>
                      <a:pt x="80" y="0"/>
                    </a:lnTo>
                    <a:lnTo>
                      <a:pt x="61" y="17"/>
                    </a:lnTo>
                    <a:lnTo>
                      <a:pt x="10" y="5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27" name="Freeform 290">
                <a:extLst>
                  <a:ext uri="{FF2B5EF4-FFF2-40B4-BE49-F238E27FC236}">
                    <a16:creationId xmlns:a16="http://schemas.microsoft.com/office/drawing/2014/main" id="{2B269E0B-93CD-4155-AFE0-430289EE7186}"/>
                  </a:ext>
                </a:extLst>
              </p:cNvPr>
              <p:cNvSpPr>
                <a:spLocks/>
              </p:cNvSpPr>
              <p:nvPr/>
            </p:nvSpPr>
            <p:spPr bwMode="auto">
              <a:xfrm>
                <a:off x="6230938" y="4811713"/>
                <a:ext cx="12700" cy="9525"/>
              </a:xfrm>
              <a:custGeom>
                <a:avLst/>
                <a:gdLst>
                  <a:gd name="T0" fmla="*/ 0 w 44"/>
                  <a:gd name="T1" fmla="*/ 31 h 31"/>
                  <a:gd name="T2" fmla="*/ 44 w 44"/>
                  <a:gd name="T3" fmla="*/ 0 h 31"/>
                  <a:gd name="T4" fmla="*/ 10 w 44"/>
                  <a:gd name="T5" fmla="*/ 4 h 31"/>
                  <a:gd name="T6" fmla="*/ 0 w 44"/>
                  <a:gd name="T7" fmla="*/ 31 h 31"/>
                </a:gdLst>
                <a:ahLst/>
                <a:cxnLst>
                  <a:cxn ang="0">
                    <a:pos x="T0" y="T1"/>
                  </a:cxn>
                  <a:cxn ang="0">
                    <a:pos x="T2" y="T3"/>
                  </a:cxn>
                  <a:cxn ang="0">
                    <a:pos x="T4" y="T5"/>
                  </a:cxn>
                  <a:cxn ang="0">
                    <a:pos x="T6" y="T7"/>
                  </a:cxn>
                </a:cxnLst>
                <a:rect l="0" t="0" r="r" b="b"/>
                <a:pathLst>
                  <a:path w="44" h="31">
                    <a:moveTo>
                      <a:pt x="0" y="31"/>
                    </a:moveTo>
                    <a:lnTo>
                      <a:pt x="44" y="0"/>
                    </a:lnTo>
                    <a:lnTo>
                      <a:pt x="10" y="4"/>
                    </a:lnTo>
                    <a:lnTo>
                      <a:pt x="0" y="3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grpSp>
        <p:grpSp>
          <p:nvGrpSpPr>
            <p:cNvPr id="757" name="Group 756">
              <a:extLst>
                <a:ext uri="{FF2B5EF4-FFF2-40B4-BE49-F238E27FC236}">
                  <a16:creationId xmlns:a16="http://schemas.microsoft.com/office/drawing/2014/main" id="{C39E7137-A1E0-470A-BF02-3C85FB772105}"/>
                </a:ext>
              </a:extLst>
            </p:cNvPr>
            <p:cNvGrpSpPr/>
            <p:nvPr/>
          </p:nvGrpSpPr>
          <p:grpSpPr>
            <a:xfrm>
              <a:off x="3556488" y="3220275"/>
              <a:ext cx="657266" cy="515533"/>
              <a:chOff x="3536950" y="3076575"/>
              <a:chExt cx="669926" cy="525463"/>
            </a:xfrm>
            <a:solidFill>
              <a:srgbClr val="C0C0C0"/>
            </a:solidFill>
          </p:grpSpPr>
          <p:sp>
            <p:nvSpPr>
              <p:cNvPr id="807" name="Freeform 117">
                <a:extLst>
                  <a:ext uri="{FF2B5EF4-FFF2-40B4-BE49-F238E27FC236}">
                    <a16:creationId xmlns:a16="http://schemas.microsoft.com/office/drawing/2014/main" id="{6E0A17B5-3D34-4607-86FA-020F4B95CB6D}"/>
                  </a:ext>
                </a:extLst>
              </p:cNvPr>
              <p:cNvSpPr>
                <a:spLocks/>
              </p:cNvSpPr>
              <p:nvPr/>
            </p:nvSpPr>
            <p:spPr bwMode="auto">
              <a:xfrm>
                <a:off x="3762375" y="3381375"/>
                <a:ext cx="17463" cy="34925"/>
              </a:xfrm>
              <a:custGeom>
                <a:avLst/>
                <a:gdLst>
                  <a:gd name="T0" fmla="*/ 37 w 54"/>
                  <a:gd name="T1" fmla="*/ 109 h 109"/>
                  <a:gd name="T2" fmla="*/ 54 w 54"/>
                  <a:gd name="T3" fmla="*/ 63 h 109"/>
                  <a:gd name="T4" fmla="*/ 19 w 54"/>
                  <a:gd name="T5" fmla="*/ 0 h 109"/>
                  <a:gd name="T6" fmla="*/ 37 w 54"/>
                  <a:gd name="T7" fmla="*/ 59 h 109"/>
                  <a:gd name="T8" fmla="*/ 0 w 54"/>
                  <a:gd name="T9" fmla="*/ 86 h 109"/>
                  <a:gd name="T10" fmla="*/ 37 w 54"/>
                  <a:gd name="T11" fmla="*/ 109 h 109"/>
                </a:gdLst>
                <a:ahLst/>
                <a:cxnLst>
                  <a:cxn ang="0">
                    <a:pos x="T0" y="T1"/>
                  </a:cxn>
                  <a:cxn ang="0">
                    <a:pos x="T2" y="T3"/>
                  </a:cxn>
                  <a:cxn ang="0">
                    <a:pos x="T4" y="T5"/>
                  </a:cxn>
                  <a:cxn ang="0">
                    <a:pos x="T6" y="T7"/>
                  </a:cxn>
                  <a:cxn ang="0">
                    <a:pos x="T8" y="T9"/>
                  </a:cxn>
                  <a:cxn ang="0">
                    <a:pos x="T10" y="T11"/>
                  </a:cxn>
                </a:cxnLst>
                <a:rect l="0" t="0" r="r" b="b"/>
                <a:pathLst>
                  <a:path w="54" h="109">
                    <a:moveTo>
                      <a:pt x="37" y="109"/>
                    </a:moveTo>
                    <a:lnTo>
                      <a:pt x="54" y="63"/>
                    </a:lnTo>
                    <a:lnTo>
                      <a:pt x="19" y="0"/>
                    </a:lnTo>
                    <a:lnTo>
                      <a:pt x="37" y="59"/>
                    </a:lnTo>
                    <a:lnTo>
                      <a:pt x="0" y="86"/>
                    </a:lnTo>
                    <a:lnTo>
                      <a:pt x="37" y="10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08" name="Freeform 118">
                <a:extLst>
                  <a:ext uri="{FF2B5EF4-FFF2-40B4-BE49-F238E27FC236}">
                    <a16:creationId xmlns:a16="http://schemas.microsoft.com/office/drawing/2014/main" id="{9CE1115D-28F8-4F06-9A5B-378FBAEF1E42}"/>
                  </a:ext>
                </a:extLst>
              </p:cNvPr>
              <p:cNvSpPr>
                <a:spLocks/>
              </p:cNvSpPr>
              <p:nvPr/>
            </p:nvSpPr>
            <p:spPr bwMode="auto">
              <a:xfrm>
                <a:off x="3557588" y="3470275"/>
                <a:ext cx="20638" cy="12700"/>
              </a:xfrm>
              <a:custGeom>
                <a:avLst/>
                <a:gdLst>
                  <a:gd name="T0" fmla="*/ 30 w 65"/>
                  <a:gd name="T1" fmla="*/ 0 h 43"/>
                  <a:gd name="T2" fmla="*/ 0 w 65"/>
                  <a:gd name="T3" fmla="*/ 6 h 43"/>
                  <a:gd name="T4" fmla="*/ 38 w 65"/>
                  <a:gd name="T5" fmla="*/ 40 h 43"/>
                  <a:gd name="T6" fmla="*/ 65 w 65"/>
                  <a:gd name="T7" fmla="*/ 43 h 43"/>
                  <a:gd name="T8" fmla="*/ 30 w 65"/>
                  <a:gd name="T9" fmla="*/ 0 h 43"/>
                </a:gdLst>
                <a:ahLst/>
                <a:cxnLst>
                  <a:cxn ang="0">
                    <a:pos x="T0" y="T1"/>
                  </a:cxn>
                  <a:cxn ang="0">
                    <a:pos x="T2" y="T3"/>
                  </a:cxn>
                  <a:cxn ang="0">
                    <a:pos x="T4" y="T5"/>
                  </a:cxn>
                  <a:cxn ang="0">
                    <a:pos x="T6" y="T7"/>
                  </a:cxn>
                  <a:cxn ang="0">
                    <a:pos x="T8" y="T9"/>
                  </a:cxn>
                </a:cxnLst>
                <a:rect l="0" t="0" r="r" b="b"/>
                <a:pathLst>
                  <a:path w="65" h="43">
                    <a:moveTo>
                      <a:pt x="30" y="0"/>
                    </a:moveTo>
                    <a:lnTo>
                      <a:pt x="0" y="6"/>
                    </a:lnTo>
                    <a:lnTo>
                      <a:pt x="38" y="40"/>
                    </a:lnTo>
                    <a:lnTo>
                      <a:pt x="65" y="43"/>
                    </a:lnTo>
                    <a:lnTo>
                      <a:pt x="3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09" name="Freeform 119">
                <a:extLst>
                  <a:ext uri="{FF2B5EF4-FFF2-40B4-BE49-F238E27FC236}">
                    <a16:creationId xmlns:a16="http://schemas.microsoft.com/office/drawing/2014/main" id="{0BDE0DA9-A7D2-4D87-BBC1-CBBF37843CBA}"/>
                  </a:ext>
                </a:extLst>
              </p:cNvPr>
              <p:cNvSpPr>
                <a:spLocks/>
              </p:cNvSpPr>
              <p:nvPr/>
            </p:nvSpPr>
            <p:spPr bwMode="auto">
              <a:xfrm>
                <a:off x="3536950" y="3205163"/>
                <a:ext cx="269875" cy="382588"/>
              </a:xfrm>
              <a:custGeom>
                <a:avLst/>
                <a:gdLst>
                  <a:gd name="T0" fmla="*/ 487 w 846"/>
                  <a:gd name="T1" fmla="*/ 850 h 1205"/>
                  <a:gd name="T2" fmla="*/ 427 w 846"/>
                  <a:gd name="T3" fmla="*/ 818 h 1205"/>
                  <a:gd name="T4" fmla="*/ 506 w 846"/>
                  <a:gd name="T5" fmla="*/ 737 h 1205"/>
                  <a:gd name="T6" fmla="*/ 476 w 846"/>
                  <a:gd name="T7" fmla="*/ 701 h 1205"/>
                  <a:gd name="T8" fmla="*/ 526 w 846"/>
                  <a:gd name="T9" fmla="*/ 697 h 1205"/>
                  <a:gd name="T10" fmla="*/ 595 w 846"/>
                  <a:gd name="T11" fmla="*/ 656 h 1205"/>
                  <a:gd name="T12" fmla="*/ 522 w 846"/>
                  <a:gd name="T13" fmla="*/ 614 h 1205"/>
                  <a:gd name="T14" fmla="*/ 559 w 846"/>
                  <a:gd name="T15" fmla="*/ 577 h 1205"/>
                  <a:gd name="T16" fmla="*/ 652 w 846"/>
                  <a:gd name="T17" fmla="*/ 586 h 1205"/>
                  <a:gd name="T18" fmla="*/ 621 w 846"/>
                  <a:gd name="T19" fmla="*/ 520 h 1205"/>
                  <a:gd name="T20" fmla="*/ 657 w 846"/>
                  <a:gd name="T21" fmla="*/ 434 h 1205"/>
                  <a:gd name="T22" fmla="*/ 681 w 846"/>
                  <a:gd name="T23" fmla="*/ 487 h 1205"/>
                  <a:gd name="T24" fmla="*/ 764 w 846"/>
                  <a:gd name="T25" fmla="*/ 432 h 1205"/>
                  <a:gd name="T26" fmla="*/ 782 w 846"/>
                  <a:gd name="T27" fmla="*/ 483 h 1205"/>
                  <a:gd name="T28" fmla="*/ 834 w 846"/>
                  <a:gd name="T29" fmla="*/ 419 h 1205"/>
                  <a:gd name="T30" fmla="*/ 803 w 846"/>
                  <a:gd name="T31" fmla="*/ 263 h 1205"/>
                  <a:gd name="T32" fmla="*/ 712 w 846"/>
                  <a:gd name="T33" fmla="*/ 284 h 1205"/>
                  <a:gd name="T34" fmla="*/ 630 w 846"/>
                  <a:gd name="T35" fmla="*/ 308 h 1205"/>
                  <a:gd name="T36" fmla="*/ 597 w 846"/>
                  <a:gd name="T37" fmla="*/ 321 h 1205"/>
                  <a:gd name="T38" fmla="*/ 604 w 846"/>
                  <a:gd name="T39" fmla="*/ 294 h 1205"/>
                  <a:gd name="T40" fmla="*/ 609 w 846"/>
                  <a:gd name="T41" fmla="*/ 284 h 1205"/>
                  <a:gd name="T42" fmla="*/ 627 w 846"/>
                  <a:gd name="T43" fmla="*/ 268 h 1205"/>
                  <a:gd name="T44" fmla="*/ 666 w 846"/>
                  <a:gd name="T45" fmla="*/ 224 h 1205"/>
                  <a:gd name="T46" fmla="*/ 602 w 846"/>
                  <a:gd name="T47" fmla="*/ 245 h 1205"/>
                  <a:gd name="T48" fmla="*/ 626 w 846"/>
                  <a:gd name="T49" fmla="*/ 199 h 1205"/>
                  <a:gd name="T50" fmla="*/ 655 w 846"/>
                  <a:gd name="T51" fmla="*/ 148 h 1205"/>
                  <a:gd name="T52" fmla="*/ 637 w 846"/>
                  <a:gd name="T53" fmla="*/ 59 h 1205"/>
                  <a:gd name="T54" fmla="*/ 567 w 846"/>
                  <a:gd name="T55" fmla="*/ 0 h 1205"/>
                  <a:gd name="T56" fmla="*/ 461 w 846"/>
                  <a:gd name="T57" fmla="*/ 47 h 1205"/>
                  <a:gd name="T58" fmla="*/ 350 w 846"/>
                  <a:gd name="T59" fmla="*/ 45 h 1205"/>
                  <a:gd name="T60" fmla="*/ 348 w 846"/>
                  <a:gd name="T61" fmla="*/ 144 h 1205"/>
                  <a:gd name="T62" fmla="*/ 351 w 846"/>
                  <a:gd name="T63" fmla="*/ 177 h 1205"/>
                  <a:gd name="T64" fmla="*/ 363 w 846"/>
                  <a:gd name="T65" fmla="*/ 264 h 1205"/>
                  <a:gd name="T66" fmla="*/ 305 w 846"/>
                  <a:gd name="T67" fmla="*/ 178 h 1205"/>
                  <a:gd name="T68" fmla="*/ 241 w 846"/>
                  <a:gd name="T69" fmla="*/ 165 h 1205"/>
                  <a:gd name="T70" fmla="*/ 202 w 846"/>
                  <a:gd name="T71" fmla="*/ 255 h 1205"/>
                  <a:gd name="T72" fmla="*/ 195 w 846"/>
                  <a:gd name="T73" fmla="*/ 275 h 1205"/>
                  <a:gd name="T74" fmla="*/ 165 w 846"/>
                  <a:gd name="T75" fmla="*/ 272 h 1205"/>
                  <a:gd name="T76" fmla="*/ 90 w 846"/>
                  <a:gd name="T77" fmla="*/ 263 h 1205"/>
                  <a:gd name="T78" fmla="*/ 55 w 846"/>
                  <a:gd name="T79" fmla="*/ 196 h 1205"/>
                  <a:gd name="T80" fmla="*/ 9 w 846"/>
                  <a:gd name="T81" fmla="*/ 254 h 1205"/>
                  <a:gd name="T82" fmla="*/ 37 w 846"/>
                  <a:gd name="T83" fmla="*/ 360 h 1205"/>
                  <a:gd name="T84" fmla="*/ 17 w 846"/>
                  <a:gd name="T85" fmla="*/ 373 h 1205"/>
                  <a:gd name="T86" fmla="*/ 52 w 846"/>
                  <a:gd name="T87" fmla="*/ 513 h 1205"/>
                  <a:gd name="T88" fmla="*/ 73 w 846"/>
                  <a:gd name="T89" fmla="*/ 622 h 1205"/>
                  <a:gd name="T90" fmla="*/ 19 w 846"/>
                  <a:gd name="T91" fmla="*/ 642 h 1205"/>
                  <a:gd name="T92" fmla="*/ 15 w 846"/>
                  <a:gd name="T93" fmla="*/ 572 h 1205"/>
                  <a:gd name="T94" fmla="*/ 0 w 846"/>
                  <a:gd name="T95" fmla="*/ 758 h 1205"/>
                  <a:gd name="T96" fmla="*/ 74 w 846"/>
                  <a:gd name="T97" fmla="*/ 798 h 1205"/>
                  <a:gd name="T98" fmla="*/ 97 w 846"/>
                  <a:gd name="T99" fmla="*/ 751 h 1205"/>
                  <a:gd name="T100" fmla="*/ 117 w 846"/>
                  <a:gd name="T101" fmla="*/ 840 h 1205"/>
                  <a:gd name="T102" fmla="*/ 181 w 846"/>
                  <a:gd name="T103" fmla="*/ 869 h 1205"/>
                  <a:gd name="T104" fmla="*/ 199 w 846"/>
                  <a:gd name="T105" fmla="*/ 1008 h 1205"/>
                  <a:gd name="T106" fmla="*/ 217 w 846"/>
                  <a:gd name="T107" fmla="*/ 1121 h 1205"/>
                  <a:gd name="T108" fmla="*/ 325 w 846"/>
                  <a:gd name="T109" fmla="*/ 1205 h 1205"/>
                  <a:gd name="T110" fmla="*/ 397 w 846"/>
                  <a:gd name="T111" fmla="*/ 1167 h 1205"/>
                  <a:gd name="T112" fmla="*/ 461 w 846"/>
                  <a:gd name="T113" fmla="*/ 1152 h 1205"/>
                  <a:gd name="T114" fmla="*/ 476 w 846"/>
                  <a:gd name="T115" fmla="*/ 1070 h 1205"/>
                  <a:gd name="T116" fmla="*/ 403 w 846"/>
                  <a:gd name="T117" fmla="*/ 1016 h 1205"/>
                  <a:gd name="T118" fmla="*/ 452 w 846"/>
                  <a:gd name="T119" fmla="*/ 884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6" h="1205">
                    <a:moveTo>
                      <a:pt x="452" y="884"/>
                    </a:moveTo>
                    <a:lnTo>
                      <a:pt x="487" y="850"/>
                    </a:lnTo>
                    <a:lnTo>
                      <a:pt x="477" y="817"/>
                    </a:lnTo>
                    <a:lnTo>
                      <a:pt x="427" y="818"/>
                    </a:lnTo>
                    <a:lnTo>
                      <a:pt x="467" y="777"/>
                    </a:lnTo>
                    <a:lnTo>
                      <a:pt x="506" y="737"/>
                    </a:lnTo>
                    <a:lnTo>
                      <a:pt x="443" y="711"/>
                    </a:lnTo>
                    <a:lnTo>
                      <a:pt x="476" y="701"/>
                    </a:lnTo>
                    <a:lnTo>
                      <a:pt x="490" y="654"/>
                    </a:lnTo>
                    <a:lnTo>
                      <a:pt x="526" y="697"/>
                    </a:lnTo>
                    <a:lnTo>
                      <a:pt x="583" y="687"/>
                    </a:lnTo>
                    <a:lnTo>
                      <a:pt x="595" y="656"/>
                    </a:lnTo>
                    <a:lnTo>
                      <a:pt x="565" y="637"/>
                    </a:lnTo>
                    <a:lnTo>
                      <a:pt x="522" y="614"/>
                    </a:lnTo>
                    <a:lnTo>
                      <a:pt x="555" y="597"/>
                    </a:lnTo>
                    <a:lnTo>
                      <a:pt x="559" y="577"/>
                    </a:lnTo>
                    <a:lnTo>
                      <a:pt x="626" y="626"/>
                    </a:lnTo>
                    <a:lnTo>
                      <a:pt x="652" y="586"/>
                    </a:lnTo>
                    <a:lnTo>
                      <a:pt x="655" y="549"/>
                    </a:lnTo>
                    <a:lnTo>
                      <a:pt x="621" y="520"/>
                    </a:lnTo>
                    <a:lnTo>
                      <a:pt x="638" y="470"/>
                    </a:lnTo>
                    <a:lnTo>
                      <a:pt x="657" y="434"/>
                    </a:lnTo>
                    <a:lnTo>
                      <a:pt x="690" y="410"/>
                    </a:lnTo>
                    <a:lnTo>
                      <a:pt x="681" y="487"/>
                    </a:lnTo>
                    <a:lnTo>
                      <a:pt x="727" y="436"/>
                    </a:lnTo>
                    <a:lnTo>
                      <a:pt x="764" y="432"/>
                    </a:lnTo>
                    <a:lnTo>
                      <a:pt x="768" y="479"/>
                    </a:lnTo>
                    <a:lnTo>
                      <a:pt x="782" y="483"/>
                    </a:lnTo>
                    <a:lnTo>
                      <a:pt x="787" y="453"/>
                    </a:lnTo>
                    <a:lnTo>
                      <a:pt x="834" y="419"/>
                    </a:lnTo>
                    <a:lnTo>
                      <a:pt x="846" y="319"/>
                    </a:lnTo>
                    <a:lnTo>
                      <a:pt x="803" y="263"/>
                    </a:lnTo>
                    <a:lnTo>
                      <a:pt x="753" y="273"/>
                    </a:lnTo>
                    <a:lnTo>
                      <a:pt x="712" y="284"/>
                    </a:lnTo>
                    <a:lnTo>
                      <a:pt x="662" y="271"/>
                    </a:lnTo>
                    <a:lnTo>
                      <a:pt x="630" y="308"/>
                    </a:lnTo>
                    <a:lnTo>
                      <a:pt x="597" y="321"/>
                    </a:lnTo>
                    <a:lnTo>
                      <a:pt x="597" y="321"/>
                    </a:lnTo>
                    <a:lnTo>
                      <a:pt x="600" y="307"/>
                    </a:lnTo>
                    <a:lnTo>
                      <a:pt x="604" y="294"/>
                    </a:lnTo>
                    <a:lnTo>
                      <a:pt x="609" y="284"/>
                    </a:lnTo>
                    <a:lnTo>
                      <a:pt x="609" y="284"/>
                    </a:lnTo>
                    <a:lnTo>
                      <a:pt x="617" y="276"/>
                    </a:lnTo>
                    <a:lnTo>
                      <a:pt x="627" y="268"/>
                    </a:lnTo>
                    <a:lnTo>
                      <a:pt x="639" y="258"/>
                    </a:lnTo>
                    <a:lnTo>
                      <a:pt x="666" y="224"/>
                    </a:lnTo>
                    <a:lnTo>
                      <a:pt x="659" y="205"/>
                    </a:lnTo>
                    <a:lnTo>
                      <a:pt x="602" y="245"/>
                    </a:lnTo>
                    <a:lnTo>
                      <a:pt x="602" y="209"/>
                    </a:lnTo>
                    <a:lnTo>
                      <a:pt x="626" y="199"/>
                    </a:lnTo>
                    <a:lnTo>
                      <a:pt x="658" y="188"/>
                    </a:lnTo>
                    <a:lnTo>
                      <a:pt x="655" y="148"/>
                    </a:lnTo>
                    <a:lnTo>
                      <a:pt x="638" y="135"/>
                    </a:lnTo>
                    <a:lnTo>
                      <a:pt x="637" y="59"/>
                    </a:lnTo>
                    <a:lnTo>
                      <a:pt x="630" y="32"/>
                    </a:lnTo>
                    <a:lnTo>
                      <a:pt x="567" y="0"/>
                    </a:lnTo>
                    <a:lnTo>
                      <a:pt x="496" y="14"/>
                    </a:lnTo>
                    <a:lnTo>
                      <a:pt x="461" y="47"/>
                    </a:lnTo>
                    <a:lnTo>
                      <a:pt x="400" y="31"/>
                    </a:lnTo>
                    <a:lnTo>
                      <a:pt x="350" y="45"/>
                    </a:lnTo>
                    <a:lnTo>
                      <a:pt x="335" y="105"/>
                    </a:lnTo>
                    <a:lnTo>
                      <a:pt x="348" y="144"/>
                    </a:lnTo>
                    <a:lnTo>
                      <a:pt x="331" y="177"/>
                    </a:lnTo>
                    <a:lnTo>
                      <a:pt x="351" y="177"/>
                    </a:lnTo>
                    <a:lnTo>
                      <a:pt x="378" y="201"/>
                    </a:lnTo>
                    <a:lnTo>
                      <a:pt x="363" y="264"/>
                    </a:lnTo>
                    <a:lnTo>
                      <a:pt x="306" y="231"/>
                    </a:lnTo>
                    <a:lnTo>
                      <a:pt x="305" y="178"/>
                    </a:lnTo>
                    <a:lnTo>
                      <a:pt x="285" y="145"/>
                    </a:lnTo>
                    <a:lnTo>
                      <a:pt x="241" y="165"/>
                    </a:lnTo>
                    <a:lnTo>
                      <a:pt x="199" y="209"/>
                    </a:lnTo>
                    <a:lnTo>
                      <a:pt x="202" y="255"/>
                    </a:lnTo>
                    <a:lnTo>
                      <a:pt x="219" y="265"/>
                    </a:lnTo>
                    <a:lnTo>
                      <a:pt x="195" y="275"/>
                    </a:lnTo>
                    <a:lnTo>
                      <a:pt x="193" y="329"/>
                    </a:lnTo>
                    <a:lnTo>
                      <a:pt x="165" y="272"/>
                    </a:lnTo>
                    <a:lnTo>
                      <a:pt x="120" y="260"/>
                    </a:lnTo>
                    <a:lnTo>
                      <a:pt x="90" y="263"/>
                    </a:lnTo>
                    <a:lnTo>
                      <a:pt x="55" y="223"/>
                    </a:lnTo>
                    <a:lnTo>
                      <a:pt x="55" y="196"/>
                    </a:lnTo>
                    <a:lnTo>
                      <a:pt x="38" y="181"/>
                    </a:lnTo>
                    <a:lnTo>
                      <a:pt x="9" y="254"/>
                    </a:lnTo>
                    <a:lnTo>
                      <a:pt x="23" y="343"/>
                    </a:lnTo>
                    <a:lnTo>
                      <a:pt x="37" y="360"/>
                    </a:lnTo>
                    <a:lnTo>
                      <a:pt x="34" y="409"/>
                    </a:lnTo>
                    <a:lnTo>
                      <a:pt x="17" y="373"/>
                    </a:lnTo>
                    <a:lnTo>
                      <a:pt x="22" y="523"/>
                    </a:lnTo>
                    <a:lnTo>
                      <a:pt x="52" y="513"/>
                    </a:lnTo>
                    <a:lnTo>
                      <a:pt x="68" y="565"/>
                    </a:lnTo>
                    <a:lnTo>
                      <a:pt x="73" y="622"/>
                    </a:lnTo>
                    <a:lnTo>
                      <a:pt x="53" y="659"/>
                    </a:lnTo>
                    <a:lnTo>
                      <a:pt x="19" y="642"/>
                    </a:lnTo>
                    <a:lnTo>
                      <a:pt x="25" y="572"/>
                    </a:lnTo>
                    <a:lnTo>
                      <a:pt x="15" y="572"/>
                    </a:lnTo>
                    <a:lnTo>
                      <a:pt x="11" y="719"/>
                    </a:lnTo>
                    <a:lnTo>
                      <a:pt x="0" y="758"/>
                    </a:lnTo>
                    <a:lnTo>
                      <a:pt x="44" y="805"/>
                    </a:lnTo>
                    <a:lnTo>
                      <a:pt x="74" y="798"/>
                    </a:lnTo>
                    <a:lnTo>
                      <a:pt x="61" y="761"/>
                    </a:lnTo>
                    <a:lnTo>
                      <a:pt x="97" y="751"/>
                    </a:lnTo>
                    <a:lnTo>
                      <a:pt x="97" y="807"/>
                    </a:lnTo>
                    <a:lnTo>
                      <a:pt x="117" y="840"/>
                    </a:lnTo>
                    <a:lnTo>
                      <a:pt x="158" y="834"/>
                    </a:lnTo>
                    <a:lnTo>
                      <a:pt x="181" y="869"/>
                    </a:lnTo>
                    <a:lnTo>
                      <a:pt x="189" y="943"/>
                    </a:lnTo>
                    <a:lnTo>
                      <a:pt x="199" y="1008"/>
                    </a:lnTo>
                    <a:lnTo>
                      <a:pt x="193" y="1045"/>
                    </a:lnTo>
                    <a:lnTo>
                      <a:pt x="217" y="1121"/>
                    </a:lnTo>
                    <a:lnTo>
                      <a:pt x="214" y="1151"/>
                    </a:lnTo>
                    <a:lnTo>
                      <a:pt x="325" y="1205"/>
                    </a:lnTo>
                    <a:lnTo>
                      <a:pt x="421" y="1176"/>
                    </a:lnTo>
                    <a:lnTo>
                      <a:pt x="397" y="1167"/>
                    </a:lnTo>
                    <a:lnTo>
                      <a:pt x="417" y="1133"/>
                    </a:lnTo>
                    <a:lnTo>
                      <a:pt x="461" y="1152"/>
                    </a:lnTo>
                    <a:lnTo>
                      <a:pt x="484" y="1122"/>
                    </a:lnTo>
                    <a:lnTo>
                      <a:pt x="476" y="1070"/>
                    </a:lnTo>
                    <a:lnTo>
                      <a:pt x="406" y="1070"/>
                    </a:lnTo>
                    <a:lnTo>
                      <a:pt x="403" y="1016"/>
                    </a:lnTo>
                    <a:lnTo>
                      <a:pt x="446" y="976"/>
                    </a:lnTo>
                    <a:lnTo>
                      <a:pt x="452" y="88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10" name="Freeform 120">
                <a:extLst>
                  <a:ext uri="{FF2B5EF4-FFF2-40B4-BE49-F238E27FC236}">
                    <a16:creationId xmlns:a16="http://schemas.microsoft.com/office/drawing/2014/main" id="{2507A025-BE30-4CC0-813A-EAB159FB5288}"/>
                  </a:ext>
                </a:extLst>
              </p:cNvPr>
              <p:cNvSpPr>
                <a:spLocks/>
              </p:cNvSpPr>
              <p:nvPr/>
            </p:nvSpPr>
            <p:spPr bwMode="auto">
              <a:xfrm>
                <a:off x="3771900" y="3452813"/>
                <a:ext cx="12700" cy="31750"/>
              </a:xfrm>
              <a:custGeom>
                <a:avLst/>
                <a:gdLst>
                  <a:gd name="T0" fmla="*/ 39 w 39"/>
                  <a:gd name="T1" fmla="*/ 57 h 99"/>
                  <a:gd name="T2" fmla="*/ 19 w 39"/>
                  <a:gd name="T3" fmla="*/ 0 h 99"/>
                  <a:gd name="T4" fmla="*/ 2 w 39"/>
                  <a:gd name="T5" fmla="*/ 4 h 99"/>
                  <a:gd name="T6" fmla="*/ 0 w 39"/>
                  <a:gd name="T7" fmla="*/ 57 h 99"/>
                  <a:gd name="T8" fmla="*/ 17 w 39"/>
                  <a:gd name="T9" fmla="*/ 99 h 99"/>
                  <a:gd name="T10" fmla="*/ 39 w 39"/>
                  <a:gd name="T11" fmla="*/ 57 h 99"/>
                </a:gdLst>
                <a:ahLst/>
                <a:cxnLst>
                  <a:cxn ang="0">
                    <a:pos x="T0" y="T1"/>
                  </a:cxn>
                  <a:cxn ang="0">
                    <a:pos x="T2" y="T3"/>
                  </a:cxn>
                  <a:cxn ang="0">
                    <a:pos x="T4" y="T5"/>
                  </a:cxn>
                  <a:cxn ang="0">
                    <a:pos x="T6" y="T7"/>
                  </a:cxn>
                  <a:cxn ang="0">
                    <a:pos x="T8" y="T9"/>
                  </a:cxn>
                  <a:cxn ang="0">
                    <a:pos x="T10" y="T11"/>
                  </a:cxn>
                </a:cxnLst>
                <a:rect l="0" t="0" r="r" b="b"/>
                <a:pathLst>
                  <a:path w="39" h="99">
                    <a:moveTo>
                      <a:pt x="39" y="57"/>
                    </a:moveTo>
                    <a:lnTo>
                      <a:pt x="19" y="0"/>
                    </a:lnTo>
                    <a:lnTo>
                      <a:pt x="2" y="4"/>
                    </a:lnTo>
                    <a:lnTo>
                      <a:pt x="0" y="57"/>
                    </a:lnTo>
                    <a:lnTo>
                      <a:pt x="17" y="99"/>
                    </a:lnTo>
                    <a:lnTo>
                      <a:pt x="39" y="5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11" name="Freeform 121">
                <a:extLst>
                  <a:ext uri="{FF2B5EF4-FFF2-40B4-BE49-F238E27FC236}">
                    <a16:creationId xmlns:a16="http://schemas.microsoft.com/office/drawing/2014/main" id="{961DF43E-B063-4358-B475-7247FFA6418C}"/>
                  </a:ext>
                </a:extLst>
              </p:cNvPr>
              <p:cNvSpPr>
                <a:spLocks/>
              </p:cNvSpPr>
              <p:nvPr/>
            </p:nvSpPr>
            <p:spPr bwMode="auto">
              <a:xfrm>
                <a:off x="3810000" y="3352800"/>
                <a:ext cx="152400" cy="192088"/>
              </a:xfrm>
              <a:custGeom>
                <a:avLst/>
                <a:gdLst>
                  <a:gd name="T0" fmla="*/ 170 w 484"/>
                  <a:gd name="T1" fmla="*/ 138 h 605"/>
                  <a:gd name="T2" fmla="*/ 143 w 484"/>
                  <a:gd name="T3" fmla="*/ 181 h 605"/>
                  <a:gd name="T4" fmla="*/ 114 w 484"/>
                  <a:gd name="T5" fmla="*/ 215 h 605"/>
                  <a:gd name="T6" fmla="*/ 17 w 484"/>
                  <a:gd name="T7" fmla="*/ 193 h 605"/>
                  <a:gd name="T8" fmla="*/ 0 w 484"/>
                  <a:gd name="T9" fmla="*/ 216 h 605"/>
                  <a:gd name="T10" fmla="*/ 70 w 484"/>
                  <a:gd name="T11" fmla="*/ 288 h 605"/>
                  <a:gd name="T12" fmla="*/ 48 w 484"/>
                  <a:gd name="T13" fmla="*/ 328 h 605"/>
                  <a:gd name="T14" fmla="*/ 82 w 484"/>
                  <a:gd name="T15" fmla="*/ 377 h 605"/>
                  <a:gd name="T16" fmla="*/ 62 w 484"/>
                  <a:gd name="T17" fmla="*/ 404 h 605"/>
                  <a:gd name="T18" fmla="*/ 76 w 484"/>
                  <a:gd name="T19" fmla="*/ 451 h 605"/>
                  <a:gd name="T20" fmla="*/ 103 w 484"/>
                  <a:gd name="T21" fmla="*/ 487 h 605"/>
                  <a:gd name="T22" fmla="*/ 140 w 484"/>
                  <a:gd name="T23" fmla="*/ 477 h 605"/>
                  <a:gd name="T24" fmla="*/ 140 w 484"/>
                  <a:gd name="T25" fmla="*/ 477 h 605"/>
                  <a:gd name="T26" fmla="*/ 158 w 484"/>
                  <a:gd name="T27" fmla="*/ 487 h 605"/>
                  <a:gd name="T28" fmla="*/ 174 w 484"/>
                  <a:gd name="T29" fmla="*/ 494 h 605"/>
                  <a:gd name="T30" fmla="*/ 186 w 484"/>
                  <a:gd name="T31" fmla="*/ 500 h 605"/>
                  <a:gd name="T32" fmla="*/ 186 w 484"/>
                  <a:gd name="T33" fmla="*/ 500 h 605"/>
                  <a:gd name="T34" fmla="*/ 189 w 484"/>
                  <a:gd name="T35" fmla="*/ 500 h 605"/>
                  <a:gd name="T36" fmla="*/ 191 w 484"/>
                  <a:gd name="T37" fmla="*/ 499 h 605"/>
                  <a:gd name="T38" fmla="*/ 196 w 484"/>
                  <a:gd name="T39" fmla="*/ 497 h 605"/>
                  <a:gd name="T40" fmla="*/ 203 w 484"/>
                  <a:gd name="T41" fmla="*/ 492 h 605"/>
                  <a:gd name="T42" fmla="*/ 210 w 484"/>
                  <a:gd name="T43" fmla="*/ 488 h 605"/>
                  <a:gd name="T44" fmla="*/ 221 w 484"/>
                  <a:gd name="T45" fmla="*/ 478 h 605"/>
                  <a:gd name="T46" fmla="*/ 225 w 484"/>
                  <a:gd name="T47" fmla="*/ 472 h 605"/>
                  <a:gd name="T48" fmla="*/ 267 w 484"/>
                  <a:gd name="T49" fmla="*/ 522 h 605"/>
                  <a:gd name="T50" fmla="*/ 220 w 484"/>
                  <a:gd name="T51" fmla="*/ 532 h 605"/>
                  <a:gd name="T52" fmla="*/ 240 w 484"/>
                  <a:gd name="T53" fmla="*/ 569 h 605"/>
                  <a:gd name="T54" fmla="*/ 277 w 484"/>
                  <a:gd name="T55" fmla="*/ 575 h 605"/>
                  <a:gd name="T56" fmla="*/ 310 w 484"/>
                  <a:gd name="T57" fmla="*/ 605 h 605"/>
                  <a:gd name="T58" fmla="*/ 360 w 484"/>
                  <a:gd name="T59" fmla="*/ 598 h 605"/>
                  <a:gd name="T60" fmla="*/ 313 w 484"/>
                  <a:gd name="T61" fmla="*/ 535 h 605"/>
                  <a:gd name="T62" fmla="*/ 319 w 484"/>
                  <a:gd name="T63" fmla="*/ 501 h 605"/>
                  <a:gd name="T64" fmla="*/ 343 w 484"/>
                  <a:gd name="T65" fmla="*/ 525 h 605"/>
                  <a:gd name="T66" fmla="*/ 342 w 484"/>
                  <a:gd name="T67" fmla="*/ 494 h 605"/>
                  <a:gd name="T68" fmla="*/ 396 w 484"/>
                  <a:gd name="T69" fmla="*/ 501 h 605"/>
                  <a:gd name="T70" fmla="*/ 445 w 484"/>
                  <a:gd name="T71" fmla="*/ 428 h 605"/>
                  <a:gd name="T72" fmla="*/ 381 w 484"/>
                  <a:gd name="T73" fmla="*/ 359 h 605"/>
                  <a:gd name="T74" fmla="*/ 378 w 484"/>
                  <a:gd name="T75" fmla="*/ 302 h 605"/>
                  <a:gd name="T76" fmla="*/ 484 w 484"/>
                  <a:gd name="T77" fmla="*/ 205 h 605"/>
                  <a:gd name="T78" fmla="*/ 483 w 484"/>
                  <a:gd name="T79" fmla="*/ 155 h 605"/>
                  <a:gd name="T80" fmla="*/ 463 w 484"/>
                  <a:gd name="T81" fmla="*/ 102 h 605"/>
                  <a:gd name="T82" fmla="*/ 451 w 484"/>
                  <a:gd name="T83" fmla="*/ 25 h 605"/>
                  <a:gd name="T84" fmla="*/ 401 w 484"/>
                  <a:gd name="T85" fmla="*/ 0 h 605"/>
                  <a:gd name="T86" fmla="*/ 306 w 484"/>
                  <a:gd name="T87" fmla="*/ 97 h 605"/>
                  <a:gd name="T88" fmla="*/ 332 w 484"/>
                  <a:gd name="T89" fmla="*/ 137 h 605"/>
                  <a:gd name="T90" fmla="*/ 333 w 484"/>
                  <a:gd name="T91" fmla="*/ 176 h 605"/>
                  <a:gd name="T92" fmla="*/ 303 w 484"/>
                  <a:gd name="T93" fmla="*/ 147 h 605"/>
                  <a:gd name="T94" fmla="*/ 283 w 484"/>
                  <a:gd name="T95" fmla="*/ 160 h 605"/>
                  <a:gd name="T96" fmla="*/ 267 w 484"/>
                  <a:gd name="T97" fmla="*/ 230 h 605"/>
                  <a:gd name="T98" fmla="*/ 206 w 484"/>
                  <a:gd name="T99" fmla="*/ 190 h 605"/>
                  <a:gd name="T100" fmla="*/ 213 w 484"/>
                  <a:gd name="T101" fmla="*/ 160 h 605"/>
                  <a:gd name="T102" fmla="*/ 193 w 484"/>
                  <a:gd name="T103" fmla="*/ 141 h 605"/>
                  <a:gd name="T104" fmla="*/ 249 w 484"/>
                  <a:gd name="T105" fmla="*/ 84 h 605"/>
                  <a:gd name="T106" fmla="*/ 156 w 484"/>
                  <a:gd name="T107" fmla="*/ 108 h 605"/>
                  <a:gd name="T108" fmla="*/ 103 w 484"/>
                  <a:gd name="T109" fmla="*/ 79 h 605"/>
                  <a:gd name="T110" fmla="*/ 103 w 484"/>
                  <a:gd name="T111" fmla="*/ 102 h 605"/>
                  <a:gd name="T112" fmla="*/ 170 w 484"/>
                  <a:gd name="T113" fmla="*/ 13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4" h="605">
                    <a:moveTo>
                      <a:pt x="170" y="138"/>
                    </a:moveTo>
                    <a:lnTo>
                      <a:pt x="143" y="181"/>
                    </a:lnTo>
                    <a:lnTo>
                      <a:pt x="114" y="215"/>
                    </a:lnTo>
                    <a:lnTo>
                      <a:pt x="17" y="193"/>
                    </a:lnTo>
                    <a:lnTo>
                      <a:pt x="0" y="216"/>
                    </a:lnTo>
                    <a:lnTo>
                      <a:pt x="70" y="288"/>
                    </a:lnTo>
                    <a:lnTo>
                      <a:pt x="48" y="328"/>
                    </a:lnTo>
                    <a:lnTo>
                      <a:pt x="82" y="377"/>
                    </a:lnTo>
                    <a:lnTo>
                      <a:pt x="62" y="404"/>
                    </a:lnTo>
                    <a:lnTo>
                      <a:pt x="76" y="451"/>
                    </a:lnTo>
                    <a:lnTo>
                      <a:pt x="103" y="487"/>
                    </a:lnTo>
                    <a:lnTo>
                      <a:pt x="140" y="477"/>
                    </a:lnTo>
                    <a:lnTo>
                      <a:pt x="140" y="477"/>
                    </a:lnTo>
                    <a:lnTo>
                      <a:pt x="158" y="487"/>
                    </a:lnTo>
                    <a:lnTo>
                      <a:pt x="174" y="494"/>
                    </a:lnTo>
                    <a:lnTo>
                      <a:pt x="186" y="500"/>
                    </a:lnTo>
                    <a:lnTo>
                      <a:pt x="186" y="500"/>
                    </a:lnTo>
                    <a:lnTo>
                      <a:pt x="189" y="500"/>
                    </a:lnTo>
                    <a:lnTo>
                      <a:pt x="191" y="499"/>
                    </a:lnTo>
                    <a:lnTo>
                      <a:pt x="196" y="497"/>
                    </a:lnTo>
                    <a:lnTo>
                      <a:pt x="203" y="492"/>
                    </a:lnTo>
                    <a:lnTo>
                      <a:pt x="210" y="488"/>
                    </a:lnTo>
                    <a:lnTo>
                      <a:pt x="221" y="478"/>
                    </a:lnTo>
                    <a:lnTo>
                      <a:pt x="225" y="472"/>
                    </a:lnTo>
                    <a:lnTo>
                      <a:pt x="267" y="522"/>
                    </a:lnTo>
                    <a:lnTo>
                      <a:pt x="220" y="532"/>
                    </a:lnTo>
                    <a:lnTo>
                      <a:pt x="240" y="569"/>
                    </a:lnTo>
                    <a:lnTo>
                      <a:pt x="277" y="575"/>
                    </a:lnTo>
                    <a:lnTo>
                      <a:pt x="310" y="605"/>
                    </a:lnTo>
                    <a:lnTo>
                      <a:pt x="360" y="598"/>
                    </a:lnTo>
                    <a:lnTo>
                      <a:pt x="313" y="535"/>
                    </a:lnTo>
                    <a:lnTo>
                      <a:pt x="319" y="501"/>
                    </a:lnTo>
                    <a:lnTo>
                      <a:pt x="343" y="525"/>
                    </a:lnTo>
                    <a:lnTo>
                      <a:pt x="342" y="494"/>
                    </a:lnTo>
                    <a:lnTo>
                      <a:pt x="396" y="501"/>
                    </a:lnTo>
                    <a:lnTo>
                      <a:pt x="445" y="428"/>
                    </a:lnTo>
                    <a:lnTo>
                      <a:pt x="381" y="359"/>
                    </a:lnTo>
                    <a:lnTo>
                      <a:pt x="378" y="302"/>
                    </a:lnTo>
                    <a:lnTo>
                      <a:pt x="484" y="205"/>
                    </a:lnTo>
                    <a:lnTo>
                      <a:pt x="483" y="155"/>
                    </a:lnTo>
                    <a:lnTo>
                      <a:pt x="463" y="102"/>
                    </a:lnTo>
                    <a:lnTo>
                      <a:pt x="451" y="25"/>
                    </a:lnTo>
                    <a:lnTo>
                      <a:pt x="401" y="0"/>
                    </a:lnTo>
                    <a:lnTo>
                      <a:pt x="306" y="97"/>
                    </a:lnTo>
                    <a:lnTo>
                      <a:pt x="332" y="137"/>
                    </a:lnTo>
                    <a:lnTo>
                      <a:pt x="333" y="176"/>
                    </a:lnTo>
                    <a:lnTo>
                      <a:pt x="303" y="147"/>
                    </a:lnTo>
                    <a:lnTo>
                      <a:pt x="283" y="160"/>
                    </a:lnTo>
                    <a:lnTo>
                      <a:pt x="267" y="230"/>
                    </a:lnTo>
                    <a:lnTo>
                      <a:pt x="206" y="190"/>
                    </a:lnTo>
                    <a:lnTo>
                      <a:pt x="213" y="160"/>
                    </a:lnTo>
                    <a:lnTo>
                      <a:pt x="193" y="141"/>
                    </a:lnTo>
                    <a:lnTo>
                      <a:pt x="249" y="84"/>
                    </a:lnTo>
                    <a:lnTo>
                      <a:pt x="156" y="108"/>
                    </a:lnTo>
                    <a:lnTo>
                      <a:pt x="103" y="79"/>
                    </a:lnTo>
                    <a:lnTo>
                      <a:pt x="103" y="102"/>
                    </a:lnTo>
                    <a:lnTo>
                      <a:pt x="170" y="13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12" name="Freeform 122">
                <a:extLst>
                  <a:ext uri="{FF2B5EF4-FFF2-40B4-BE49-F238E27FC236}">
                    <a16:creationId xmlns:a16="http://schemas.microsoft.com/office/drawing/2014/main" id="{31CE4088-F0E5-45CA-806B-57FD71A2259F}"/>
                  </a:ext>
                </a:extLst>
              </p:cNvPr>
              <p:cNvSpPr>
                <a:spLocks/>
              </p:cNvSpPr>
              <p:nvPr/>
            </p:nvSpPr>
            <p:spPr bwMode="auto">
              <a:xfrm>
                <a:off x="3582988" y="3221038"/>
                <a:ext cx="33338" cy="30163"/>
              </a:xfrm>
              <a:custGeom>
                <a:avLst/>
                <a:gdLst>
                  <a:gd name="T0" fmla="*/ 47 w 106"/>
                  <a:gd name="T1" fmla="*/ 34 h 97"/>
                  <a:gd name="T2" fmla="*/ 7 w 106"/>
                  <a:gd name="T3" fmla="*/ 25 h 97"/>
                  <a:gd name="T4" fmla="*/ 0 w 106"/>
                  <a:gd name="T5" fmla="*/ 50 h 97"/>
                  <a:gd name="T6" fmla="*/ 27 w 106"/>
                  <a:gd name="T7" fmla="*/ 97 h 97"/>
                  <a:gd name="T8" fmla="*/ 87 w 106"/>
                  <a:gd name="T9" fmla="*/ 67 h 97"/>
                  <a:gd name="T10" fmla="*/ 106 w 106"/>
                  <a:gd name="T11" fmla="*/ 7 h 97"/>
                  <a:gd name="T12" fmla="*/ 54 w 106"/>
                  <a:gd name="T13" fmla="*/ 0 h 97"/>
                  <a:gd name="T14" fmla="*/ 47 w 106"/>
                  <a:gd name="T15" fmla="*/ 34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97">
                    <a:moveTo>
                      <a:pt x="47" y="34"/>
                    </a:moveTo>
                    <a:lnTo>
                      <a:pt x="7" y="25"/>
                    </a:lnTo>
                    <a:lnTo>
                      <a:pt x="0" y="50"/>
                    </a:lnTo>
                    <a:lnTo>
                      <a:pt x="27" y="97"/>
                    </a:lnTo>
                    <a:lnTo>
                      <a:pt x="87" y="67"/>
                    </a:lnTo>
                    <a:lnTo>
                      <a:pt x="106" y="7"/>
                    </a:lnTo>
                    <a:lnTo>
                      <a:pt x="54" y="0"/>
                    </a:lnTo>
                    <a:lnTo>
                      <a:pt x="47" y="3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13" name="Freeform 123">
                <a:extLst>
                  <a:ext uri="{FF2B5EF4-FFF2-40B4-BE49-F238E27FC236}">
                    <a16:creationId xmlns:a16="http://schemas.microsoft.com/office/drawing/2014/main" id="{1C5C442D-4931-44EB-930B-BFD1C5C9EA87}"/>
                  </a:ext>
                </a:extLst>
              </p:cNvPr>
              <p:cNvSpPr>
                <a:spLocks/>
              </p:cNvSpPr>
              <p:nvPr/>
            </p:nvSpPr>
            <p:spPr bwMode="auto">
              <a:xfrm>
                <a:off x="3798888" y="3146425"/>
                <a:ext cx="26988" cy="20638"/>
              </a:xfrm>
              <a:custGeom>
                <a:avLst/>
                <a:gdLst>
                  <a:gd name="T0" fmla="*/ 50 w 87"/>
                  <a:gd name="T1" fmla="*/ 37 h 64"/>
                  <a:gd name="T2" fmla="*/ 87 w 87"/>
                  <a:gd name="T3" fmla="*/ 51 h 64"/>
                  <a:gd name="T4" fmla="*/ 70 w 87"/>
                  <a:gd name="T5" fmla="*/ 0 h 64"/>
                  <a:gd name="T6" fmla="*/ 23 w 87"/>
                  <a:gd name="T7" fmla="*/ 14 h 64"/>
                  <a:gd name="T8" fmla="*/ 0 w 87"/>
                  <a:gd name="T9" fmla="*/ 47 h 64"/>
                  <a:gd name="T10" fmla="*/ 16 w 87"/>
                  <a:gd name="T11" fmla="*/ 64 h 64"/>
                  <a:gd name="T12" fmla="*/ 50 w 87"/>
                  <a:gd name="T13" fmla="*/ 37 h 64"/>
                </a:gdLst>
                <a:ahLst/>
                <a:cxnLst>
                  <a:cxn ang="0">
                    <a:pos x="T0" y="T1"/>
                  </a:cxn>
                  <a:cxn ang="0">
                    <a:pos x="T2" y="T3"/>
                  </a:cxn>
                  <a:cxn ang="0">
                    <a:pos x="T4" y="T5"/>
                  </a:cxn>
                  <a:cxn ang="0">
                    <a:pos x="T6" y="T7"/>
                  </a:cxn>
                  <a:cxn ang="0">
                    <a:pos x="T8" y="T9"/>
                  </a:cxn>
                  <a:cxn ang="0">
                    <a:pos x="T10" y="T11"/>
                  </a:cxn>
                  <a:cxn ang="0">
                    <a:pos x="T12" y="T13"/>
                  </a:cxn>
                </a:cxnLst>
                <a:rect l="0" t="0" r="r" b="b"/>
                <a:pathLst>
                  <a:path w="87" h="64">
                    <a:moveTo>
                      <a:pt x="50" y="37"/>
                    </a:moveTo>
                    <a:lnTo>
                      <a:pt x="87" y="51"/>
                    </a:lnTo>
                    <a:lnTo>
                      <a:pt x="70" y="0"/>
                    </a:lnTo>
                    <a:lnTo>
                      <a:pt x="23" y="14"/>
                    </a:lnTo>
                    <a:lnTo>
                      <a:pt x="0" y="47"/>
                    </a:lnTo>
                    <a:lnTo>
                      <a:pt x="16" y="64"/>
                    </a:lnTo>
                    <a:lnTo>
                      <a:pt x="50" y="3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14" name="Freeform 124">
                <a:extLst>
                  <a:ext uri="{FF2B5EF4-FFF2-40B4-BE49-F238E27FC236}">
                    <a16:creationId xmlns:a16="http://schemas.microsoft.com/office/drawing/2014/main" id="{EC1530F5-14E6-43FE-8CDE-20773693D868}"/>
                  </a:ext>
                </a:extLst>
              </p:cNvPr>
              <p:cNvSpPr>
                <a:spLocks/>
              </p:cNvSpPr>
              <p:nvPr/>
            </p:nvSpPr>
            <p:spPr bwMode="auto">
              <a:xfrm>
                <a:off x="3552825" y="3076575"/>
                <a:ext cx="219075" cy="200025"/>
              </a:xfrm>
              <a:custGeom>
                <a:avLst/>
                <a:gdLst>
                  <a:gd name="T0" fmla="*/ 61 w 691"/>
                  <a:gd name="T1" fmla="*/ 599 h 628"/>
                  <a:gd name="T2" fmla="*/ 87 w 691"/>
                  <a:gd name="T3" fmla="*/ 583 h 628"/>
                  <a:gd name="T4" fmla="*/ 77 w 691"/>
                  <a:gd name="T5" fmla="*/ 619 h 628"/>
                  <a:gd name="T6" fmla="*/ 111 w 691"/>
                  <a:gd name="T7" fmla="*/ 628 h 628"/>
                  <a:gd name="T8" fmla="*/ 114 w 691"/>
                  <a:gd name="T9" fmla="*/ 583 h 628"/>
                  <a:gd name="T10" fmla="*/ 94 w 691"/>
                  <a:gd name="T11" fmla="*/ 563 h 628"/>
                  <a:gd name="T12" fmla="*/ 94 w 691"/>
                  <a:gd name="T13" fmla="*/ 549 h 628"/>
                  <a:gd name="T14" fmla="*/ 59 w 691"/>
                  <a:gd name="T15" fmla="*/ 524 h 628"/>
                  <a:gd name="T16" fmla="*/ 69 w 691"/>
                  <a:gd name="T17" fmla="*/ 470 h 628"/>
                  <a:gd name="T18" fmla="*/ 149 w 691"/>
                  <a:gd name="T19" fmla="*/ 442 h 628"/>
                  <a:gd name="T20" fmla="*/ 172 w 691"/>
                  <a:gd name="T21" fmla="*/ 402 h 628"/>
                  <a:gd name="T22" fmla="*/ 254 w 691"/>
                  <a:gd name="T23" fmla="*/ 355 h 628"/>
                  <a:gd name="T24" fmla="*/ 266 w 691"/>
                  <a:gd name="T25" fmla="*/ 399 h 628"/>
                  <a:gd name="T26" fmla="*/ 312 w 691"/>
                  <a:gd name="T27" fmla="*/ 421 h 628"/>
                  <a:gd name="T28" fmla="*/ 378 w 691"/>
                  <a:gd name="T29" fmla="*/ 374 h 628"/>
                  <a:gd name="T30" fmla="*/ 422 w 691"/>
                  <a:gd name="T31" fmla="*/ 386 h 628"/>
                  <a:gd name="T32" fmla="*/ 448 w 691"/>
                  <a:gd name="T33" fmla="*/ 360 h 628"/>
                  <a:gd name="T34" fmla="*/ 498 w 691"/>
                  <a:gd name="T35" fmla="*/ 373 h 628"/>
                  <a:gd name="T36" fmla="*/ 552 w 691"/>
                  <a:gd name="T37" fmla="*/ 379 h 628"/>
                  <a:gd name="T38" fmla="*/ 582 w 691"/>
                  <a:gd name="T39" fmla="*/ 409 h 628"/>
                  <a:gd name="T40" fmla="*/ 599 w 691"/>
                  <a:gd name="T41" fmla="*/ 419 h 628"/>
                  <a:gd name="T42" fmla="*/ 605 w 691"/>
                  <a:gd name="T43" fmla="*/ 389 h 628"/>
                  <a:gd name="T44" fmla="*/ 638 w 691"/>
                  <a:gd name="T45" fmla="*/ 325 h 628"/>
                  <a:gd name="T46" fmla="*/ 681 w 691"/>
                  <a:gd name="T47" fmla="*/ 262 h 628"/>
                  <a:gd name="T48" fmla="*/ 687 w 691"/>
                  <a:gd name="T49" fmla="*/ 205 h 628"/>
                  <a:gd name="T50" fmla="*/ 663 w 691"/>
                  <a:gd name="T51" fmla="*/ 149 h 628"/>
                  <a:gd name="T52" fmla="*/ 636 w 691"/>
                  <a:gd name="T53" fmla="*/ 109 h 628"/>
                  <a:gd name="T54" fmla="*/ 666 w 691"/>
                  <a:gd name="T55" fmla="*/ 33 h 628"/>
                  <a:gd name="T56" fmla="*/ 691 w 691"/>
                  <a:gd name="T57" fmla="*/ 3 h 628"/>
                  <a:gd name="T58" fmla="*/ 675 w 691"/>
                  <a:gd name="T59" fmla="*/ 0 h 628"/>
                  <a:gd name="T60" fmla="*/ 609 w 691"/>
                  <a:gd name="T61" fmla="*/ 70 h 628"/>
                  <a:gd name="T62" fmla="*/ 570 w 691"/>
                  <a:gd name="T63" fmla="*/ 103 h 628"/>
                  <a:gd name="T64" fmla="*/ 523 w 691"/>
                  <a:gd name="T65" fmla="*/ 103 h 628"/>
                  <a:gd name="T66" fmla="*/ 483 w 691"/>
                  <a:gd name="T67" fmla="*/ 128 h 628"/>
                  <a:gd name="T68" fmla="*/ 420 w 691"/>
                  <a:gd name="T69" fmla="*/ 198 h 628"/>
                  <a:gd name="T70" fmla="*/ 355 w 691"/>
                  <a:gd name="T71" fmla="*/ 298 h 628"/>
                  <a:gd name="T72" fmla="*/ 228 w 691"/>
                  <a:gd name="T73" fmla="*/ 313 h 628"/>
                  <a:gd name="T74" fmla="*/ 189 w 691"/>
                  <a:gd name="T75" fmla="*/ 340 h 628"/>
                  <a:gd name="T76" fmla="*/ 102 w 691"/>
                  <a:gd name="T77" fmla="*/ 356 h 628"/>
                  <a:gd name="T78" fmla="*/ 23 w 691"/>
                  <a:gd name="T79" fmla="*/ 423 h 628"/>
                  <a:gd name="T80" fmla="*/ 9 w 691"/>
                  <a:gd name="T81" fmla="*/ 513 h 628"/>
                  <a:gd name="T82" fmla="*/ 0 w 691"/>
                  <a:gd name="T83" fmla="*/ 544 h 628"/>
                  <a:gd name="T84" fmla="*/ 30 w 691"/>
                  <a:gd name="T85" fmla="*/ 557 h 628"/>
                  <a:gd name="T86" fmla="*/ 61 w 691"/>
                  <a:gd name="T87" fmla="*/ 59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1" h="628">
                    <a:moveTo>
                      <a:pt x="61" y="599"/>
                    </a:moveTo>
                    <a:lnTo>
                      <a:pt x="87" y="583"/>
                    </a:lnTo>
                    <a:lnTo>
                      <a:pt x="77" y="619"/>
                    </a:lnTo>
                    <a:lnTo>
                      <a:pt x="111" y="628"/>
                    </a:lnTo>
                    <a:lnTo>
                      <a:pt x="114" y="583"/>
                    </a:lnTo>
                    <a:lnTo>
                      <a:pt x="94" y="563"/>
                    </a:lnTo>
                    <a:lnTo>
                      <a:pt x="94" y="549"/>
                    </a:lnTo>
                    <a:lnTo>
                      <a:pt x="59" y="524"/>
                    </a:lnTo>
                    <a:lnTo>
                      <a:pt x="69" y="470"/>
                    </a:lnTo>
                    <a:lnTo>
                      <a:pt x="149" y="442"/>
                    </a:lnTo>
                    <a:lnTo>
                      <a:pt x="172" y="402"/>
                    </a:lnTo>
                    <a:lnTo>
                      <a:pt x="254" y="355"/>
                    </a:lnTo>
                    <a:lnTo>
                      <a:pt x="266" y="399"/>
                    </a:lnTo>
                    <a:lnTo>
                      <a:pt x="312" y="421"/>
                    </a:lnTo>
                    <a:lnTo>
                      <a:pt x="378" y="374"/>
                    </a:lnTo>
                    <a:lnTo>
                      <a:pt x="422" y="386"/>
                    </a:lnTo>
                    <a:lnTo>
                      <a:pt x="448" y="360"/>
                    </a:lnTo>
                    <a:lnTo>
                      <a:pt x="498" y="373"/>
                    </a:lnTo>
                    <a:lnTo>
                      <a:pt x="552" y="379"/>
                    </a:lnTo>
                    <a:lnTo>
                      <a:pt x="582" y="409"/>
                    </a:lnTo>
                    <a:lnTo>
                      <a:pt x="599" y="419"/>
                    </a:lnTo>
                    <a:lnTo>
                      <a:pt x="605" y="389"/>
                    </a:lnTo>
                    <a:lnTo>
                      <a:pt x="638" y="325"/>
                    </a:lnTo>
                    <a:lnTo>
                      <a:pt x="681" y="262"/>
                    </a:lnTo>
                    <a:lnTo>
                      <a:pt x="687" y="205"/>
                    </a:lnTo>
                    <a:lnTo>
                      <a:pt x="663" y="149"/>
                    </a:lnTo>
                    <a:lnTo>
                      <a:pt x="636" y="109"/>
                    </a:lnTo>
                    <a:lnTo>
                      <a:pt x="666" y="33"/>
                    </a:lnTo>
                    <a:lnTo>
                      <a:pt x="691" y="3"/>
                    </a:lnTo>
                    <a:lnTo>
                      <a:pt x="675" y="0"/>
                    </a:lnTo>
                    <a:lnTo>
                      <a:pt x="609" y="70"/>
                    </a:lnTo>
                    <a:lnTo>
                      <a:pt x="570" y="103"/>
                    </a:lnTo>
                    <a:lnTo>
                      <a:pt x="523" y="103"/>
                    </a:lnTo>
                    <a:lnTo>
                      <a:pt x="483" y="128"/>
                    </a:lnTo>
                    <a:lnTo>
                      <a:pt x="420" y="198"/>
                    </a:lnTo>
                    <a:lnTo>
                      <a:pt x="355" y="298"/>
                    </a:lnTo>
                    <a:lnTo>
                      <a:pt x="228" y="313"/>
                    </a:lnTo>
                    <a:lnTo>
                      <a:pt x="189" y="340"/>
                    </a:lnTo>
                    <a:lnTo>
                      <a:pt x="102" y="356"/>
                    </a:lnTo>
                    <a:lnTo>
                      <a:pt x="23" y="423"/>
                    </a:lnTo>
                    <a:lnTo>
                      <a:pt x="9" y="513"/>
                    </a:lnTo>
                    <a:lnTo>
                      <a:pt x="0" y="544"/>
                    </a:lnTo>
                    <a:lnTo>
                      <a:pt x="30" y="557"/>
                    </a:lnTo>
                    <a:lnTo>
                      <a:pt x="61" y="59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15" name="Freeform 125">
                <a:extLst>
                  <a:ext uri="{FF2B5EF4-FFF2-40B4-BE49-F238E27FC236}">
                    <a16:creationId xmlns:a16="http://schemas.microsoft.com/office/drawing/2014/main" id="{5C37EE51-D015-4540-84FE-659A79853836}"/>
                  </a:ext>
                </a:extLst>
              </p:cNvPr>
              <p:cNvSpPr>
                <a:spLocks/>
              </p:cNvSpPr>
              <p:nvPr/>
            </p:nvSpPr>
            <p:spPr bwMode="auto">
              <a:xfrm>
                <a:off x="3921125" y="3536950"/>
                <a:ext cx="42863" cy="26988"/>
              </a:xfrm>
              <a:custGeom>
                <a:avLst/>
                <a:gdLst>
                  <a:gd name="T0" fmla="*/ 37 w 137"/>
                  <a:gd name="T1" fmla="*/ 0 h 87"/>
                  <a:gd name="T2" fmla="*/ 54 w 137"/>
                  <a:gd name="T3" fmla="*/ 34 h 87"/>
                  <a:gd name="T4" fmla="*/ 0 w 137"/>
                  <a:gd name="T5" fmla="*/ 57 h 87"/>
                  <a:gd name="T6" fmla="*/ 35 w 137"/>
                  <a:gd name="T7" fmla="*/ 87 h 87"/>
                  <a:gd name="T8" fmla="*/ 64 w 137"/>
                  <a:gd name="T9" fmla="*/ 57 h 87"/>
                  <a:gd name="T10" fmla="*/ 97 w 137"/>
                  <a:gd name="T11" fmla="*/ 44 h 87"/>
                  <a:gd name="T12" fmla="*/ 137 w 137"/>
                  <a:gd name="T13" fmla="*/ 49 h 87"/>
                  <a:gd name="T14" fmla="*/ 124 w 137"/>
                  <a:gd name="T15" fmla="*/ 27 h 87"/>
                  <a:gd name="T16" fmla="*/ 37 w 137"/>
                  <a:gd name="T1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87">
                    <a:moveTo>
                      <a:pt x="37" y="0"/>
                    </a:moveTo>
                    <a:lnTo>
                      <a:pt x="54" y="34"/>
                    </a:lnTo>
                    <a:lnTo>
                      <a:pt x="0" y="57"/>
                    </a:lnTo>
                    <a:lnTo>
                      <a:pt x="35" y="87"/>
                    </a:lnTo>
                    <a:lnTo>
                      <a:pt x="64" y="57"/>
                    </a:lnTo>
                    <a:lnTo>
                      <a:pt x="97" y="44"/>
                    </a:lnTo>
                    <a:lnTo>
                      <a:pt x="137" y="49"/>
                    </a:lnTo>
                    <a:lnTo>
                      <a:pt x="124" y="27"/>
                    </a:lnTo>
                    <a:lnTo>
                      <a:pt x="3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16" name="Freeform 126">
                <a:extLst>
                  <a:ext uri="{FF2B5EF4-FFF2-40B4-BE49-F238E27FC236}">
                    <a16:creationId xmlns:a16="http://schemas.microsoft.com/office/drawing/2014/main" id="{31570452-6DA5-4D44-B7E2-1EC881D954AB}"/>
                  </a:ext>
                </a:extLst>
              </p:cNvPr>
              <p:cNvSpPr>
                <a:spLocks/>
              </p:cNvSpPr>
              <p:nvPr/>
            </p:nvSpPr>
            <p:spPr bwMode="auto">
              <a:xfrm>
                <a:off x="3878263" y="3548063"/>
                <a:ext cx="41275" cy="53975"/>
              </a:xfrm>
              <a:custGeom>
                <a:avLst/>
                <a:gdLst>
                  <a:gd name="T0" fmla="*/ 50 w 127"/>
                  <a:gd name="T1" fmla="*/ 37 h 166"/>
                  <a:gd name="T2" fmla="*/ 23 w 127"/>
                  <a:gd name="T3" fmla="*/ 0 h 166"/>
                  <a:gd name="T4" fmla="*/ 0 w 127"/>
                  <a:gd name="T5" fmla="*/ 5 h 166"/>
                  <a:gd name="T6" fmla="*/ 40 w 127"/>
                  <a:gd name="T7" fmla="*/ 80 h 166"/>
                  <a:gd name="T8" fmla="*/ 30 w 127"/>
                  <a:gd name="T9" fmla="*/ 104 h 166"/>
                  <a:gd name="T10" fmla="*/ 51 w 127"/>
                  <a:gd name="T11" fmla="*/ 166 h 166"/>
                  <a:gd name="T12" fmla="*/ 74 w 127"/>
                  <a:gd name="T13" fmla="*/ 136 h 166"/>
                  <a:gd name="T14" fmla="*/ 96 w 127"/>
                  <a:gd name="T15" fmla="*/ 106 h 166"/>
                  <a:gd name="T16" fmla="*/ 127 w 127"/>
                  <a:gd name="T17" fmla="*/ 63 h 166"/>
                  <a:gd name="T18" fmla="*/ 83 w 127"/>
                  <a:gd name="T19" fmla="*/ 17 h 166"/>
                  <a:gd name="T20" fmla="*/ 50 w 127"/>
                  <a:gd name="T21" fmla="*/ 3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166">
                    <a:moveTo>
                      <a:pt x="50" y="37"/>
                    </a:moveTo>
                    <a:lnTo>
                      <a:pt x="23" y="0"/>
                    </a:lnTo>
                    <a:lnTo>
                      <a:pt x="0" y="5"/>
                    </a:lnTo>
                    <a:lnTo>
                      <a:pt x="40" y="80"/>
                    </a:lnTo>
                    <a:lnTo>
                      <a:pt x="30" y="104"/>
                    </a:lnTo>
                    <a:lnTo>
                      <a:pt x="51" y="166"/>
                    </a:lnTo>
                    <a:lnTo>
                      <a:pt x="74" y="136"/>
                    </a:lnTo>
                    <a:lnTo>
                      <a:pt x="96" y="106"/>
                    </a:lnTo>
                    <a:lnTo>
                      <a:pt x="127" y="63"/>
                    </a:lnTo>
                    <a:lnTo>
                      <a:pt x="83" y="17"/>
                    </a:lnTo>
                    <a:lnTo>
                      <a:pt x="50" y="3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17" name="Freeform 127">
                <a:extLst>
                  <a:ext uri="{FF2B5EF4-FFF2-40B4-BE49-F238E27FC236}">
                    <a16:creationId xmlns:a16="http://schemas.microsoft.com/office/drawing/2014/main" id="{426D00AC-1AC4-4AE7-BF3F-66ADE9A830CF}"/>
                  </a:ext>
                </a:extLst>
              </p:cNvPr>
              <p:cNvSpPr>
                <a:spLocks/>
              </p:cNvSpPr>
              <p:nvPr/>
            </p:nvSpPr>
            <p:spPr bwMode="auto">
              <a:xfrm>
                <a:off x="3816350" y="3554413"/>
                <a:ext cx="71438" cy="44450"/>
              </a:xfrm>
              <a:custGeom>
                <a:avLst/>
                <a:gdLst>
                  <a:gd name="T0" fmla="*/ 190 w 225"/>
                  <a:gd name="T1" fmla="*/ 45 h 140"/>
                  <a:gd name="T2" fmla="*/ 190 w 225"/>
                  <a:gd name="T3" fmla="*/ 45 h 140"/>
                  <a:gd name="T4" fmla="*/ 185 w 225"/>
                  <a:gd name="T5" fmla="*/ 42 h 140"/>
                  <a:gd name="T6" fmla="*/ 176 w 225"/>
                  <a:gd name="T7" fmla="*/ 41 h 140"/>
                  <a:gd name="T8" fmla="*/ 152 w 225"/>
                  <a:gd name="T9" fmla="*/ 40 h 140"/>
                  <a:gd name="T10" fmla="*/ 129 w 225"/>
                  <a:gd name="T11" fmla="*/ 40 h 140"/>
                  <a:gd name="T12" fmla="*/ 120 w 225"/>
                  <a:gd name="T13" fmla="*/ 40 h 140"/>
                  <a:gd name="T14" fmla="*/ 113 w 225"/>
                  <a:gd name="T15" fmla="*/ 39 h 140"/>
                  <a:gd name="T16" fmla="*/ 113 w 225"/>
                  <a:gd name="T17" fmla="*/ 39 h 140"/>
                  <a:gd name="T18" fmla="*/ 98 w 225"/>
                  <a:gd name="T19" fmla="*/ 31 h 140"/>
                  <a:gd name="T20" fmla="*/ 71 w 225"/>
                  <a:gd name="T21" fmla="*/ 18 h 140"/>
                  <a:gd name="T22" fmla="*/ 36 w 225"/>
                  <a:gd name="T23" fmla="*/ 0 h 140"/>
                  <a:gd name="T24" fmla="*/ 0 w 225"/>
                  <a:gd name="T25" fmla="*/ 10 h 140"/>
                  <a:gd name="T26" fmla="*/ 1 w 225"/>
                  <a:gd name="T27" fmla="*/ 30 h 140"/>
                  <a:gd name="T28" fmla="*/ 48 w 225"/>
                  <a:gd name="T29" fmla="*/ 62 h 140"/>
                  <a:gd name="T30" fmla="*/ 1 w 225"/>
                  <a:gd name="T31" fmla="*/ 67 h 140"/>
                  <a:gd name="T32" fmla="*/ 1 w 225"/>
                  <a:gd name="T33" fmla="*/ 89 h 140"/>
                  <a:gd name="T34" fmla="*/ 78 w 225"/>
                  <a:gd name="T35" fmla="*/ 116 h 140"/>
                  <a:gd name="T36" fmla="*/ 98 w 225"/>
                  <a:gd name="T37" fmla="*/ 138 h 140"/>
                  <a:gd name="T38" fmla="*/ 155 w 225"/>
                  <a:gd name="T39" fmla="*/ 138 h 140"/>
                  <a:gd name="T40" fmla="*/ 225 w 225"/>
                  <a:gd name="T41" fmla="*/ 140 h 140"/>
                  <a:gd name="T42" fmla="*/ 205 w 225"/>
                  <a:gd name="T43" fmla="*/ 95 h 140"/>
                  <a:gd name="T44" fmla="*/ 205 w 225"/>
                  <a:gd name="T45" fmla="*/ 95 h 140"/>
                  <a:gd name="T46" fmla="*/ 204 w 225"/>
                  <a:gd name="T47" fmla="*/ 88 h 140"/>
                  <a:gd name="T48" fmla="*/ 201 w 225"/>
                  <a:gd name="T49" fmla="*/ 72 h 140"/>
                  <a:gd name="T50" fmla="*/ 199 w 225"/>
                  <a:gd name="T51" fmla="*/ 64 h 140"/>
                  <a:gd name="T52" fmla="*/ 197 w 225"/>
                  <a:gd name="T53" fmla="*/ 56 h 140"/>
                  <a:gd name="T54" fmla="*/ 194 w 225"/>
                  <a:gd name="T55" fmla="*/ 49 h 140"/>
                  <a:gd name="T56" fmla="*/ 190 w 225"/>
                  <a:gd name="T57" fmla="*/ 45 h 140"/>
                  <a:gd name="T58" fmla="*/ 190 w 225"/>
                  <a:gd name="T59" fmla="*/ 4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5" h="140">
                    <a:moveTo>
                      <a:pt x="190" y="45"/>
                    </a:moveTo>
                    <a:lnTo>
                      <a:pt x="190" y="45"/>
                    </a:lnTo>
                    <a:lnTo>
                      <a:pt x="185" y="42"/>
                    </a:lnTo>
                    <a:lnTo>
                      <a:pt x="176" y="41"/>
                    </a:lnTo>
                    <a:lnTo>
                      <a:pt x="152" y="40"/>
                    </a:lnTo>
                    <a:lnTo>
                      <a:pt x="129" y="40"/>
                    </a:lnTo>
                    <a:lnTo>
                      <a:pt x="120" y="40"/>
                    </a:lnTo>
                    <a:lnTo>
                      <a:pt x="113" y="39"/>
                    </a:lnTo>
                    <a:lnTo>
                      <a:pt x="113" y="39"/>
                    </a:lnTo>
                    <a:lnTo>
                      <a:pt x="98" y="31"/>
                    </a:lnTo>
                    <a:lnTo>
                      <a:pt x="71" y="18"/>
                    </a:lnTo>
                    <a:lnTo>
                      <a:pt x="36" y="0"/>
                    </a:lnTo>
                    <a:lnTo>
                      <a:pt x="0" y="10"/>
                    </a:lnTo>
                    <a:lnTo>
                      <a:pt x="1" y="30"/>
                    </a:lnTo>
                    <a:lnTo>
                      <a:pt x="48" y="62"/>
                    </a:lnTo>
                    <a:lnTo>
                      <a:pt x="1" y="67"/>
                    </a:lnTo>
                    <a:lnTo>
                      <a:pt x="1" y="89"/>
                    </a:lnTo>
                    <a:lnTo>
                      <a:pt x="78" y="116"/>
                    </a:lnTo>
                    <a:lnTo>
                      <a:pt x="98" y="138"/>
                    </a:lnTo>
                    <a:lnTo>
                      <a:pt x="155" y="138"/>
                    </a:lnTo>
                    <a:lnTo>
                      <a:pt x="225" y="140"/>
                    </a:lnTo>
                    <a:lnTo>
                      <a:pt x="205" y="95"/>
                    </a:lnTo>
                    <a:lnTo>
                      <a:pt x="205" y="95"/>
                    </a:lnTo>
                    <a:lnTo>
                      <a:pt x="204" y="88"/>
                    </a:lnTo>
                    <a:lnTo>
                      <a:pt x="201" y="72"/>
                    </a:lnTo>
                    <a:lnTo>
                      <a:pt x="199" y="64"/>
                    </a:lnTo>
                    <a:lnTo>
                      <a:pt x="197" y="56"/>
                    </a:lnTo>
                    <a:lnTo>
                      <a:pt x="194" y="49"/>
                    </a:lnTo>
                    <a:lnTo>
                      <a:pt x="190" y="45"/>
                    </a:lnTo>
                    <a:lnTo>
                      <a:pt x="190" y="4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18" name="Freeform 128">
                <a:extLst>
                  <a:ext uri="{FF2B5EF4-FFF2-40B4-BE49-F238E27FC236}">
                    <a16:creationId xmlns:a16="http://schemas.microsoft.com/office/drawing/2014/main" id="{28ED8EA5-28AC-4805-B04D-807B51BF11C8}"/>
                  </a:ext>
                </a:extLst>
              </p:cNvPr>
              <p:cNvSpPr>
                <a:spLocks/>
              </p:cNvSpPr>
              <p:nvPr/>
            </p:nvSpPr>
            <p:spPr bwMode="auto">
              <a:xfrm>
                <a:off x="4160838" y="3494088"/>
                <a:ext cx="46038" cy="52388"/>
              </a:xfrm>
              <a:custGeom>
                <a:avLst/>
                <a:gdLst>
                  <a:gd name="T0" fmla="*/ 132 w 146"/>
                  <a:gd name="T1" fmla="*/ 82 h 161"/>
                  <a:gd name="T2" fmla="*/ 35 w 146"/>
                  <a:gd name="T3" fmla="*/ 0 h 161"/>
                  <a:gd name="T4" fmla="*/ 5 w 146"/>
                  <a:gd name="T5" fmla="*/ 30 h 161"/>
                  <a:gd name="T6" fmla="*/ 0 w 146"/>
                  <a:gd name="T7" fmla="*/ 93 h 161"/>
                  <a:gd name="T8" fmla="*/ 127 w 146"/>
                  <a:gd name="T9" fmla="*/ 161 h 161"/>
                  <a:gd name="T10" fmla="*/ 146 w 146"/>
                  <a:gd name="T11" fmla="*/ 99 h 161"/>
                  <a:gd name="T12" fmla="*/ 132 w 146"/>
                  <a:gd name="T13" fmla="*/ 82 h 161"/>
                </a:gdLst>
                <a:ahLst/>
                <a:cxnLst>
                  <a:cxn ang="0">
                    <a:pos x="T0" y="T1"/>
                  </a:cxn>
                  <a:cxn ang="0">
                    <a:pos x="T2" y="T3"/>
                  </a:cxn>
                  <a:cxn ang="0">
                    <a:pos x="T4" y="T5"/>
                  </a:cxn>
                  <a:cxn ang="0">
                    <a:pos x="T6" y="T7"/>
                  </a:cxn>
                  <a:cxn ang="0">
                    <a:pos x="T8" y="T9"/>
                  </a:cxn>
                  <a:cxn ang="0">
                    <a:pos x="T10" y="T11"/>
                  </a:cxn>
                  <a:cxn ang="0">
                    <a:pos x="T12" y="T13"/>
                  </a:cxn>
                </a:cxnLst>
                <a:rect l="0" t="0" r="r" b="b"/>
                <a:pathLst>
                  <a:path w="146" h="161">
                    <a:moveTo>
                      <a:pt x="132" y="82"/>
                    </a:moveTo>
                    <a:lnTo>
                      <a:pt x="35" y="0"/>
                    </a:lnTo>
                    <a:lnTo>
                      <a:pt x="5" y="30"/>
                    </a:lnTo>
                    <a:lnTo>
                      <a:pt x="0" y="93"/>
                    </a:lnTo>
                    <a:lnTo>
                      <a:pt x="127" y="161"/>
                    </a:lnTo>
                    <a:lnTo>
                      <a:pt x="146" y="99"/>
                    </a:lnTo>
                    <a:lnTo>
                      <a:pt x="132" y="8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19" name="Freeform 129">
                <a:extLst>
                  <a:ext uri="{FF2B5EF4-FFF2-40B4-BE49-F238E27FC236}">
                    <a16:creationId xmlns:a16="http://schemas.microsoft.com/office/drawing/2014/main" id="{1435335D-050F-4FE0-8DB6-A4D5BE7EDDD3}"/>
                  </a:ext>
                </a:extLst>
              </p:cNvPr>
              <p:cNvSpPr>
                <a:spLocks/>
              </p:cNvSpPr>
              <p:nvPr/>
            </p:nvSpPr>
            <p:spPr bwMode="auto">
              <a:xfrm>
                <a:off x="3697288" y="3443288"/>
                <a:ext cx="100013" cy="96838"/>
              </a:xfrm>
              <a:custGeom>
                <a:avLst/>
                <a:gdLst>
                  <a:gd name="T0" fmla="*/ 265 w 317"/>
                  <a:gd name="T1" fmla="*/ 277 h 309"/>
                  <a:gd name="T2" fmla="*/ 298 w 317"/>
                  <a:gd name="T3" fmla="*/ 251 h 309"/>
                  <a:gd name="T4" fmla="*/ 317 w 317"/>
                  <a:gd name="T5" fmla="*/ 207 h 309"/>
                  <a:gd name="T6" fmla="*/ 304 w 317"/>
                  <a:gd name="T7" fmla="*/ 158 h 309"/>
                  <a:gd name="T8" fmla="*/ 237 w 317"/>
                  <a:gd name="T9" fmla="*/ 132 h 309"/>
                  <a:gd name="T10" fmla="*/ 224 w 317"/>
                  <a:gd name="T11" fmla="*/ 96 h 309"/>
                  <a:gd name="T12" fmla="*/ 210 w 317"/>
                  <a:gd name="T13" fmla="*/ 79 h 309"/>
                  <a:gd name="T14" fmla="*/ 199 w 317"/>
                  <a:gd name="T15" fmla="*/ 59 h 309"/>
                  <a:gd name="T16" fmla="*/ 189 w 317"/>
                  <a:gd name="T17" fmla="*/ 30 h 309"/>
                  <a:gd name="T18" fmla="*/ 112 w 317"/>
                  <a:gd name="T19" fmla="*/ 0 h 309"/>
                  <a:gd name="T20" fmla="*/ 83 w 317"/>
                  <a:gd name="T21" fmla="*/ 50 h 309"/>
                  <a:gd name="T22" fmla="*/ 47 w 317"/>
                  <a:gd name="T23" fmla="*/ 61 h 309"/>
                  <a:gd name="T24" fmla="*/ 6 w 317"/>
                  <a:gd name="T25" fmla="*/ 41 h 309"/>
                  <a:gd name="T26" fmla="*/ 0 w 317"/>
                  <a:gd name="T27" fmla="*/ 98 h 309"/>
                  <a:gd name="T28" fmla="*/ 31 w 317"/>
                  <a:gd name="T29" fmla="*/ 140 h 309"/>
                  <a:gd name="T30" fmla="*/ 84 w 317"/>
                  <a:gd name="T31" fmla="*/ 177 h 309"/>
                  <a:gd name="T32" fmla="*/ 91 w 317"/>
                  <a:gd name="T33" fmla="*/ 229 h 309"/>
                  <a:gd name="T34" fmla="*/ 128 w 317"/>
                  <a:gd name="T35" fmla="*/ 236 h 309"/>
                  <a:gd name="T36" fmla="*/ 105 w 317"/>
                  <a:gd name="T37" fmla="*/ 256 h 309"/>
                  <a:gd name="T38" fmla="*/ 146 w 317"/>
                  <a:gd name="T39" fmla="*/ 302 h 309"/>
                  <a:gd name="T40" fmla="*/ 211 w 317"/>
                  <a:gd name="T41" fmla="*/ 309 h 309"/>
                  <a:gd name="T42" fmla="*/ 265 w 317"/>
                  <a:gd name="T43" fmla="*/ 2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7" h="309">
                    <a:moveTo>
                      <a:pt x="265" y="277"/>
                    </a:moveTo>
                    <a:lnTo>
                      <a:pt x="298" y="251"/>
                    </a:lnTo>
                    <a:lnTo>
                      <a:pt x="317" y="207"/>
                    </a:lnTo>
                    <a:lnTo>
                      <a:pt x="304" y="158"/>
                    </a:lnTo>
                    <a:lnTo>
                      <a:pt x="237" y="132"/>
                    </a:lnTo>
                    <a:lnTo>
                      <a:pt x="224" y="96"/>
                    </a:lnTo>
                    <a:lnTo>
                      <a:pt x="210" y="79"/>
                    </a:lnTo>
                    <a:lnTo>
                      <a:pt x="199" y="59"/>
                    </a:lnTo>
                    <a:lnTo>
                      <a:pt x="189" y="30"/>
                    </a:lnTo>
                    <a:lnTo>
                      <a:pt x="112" y="0"/>
                    </a:lnTo>
                    <a:lnTo>
                      <a:pt x="83" y="50"/>
                    </a:lnTo>
                    <a:lnTo>
                      <a:pt x="47" y="61"/>
                    </a:lnTo>
                    <a:lnTo>
                      <a:pt x="6" y="41"/>
                    </a:lnTo>
                    <a:lnTo>
                      <a:pt x="0" y="98"/>
                    </a:lnTo>
                    <a:lnTo>
                      <a:pt x="31" y="140"/>
                    </a:lnTo>
                    <a:lnTo>
                      <a:pt x="84" y="177"/>
                    </a:lnTo>
                    <a:lnTo>
                      <a:pt x="91" y="229"/>
                    </a:lnTo>
                    <a:lnTo>
                      <a:pt x="128" y="236"/>
                    </a:lnTo>
                    <a:lnTo>
                      <a:pt x="105" y="256"/>
                    </a:lnTo>
                    <a:lnTo>
                      <a:pt x="146" y="302"/>
                    </a:lnTo>
                    <a:lnTo>
                      <a:pt x="211" y="309"/>
                    </a:lnTo>
                    <a:lnTo>
                      <a:pt x="265" y="27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20" name="Freeform 130">
                <a:extLst>
                  <a:ext uri="{FF2B5EF4-FFF2-40B4-BE49-F238E27FC236}">
                    <a16:creationId xmlns:a16="http://schemas.microsoft.com/office/drawing/2014/main" id="{2735AD18-B4CD-44E7-9E6A-C79C23E21EFE}"/>
                  </a:ext>
                </a:extLst>
              </p:cNvPr>
              <p:cNvSpPr>
                <a:spLocks/>
              </p:cNvSpPr>
              <p:nvPr/>
            </p:nvSpPr>
            <p:spPr bwMode="auto">
              <a:xfrm>
                <a:off x="3692525" y="3529013"/>
                <a:ext cx="25400" cy="46038"/>
              </a:xfrm>
              <a:custGeom>
                <a:avLst/>
                <a:gdLst>
                  <a:gd name="T0" fmla="*/ 6 w 80"/>
                  <a:gd name="T1" fmla="*/ 0 h 141"/>
                  <a:gd name="T2" fmla="*/ 16 w 80"/>
                  <a:gd name="T3" fmla="*/ 39 h 141"/>
                  <a:gd name="T4" fmla="*/ 0 w 80"/>
                  <a:gd name="T5" fmla="*/ 42 h 141"/>
                  <a:gd name="T6" fmla="*/ 13 w 80"/>
                  <a:gd name="T7" fmla="*/ 86 h 141"/>
                  <a:gd name="T8" fmla="*/ 11 w 80"/>
                  <a:gd name="T9" fmla="*/ 106 h 141"/>
                  <a:gd name="T10" fmla="*/ 58 w 80"/>
                  <a:gd name="T11" fmla="*/ 141 h 141"/>
                  <a:gd name="T12" fmla="*/ 80 w 80"/>
                  <a:gd name="T13" fmla="*/ 88 h 141"/>
                  <a:gd name="T14" fmla="*/ 77 w 80"/>
                  <a:gd name="T15" fmla="*/ 59 h 141"/>
                  <a:gd name="T16" fmla="*/ 6 w 80"/>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41">
                    <a:moveTo>
                      <a:pt x="6" y="0"/>
                    </a:moveTo>
                    <a:lnTo>
                      <a:pt x="16" y="39"/>
                    </a:lnTo>
                    <a:lnTo>
                      <a:pt x="0" y="42"/>
                    </a:lnTo>
                    <a:lnTo>
                      <a:pt x="13" y="86"/>
                    </a:lnTo>
                    <a:lnTo>
                      <a:pt x="11" y="106"/>
                    </a:lnTo>
                    <a:lnTo>
                      <a:pt x="58" y="141"/>
                    </a:lnTo>
                    <a:lnTo>
                      <a:pt x="80" y="88"/>
                    </a:lnTo>
                    <a:lnTo>
                      <a:pt x="77" y="59"/>
                    </a:lnTo>
                    <a:lnTo>
                      <a:pt x="6"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21" name="Freeform 131">
                <a:extLst>
                  <a:ext uri="{FF2B5EF4-FFF2-40B4-BE49-F238E27FC236}">
                    <a16:creationId xmlns:a16="http://schemas.microsoft.com/office/drawing/2014/main" id="{0572F483-137B-4B9C-9C2F-95090047EF1B}"/>
                  </a:ext>
                </a:extLst>
              </p:cNvPr>
              <p:cNvSpPr>
                <a:spLocks/>
              </p:cNvSpPr>
              <p:nvPr/>
            </p:nvSpPr>
            <p:spPr bwMode="auto">
              <a:xfrm>
                <a:off x="3781425" y="3519488"/>
                <a:ext cx="28575" cy="68263"/>
              </a:xfrm>
              <a:custGeom>
                <a:avLst/>
                <a:gdLst>
                  <a:gd name="T0" fmla="*/ 33 w 90"/>
                  <a:gd name="T1" fmla="*/ 73 h 216"/>
                  <a:gd name="T2" fmla="*/ 7 w 90"/>
                  <a:gd name="T3" fmla="*/ 123 h 216"/>
                  <a:gd name="T4" fmla="*/ 0 w 90"/>
                  <a:gd name="T5" fmla="*/ 173 h 216"/>
                  <a:gd name="T6" fmla="*/ 7 w 90"/>
                  <a:gd name="T7" fmla="*/ 216 h 216"/>
                  <a:gd name="T8" fmla="*/ 31 w 90"/>
                  <a:gd name="T9" fmla="*/ 186 h 216"/>
                  <a:gd name="T10" fmla="*/ 66 w 90"/>
                  <a:gd name="T11" fmla="*/ 105 h 216"/>
                  <a:gd name="T12" fmla="*/ 90 w 90"/>
                  <a:gd name="T13" fmla="*/ 43 h 216"/>
                  <a:gd name="T14" fmla="*/ 88 w 90"/>
                  <a:gd name="T15" fmla="*/ 0 h 216"/>
                  <a:gd name="T16" fmla="*/ 33 w 90"/>
                  <a:gd name="T17" fmla="*/ 7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216">
                    <a:moveTo>
                      <a:pt x="33" y="73"/>
                    </a:moveTo>
                    <a:lnTo>
                      <a:pt x="7" y="123"/>
                    </a:lnTo>
                    <a:lnTo>
                      <a:pt x="0" y="173"/>
                    </a:lnTo>
                    <a:lnTo>
                      <a:pt x="7" y="216"/>
                    </a:lnTo>
                    <a:lnTo>
                      <a:pt x="31" y="186"/>
                    </a:lnTo>
                    <a:lnTo>
                      <a:pt x="66" y="105"/>
                    </a:lnTo>
                    <a:lnTo>
                      <a:pt x="90" y="43"/>
                    </a:lnTo>
                    <a:lnTo>
                      <a:pt x="88" y="0"/>
                    </a:lnTo>
                    <a:lnTo>
                      <a:pt x="33" y="7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22" name="Freeform 132">
                <a:extLst>
                  <a:ext uri="{FF2B5EF4-FFF2-40B4-BE49-F238E27FC236}">
                    <a16:creationId xmlns:a16="http://schemas.microsoft.com/office/drawing/2014/main" id="{CEAB859E-C9EB-4810-984C-92478D4AB0AD}"/>
                  </a:ext>
                </a:extLst>
              </p:cNvPr>
              <p:cNvSpPr>
                <a:spLocks/>
              </p:cNvSpPr>
              <p:nvPr/>
            </p:nvSpPr>
            <p:spPr bwMode="auto">
              <a:xfrm>
                <a:off x="3746500" y="3556000"/>
                <a:ext cx="22225" cy="20638"/>
              </a:xfrm>
              <a:custGeom>
                <a:avLst/>
                <a:gdLst>
                  <a:gd name="T0" fmla="*/ 20 w 70"/>
                  <a:gd name="T1" fmla="*/ 53 h 66"/>
                  <a:gd name="T2" fmla="*/ 60 w 70"/>
                  <a:gd name="T3" fmla="*/ 66 h 66"/>
                  <a:gd name="T4" fmla="*/ 70 w 70"/>
                  <a:gd name="T5" fmla="*/ 26 h 66"/>
                  <a:gd name="T6" fmla="*/ 0 w 70"/>
                  <a:gd name="T7" fmla="*/ 0 h 66"/>
                  <a:gd name="T8" fmla="*/ 20 w 70"/>
                  <a:gd name="T9" fmla="*/ 53 h 66"/>
                </a:gdLst>
                <a:ahLst/>
                <a:cxnLst>
                  <a:cxn ang="0">
                    <a:pos x="T0" y="T1"/>
                  </a:cxn>
                  <a:cxn ang="0">
                    <a:pos x="T2" y="T3"/>
                  </a:cxn>
                  <a:cxn ang="0">
                    <a:pos x="T4" y="T5"/>
                  </a:cxn>
                  <a:cxn ang="0">
                    <a:pos x="T6" y="T7"/>
                  </a:cxn>
                  <a:cxn ang="0">
                    <a:pos x="T8" y="T9"/>
                  </a:cxn>
                </a:cxnLst>
                <a:rect l="0" t="0" r="r" b="b"/>
                <a:pathLst>
                  <a:path w="70" h="66">
                    <a:moveTo>
                      <a:pt x="20" y="53"/>
                    </a:moveTo>
                    <a:lnTo>
                      <a:pt x="60" y="66"/>
                    </a:lnTo>
                    <a:lnTo>
                      <a:pt x="70" y="26"/>
                    </a:lnTo>
                    <a:lnTo>
                      <a:pt x="0" y="0"/>
                    </a:lnTo>
                    <a:lnTo>
                      <a:pt x="20" y="5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23" name="Freeform 133">
                <a:extLst>
                  <a:ext uri="{FF2B5EF4-FFF2-40B4-BE49-F238E27FC236}">
                    <a16:creationId xmlns:a16="http://schemas.microsoft.com/office/drawing/2014/main" id="{4F4CF736-9143-43F6-AA57-22BA19B9EF82}"/>
                  </a:ext>
                </a:extLst>
              </p:cNvPr>
              <p:cNvSpPr>
                <a:spLocks/>
              </p:cNvSpPr>
              <p:nvPr/>
            </p:nvSpPr>
            <p:spPr bwMode="auto">
              <a:xfrm>
                <a:off x="3773488" y="3535363"/>
                <a:ext cx="12700" cy="19050"/>
              </a:xfrm>
              <a:custGeom>
                <a:avLst/>
                <a:gdLst>
                  <a:gd name="T0" fmla="*/ 0 w 40"/>
                  <a:gd name="T1" fmla="*/ 30 h 60"/>
                  <a:gd name="T2" fmla="*/ 11 w 40"/>
                  <a:gd name="T3" fmla="*/ 60 h 60"/>
                  <a:gd name="T4" fmla="*/ 40 w 40"/>
                  <a:gd name="T5" fmla="*/ 0 h 60"/>
                  <a:gd name="T6" fmla="*/ 0 w 40"/>
                  <a:gd name="T7" fmla="*/ 30 h 60"/>
                </a:gdLst>
                <a:ahLst/>
                <a:cxnLst>
                  <a:cxn ang="0">
                    <a:pos x="T0" y="T1"/>
                  </a:cxn>
                  <a:cxn ang="0">
                    <a:pos x="T2" y="T3"/>
                  </a:cxn>
                  <a:cxn ang="0">
                    <a:pos x="T4" y="T5"/>
                  </a:cxn>
                  <a:cxn ang="0">
                    <a:pos x="T6" y="T7"/>
                  </a:cxn>
                </a:cxnLst>
                <a:rect l="0" t="0" r="r" b="b"/>
                <a:pathLst>
                  <a:path w="40" h="60">
                    <a:moveTo>
                      <a:pt x="0" y="30"/>
                    </a:moveTo>
                    <a:lnTo>
                      <a:pt x="11" y="60"/>
                    </a:lnTo>
                    <a:lnTo>
                      <a:pt x="40" y="0"/>
                    </a:lnTo>
                    <a:lnTo>
                      <a:pt x="0" y="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24" name="Freeform 116">
                <a:extLst>
                  <a:ext uri="{FF2B5EF4-FFF2-40B4-BE49-F238E27FC236}">
                    <a16:creationId xmlns:a16="http://schemas.microsoft.com/office/drawing/2014/main" id="{D13341B3-D6FC-4CB4-8BED-8852FB6AB6BB}"/>
                  </a:ext>
                </a:extLst>
              </p:cNvPr>
              <p:cNvSpPr>
                <a:spLocks/>
              </p:cNvSpPr>
              <p:nvPr/>
            </p:nvSpPr>
            <p:spPr bwMode="auto">
              <a:xfrm>
                <a:off x="3575050" y="3511550"/>
                <a:ext cx="6350" cy="26988"/>
              </a:xfrm>
              <a:custGeom>
                <a:avLst/>
                <a:gdLst>
                  <a:gd name="T0" fmla="*/ 0 w 23"/>
                  <a:gd name="T1" fmla="*/ 54 h 87"/>
                  <a:gd name="T2" fmla="*/ 0 w 23"/>
                  <a:gd name="T3" fmla="*/ 87 h 87"/>
                  <a:gd name="T4" fmla="*/ 20 w 23"/>
                  <a:gd name="T5" fmla="*/ 60 h 87"/>
                  <a:gd name="T6" fmla="*/ 23 w 23"/>
                  <a:gd name="T7" fmla="*/ 30 h 87"/>
                  <a:gd name="T8" fmla="*/ 13 w 23"/>
                  <a:gd name="T9" fmla="*/ 0 h 87"/>
                  <a:gd name="T10" fmla="*/ 0 w 23"/>
                  <a:gd name="T11" fmla="*/ 54 h 87"/>
                </a:gdLst>
                <a:ahLst/>
                <a:cxnLst>
                  <a:cxn ang="0">
                    <a:pos x="T0" y="T1"/>
                  </a:cxn>
                  <a:cxn ang="0">
                    <a:pos x="T2" y="T3"/>
                  </a:cxn>
                  <a:cxn ang="0">
                    <a:pos x="T4" y="T5"/>
                  </a:cxn>
                  <a:cxn ang="0">
                    <a:pos x="T6" y="T7"/>
                  </a:cxn>
                  <a:cxn ang="0">
                    <a:pos x="T8" y="T9"/>
                  </a:cxn>
                  <a:cxn ang="0">
                    <a:pos x="T10" y="T11"/>
                  </a:cxn>
                </a:cxnLst>
                <a:rect l="0" t="0" r="r" b="b"/>
                <a:pathLst>
                  <a:path w="23" h="87">
                    <a:moveTo>
                      <a:pt x="0" y="54"/>
                    </a:moveTo>
                    <a:lnTo>
                      <a:pt x="0" y="87"/>
                    </a:lnTo>
                    <a:lnTo>
                      <a:pt x="20" y="60"/>
                    </a:lnTo>
                    <a:lnTo>
                      <a:pt x="23" y="30"/>
                    </a:lnTo>
                    <a:lnTo>
                      <a:pt x="13" y="0"/>
                    </a:lnTo>
                    <a:lnTo>
                      <a:pt x="0" y="5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grpSp>
        <p:grpSp>
          <p:nvGrpSpPr>
            <p:cNvPr id="758" name="Group 757">
              <a:extLst>
                <a:ext uri="{FF2B5EF4-FFF2-40B4-BE49-F238E27FC236}">
                  <a16:creationId xmlns:a16="http://schemas.microsoft.com/office/drawing/2014/main" id="{1DC5CE29-4FFA-4BBA-8EE3-B47F411A0ACE}"/>
                </a:ext>
              </a:extLst>
            </p:cNvPr>
            <p:cNvGrpSpPr/>
            <p:nvPr/>
          </p:nvGrpSpPr>
          <p:grpSpPr>
            <a:xfrm>
              <a:off x="3368030" y="3681298"/>
              <a:ext cx="844165" cy="1136975"/>
              <a:chOff x="3344863" y="3546475"/>
              <a:chExt cx="860425" cy="1158875"/>
            </a:xfrm>
            <a:solidFill>
              <a:srgbClr val="A6C94C"/>
            </a:solidFill>
          </p:grpSpPr>
          <p:sp>
            <p:nvSpPr>
              <p:cNvPr id="796" name="Freeform 292">
                <a:extLst>
                  <a:ext uri="{FF2B5EF4-FFF2-40B4-BE49-F238E27FC236}">
                    <a16:creationId xmlns:a16="http://schemas.microsoft.com/office/drawing/2014/main" id="{273CBD8B-54EE-4168-B601-D3CB959B664A}"/>
                  </a:ext>
                </a:extLst>
              </p:cNvPr>
              <p:cNvSpPr>
                <a:spLocks/>
              </p:cNvSpPr>
              <p:nvPr/>
            </p:nvSpPr>
            <p:spPr bwMode="auto">
              <a:xfrm>
                <a:off x="4081463" y="3681413"/>
                <a:ext cx="69850" cy="58738"/>
              </a:xfrm>
              <a:custGeom>
                <a:avLst/>
                <a:gdLst>
                  <a:gd name="T0" fmla="*/ 30 w 217"/>
                  <a:gd name="T1" fmla="*/ 63 h 181"/>
                  <a:gd name="T2" fmla="*/ 0 w 217"/>
                  <a:gd name="T3" fmla="*/ 39 h 181"/>
                  <a:gd name="T4" fmla="*/ 22 w 217"/>
                  <a:gd name="T5" fmla="*/ 0 h 181"/>
                  <a:gd name="T6" fmla="*/ 74 w 217"/>
                  <a:gd name="T7" fmla="*/ 73 h 181"/>
                  <a:gd name="T8" fmla="*/ 107 w 217"/>
                  <a:gd name="T9" fmla="*/ 105 h 181"/>
                  <a:gd name="T10" fmla="*/ 167 w 217"/>
                  <a:gd name="T11" fmla="*/ 112 h 181"/>
                  <a:gd name="T12" fmla="*/ 204 w 217"/>
                  <a:gd name="T13" fmla="*/ 107 h 181"/>
                  <a:gd name="T14" fmla="*/ 197 w 217"/>
                  <a:gd name="T15" fmla="*/ 121 h 181"/>
                  <a:gd name="T16" fmla="*/ 217 w 217"/>
                  <a:gd name="T17" fmla="*/ 181 h 181"/>
                  <a:gd name="T18" fmla="*/ 181 w 217"/>
                  <a:gd name="T19" fmla="*/ 157 h 181"/>
                  <a:gd name="T20" fmla="*/ 137 w 217"/>
                  <a:gd name="T21" fmla="*/ 148 h 181"/>
                  <a:gd name="T22" fmla="*/ 104 w 217"/>
                  <a:gd name="T23" fmla="*/ 172 h 181"/>
                  <a:gd name="T24" fmla="*/ 70 w 217"/>
                  <a:gd name="T25" fmla="*/ 148 h 181"/>
                  <a:gd name="T26" fmla="*/ 70 w 217"/>
                  <a:gd name="T27" fmla="*/ 148 h 181"/>
                  <a:gd name="T28" fmla="*/ 68 w 217"/>
                  <a:gd name="T29" fmla="*/ 147 h 181"/>
                  <a:gd name="T30" fmla="*/ 60 w 217"/>
                  <a:gd name="T31" fmla="*/ 143 h 181"/>
                  <a:gd name="T32" fmla="*/ 54 w 217"/>
                  <a:gd name="T33" fmla="*/ 136 h 181"/>
                  <a:gd name="T34" fmla="*/ 51 w 217"/>
                  <a:gd name="T35" fmla="*/ 133 h 181"/>
                  <a:gd name="T36" fmla="*/ 50 w 217"/>
                  <a:gd name="T37" fmla="*/ 128 h 181"/>
                  <a:gd name="T38" fmla="*/ 50 w 217"/>
                  <a:gd name="T39" fmla="*/ 128 h 181"/>
                  <a:gd name="T40" fmla="*/ 53 w 217"/>
                  <a:gd name="T41" fmla="*/ 98 h 181"/>
                  <a:gd name="T42" fmla="*/ 54 w 217"/>
                  <a:gd name="T43" fmla="*/ 76 h 181"/>
                  <a:gd name="T44" fmla="*/ 30 w 217"/>
                  <a:gd name="T45" fmla="*/ 63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7" h="181">
                    <a:moveTo>
                      <a:pt x="30" y="63"/>
                    </a:moveTo>
                    <a:lnTo>
                      <a:pt x="0" y="39"/>
                    </a:lnTo>
                    <a:lnTo>
                      <a:pt x="22" y="0"/>
                    </a:lnTo>
                    <a:lnTo>
                      <a:pt x="74" y="73"/>
                    </a:lnTo>
                    <a:lnTo>
                      <a:pt x="107" y="105"/>
                    </a:lnTo>
                    <a:lnTo>
                      <a:pt x="167" y="112"/>
                    </a:lnTo>
                    <a:lnTo>
                      <a:pt x="204" y="107"/>
                    </a:lnTo>
                    <a:lnTo>
                      <a:pt x="197" y="121"/>
                    </a:lnTo>
                    <a:lnTo>
                      <a:pt x="217" y="181"/>
                    </a:lnTo>
                    <a:lnTo>
                      <a:pt x="181" y="157"/>
                    </a:lnTo>
                    <a:lnTo>
                      <a:pt x="137" y="148"/>
                    </a:lnTo>
                    <a:lnTo>
                      <a:pt x="104" y="172"/>
                    </a:lnTo>
                    <a:lnTo>
                      <a:pt x="70" y="148"/>
                    </a:lnTo>
                    <a:lnTo>
                      <a:pt x="70" y="148"/>
                    </a:lnTo>
                    <a:lnTo>
                      <a:pt x="68" y="147"/>
                    </a:lnTo>
                    <a:lnTo>
                      <a:pt x="60" y="143"/>
                    </a:lnTo>
                    <a:lnTo>
                      <a:pt x="54" y="136"/>
                    </a:lnTo>
                    <a:lnTo>
                      <a:pt x="51" y="133"/>
                    </a:lnTo>
                    <a:lnTo>
                      <a:pt x="50" y="128"/>
                    </a:lnTo>
                    <a:lnTo>
                      <a:pt x="50" y="128"/>
                    </a:lnTo>
                    <a:lnTo>
                      <a:pt x="53" y="98"/>
                    </a:lnTo>
                    <a:lnTo>
                      <a:pt x="54" y="76"/>
                    </a:lnTo>
                    <a:lnTo>
                      <a:pt x="30" y="6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797" name="Freeform 293">
                <a:extLst>
                  <a:ext uri="{FF2B5EF4-FFF2-40B4-BE49-F238E27FC236}">
                    <a16:creationId xmlns:a16="http://schemas.microsoft.com/office/drawing/2014/main" id="{8F71FF9D-DCCC-463F-AB3E-8B3E0F079E08}"/>
                  </a:ext>
                </a:extLst>
              </p:cNvPr>
              <p:cNvSpPr>
                <a:spLocks/>
              </p:cNvSpPr>
              <p:nvPr/>
            </p:nvSpPr>
            <p:spPr bwMode="auto">
              <a:xfrm>
                <a:off x="4017963" y="3595688"/>
                <a:ext cx="52388" cy="71438"/>
              </a:xfrm>
              <a:custGeom>
                <a:avLst/>
                <a:gdLst>
                  <a:gd name="T0" fmla="*/ 0 w 167"/>
                  <a:gd name="T1" fmla="*/ 183 h 223"/>
                  <a:gd name="T2" fmla="*/ 43 w 167"/>
                  <a:gd name="T3" fmla="*/ 219 h 223"/>
                  <a:gd name="T4" fmla="*/ 43 w 167"/>
                  <a:gd name="T5" fmla="*/ 219 h 223"/>
                  <a:gd name="T6" fmla="*/ 44 w 167"/>
                  <a:gd name="T7" fmla="*/ 221 h 223"/>
                  <a:gd name="T8" fmla="*/ 47 w 167"/>
                  <a:gd name="T9" fmla="*/ 223 h 223"/>
                  <a:gd name="T10" fmla="*/ 51 w 167"/>
                  <a:gd name="T11" fmla="*/ 223 h 223"/>
                  <a:gd name="T12" fmla="*/ 53 w 167"/>
                  <a:gd name="T13" fmla="*/ 223 h 223"/>
                  <a:gd name="T14" fmla="*/ 56 w 167"/>
                  <a:gd name="T15" fmla="*/ 222 h 223"/>
                  <a:gd name="T16" fmla="*/ 60 w 167"/>
                  <a:gd name="T17" fmla="*/ 219 h 223"/>
                  <a:gd name="T18" fmla="*/ 60 w 167"/>
                  <a:gd name="T19" fmla="*/ 219 h 223"/>
                  <a:gd name="T20" fmla="*/ 70 w 167"/>
                  <a:gd name="T21" fmla="*/ 208 h 223"/>
                  <a:gd name="T22" fmla="*/ 80 w 167"/>
                  <a:gd name="T23" fmla="*/ 193 h 223"/>
                  <a:gd name="T24" fmla="*/ 93 w 167"/>
                  <a:gd name="T25" fmla="*/ 175 h 223"/>
                  <a:gd name="T26" fmla="*/ 120 w 167"/>
                  <a:gd name="T27" fmla="*/ 179 h 223"/>
                  <a:gd name="T28" fmla="*/ 147 w 167"/>
                  <a:gd name="T29" fmla="*/ 192 h 223"/>
                  <a:gd name="T30" fmla="*/ 167 w 167"/>
                  <a:gd name="T31" fmla="*/ 175 h 223"/>
                  <a:gd name="T32" fmla="*/ 145 w 167"/>
                  <a:gd name="T33" fmla="*/ 135 h 223"/>
                  <a:gd name="T34" fmla="*/ 125 w 167"/>
                  <a:gd name="T35" fmla="*/ 125 h 223"/>
                  <a:gd name="T36" fmla="*/ 142 w 167"/>
                  <a:gd name="T37" fmla="*/ 102 h 223"/>
                  <a:gd name="T38" fmla="*/ 149 w 167"/>
                  <a:gd name="T39" fmla="*/ 82 h 223"/>
                  <a:gd name="T40" fmla="*/ 132 w 167"/>
                  <a:gd name="T41" fmla="*/ 59 h 223"/>
                  <a:gd name="T42" fmla="*/ 92 w 167"/>
                  <a:gd name="T43" fmla="*/ 63 h 223"/>
                  <a:gd name="T44" fmla="*/ 72 w 167"/>
                  <a:gd name="T45" fmla="*/ 46 h 223"/>
                  <a:gd name="T46" fmla="*/ 72 w 167"/>
                  <a:gd name="T47" fmla="*/ 9 h 223"/>
                  <a:gd name="T48" fmla="*/ 25 w 167"/>
                  <a:gd name="T49" fmla="*/ 0 h 223"/>
                  <a:gd name="T50" fmla="*/ 8 w 167"/>
                  <a:gd name="T51" fmla="*/ 24 h 223"/>
                  <a:gd name="T52" fmla="*/ 12 w 167"/>
                  <a:gd name="T53" fmla="*/ 51 h 223"/>
                  <a:gd name="T54" fmla="*/ 55 w 167"/>
                  <a:gd name="T55" fmla="*/ 56 h 223"/>
                  <a:gd name="T56" fmla="*/ 102 w 167"/>
                  <a:gd name="T57" fmla="*/ 86 h 223"/>
                  <a:gd name="T58" fmla="*/ 99 w 167"/>
                  <a:gd name="T59" fmla="*/ 110 h 223"/>
                  <a:gd name="T60" fmla="*/ 69 w 167"/>
                  <a:gd name="T61" fmla="*/ 120 h 223"/>
                  <a:gd name="T62" fmla="*/ 35 w 167"/>
                  <a:gd name="T63" fmla="*/ 90 h 223"/>
                  <a:gd name="T64" fmla="*/ 15 w 167"/>
                  <a:gd name="T65" fmla="*/ 103 h 223"/>
                  <a:gd name="T66" fmla="*/ 30 w 167"/>
                  <a:gd name="T67" fmla="*/ 133 h 223"/>
                  <a:gd name="T68" fmla="*/ 13 w 167"/>
                  <a:gd name="T69" fmla="*/ 153 h 223"/>
                  <a:gd name="T70" fmla="*/ 0 w 167"/>
                  <a:gd name="T71" fmla="*/ 18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7" h="223">
                    <a:moveTo>
                      <a:pt x="0" y="183"/>
                    </a:moveTo>
                    <a:lnTo>
                      <a:pt x="43" y="219"/>
                    </a:lnTo>
                    <a:lnTo>
                      <a:pt x="43" y="219"/>
                    </a:lnTo>
                    <a:lnTo>
                      <a:pt x="44" y="221"/>
                    </a:lnTo>
                    <a:lnTo>
                      <a:pt x="47" y="223"/>
                    </a:lnTo>
                    <a:lnTo>
                      <a:pt x="51" y="223"/>
                    </a:lnTo>
                    <a:lnTo>
                      <a:pt x="53" y="223"/>
                    </a:lnTo>
                    <a:lnTo>
                      <a:pt x="56" y="222"/>
                    </a:lnTo>
                    <a:lnTo>
                      <a:pt x="60" y="219"/>
                    </a:lnTo>
                    <a:lnTo>
                      <a:pt x="60" y="219"/>
                    </a:lnTo>
                    <a:lnTo>
                      <a:pt x="70" y="208"/>
                    </a:lnTo>
                    <a:lnTo>
                      <a:pt x="80" y="193"/>
                    </a:lnTo>
                    <a:lnTo>
                      <a:pt x="93" y="175"/>
                    </a:lnTo>
                    <a:lnTo>
                      <a:pt x="120" y="179"/>
                    </a:lnTo>
                    <a:lnTo>
                      <a:pt x="147" y="192"/>
                    </a:lnTo>
                    <a:lnTo>
                      <a:pt x="167" y="175"/>
                    </a:lnTo>
                    <a:lnTo>
                      <a:pt x="145" y="135"/>
                    </a:lnTo>
                    <a:lnTo>
                      <a:pt x="125" y="125"/>
                    </a:lnTo>
                    <a:lnTo>
                      <a:pt x="142" y="102"/>
                    </a:lnTo>
                    <a:lnTo>
                      <a:pt x="149" y="82"/>
                    </a:lnTo>
                    <a:lnTo>
                      <a:pt x="132" y="59"/>
                    </a:lnTo>
                    <a:lnTo>
                      <a:pt x="92" y="63"/>
                    </a:lnTo>
                    <a:lnTo>
                      <a:pt x="72" y="46"/>
                    </a:lnTo>
                    <a:lnTo>
                      <a:pt x="72" y="9"/>
                    </a:lnTo>
                    <a:lnTo>
                      <a:pt x="25" y="0"/>
                    </a:lnTo>
                    <a:lnTo>
                      <a:pt x="8" y="24"/>
                    </a:lnTo>
                    <a:lnTo>
                      <a:pt x="12" y="51"/>
                    </a:lnTo>
                    <a:lnTo>
                      <a:pt x="55" y="56"/>
                    </a:lnTo>
                    <a:lnTo>
                      <a:pt x="102" y="86"/>
                    </a:lnTo>
                    <a:lnTo>
                      <a:pt x="99" y="110"/>
                    </a:lnTo>
                    <a:lnTo>
                      <a:pt x="69" y="120"/>
                    </a:lnTo>
                    <a:lnTo>
                      <a:pt x="35" y="90"/>
                    </a:lnTo>
                    <a:lnTo>
                      <a:pt x="15" y="103"/>
                    </a:lnTo>
                    <a:lnTo>
                      <a:pt x="30" y="133"/>
                    </a:lnTo>
                    <a:lnTo>
                      <a:pt x="13" y="153"/>
                    </a:lnTo>
                    <a:lnTo>
                      <a:pt x="0" y="18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798" name="Freeform 294">
                <a:extLst>
                  <a:ext uri="{FF2B5EF4-FFF2-40B4-BE49-F238E27FC236}">
                    <a16:creationId xmlns:a16="http://schemas.microsoft.com/office/drawing/2014/main" id="{0441D48E-6933-406C-B987-9E52A946585B}"/>
                  </a:ext>
                </a:extLst>
              </p:cNvPr>
              <p:cNvSpPr>
                <a:spLocks/>
              </p:cNvSpPr>
              <p:nvPr/>
            </p:nvSpPr>
            <p:spPr bwMode="auto">
              <a:xfrm>
                <a:off x="3817938" y="3621088"/>
                <a:ext cx="22225" cy="23813"/>
              </a:xfrm>
              <a:custGeom>
                <a:avLst/>
                <a:gdLst>
                  <a:gd name="T0" fmla="*/ 62 w 69"/>
                  <a:gd name="T1" fmla="*/ 64 h 74"/>
                  <a:gd name="T2" fmla="*/ 69 w 69"/>
                  <a:gd name="T3" fmla="*/ 37 h 74"/>
                  <a:gd name="T4" fmla="*/ 26 w 69"/>
                  <a:gd name="T5" fmla="*/ 0 h 74"/>
                  <a:gd name="T6" fmla="*/ 2 w 69"/>
                  <a:gd name="T7" fmla="*/ 5 h 74"/>
                  <a:gd name="T8" fmla="*/ 0 w 69"/>
                  <a:gd name="T9" fmla="*/ 57 h 74"/>
                  <a:gd name="T10" fmla="*/ 30 w 69"/>
                  <a:gd name="T11" fmla="*/ 74 h 74"/>
                  <a:gd name="T12" fmla="*/ 62 w 69"/>
                  <a:gd name="T13" fmla="*/ 64 h 74"/>
                </a:gdLst>
                <a:ahLst/>
                <a:cxnLst>
                  <a:cxn ang="0">
                    <a:pos x="T0" y="T1"/>
                  </a:cxn>
                  <a:cxn ang="0">
                    <a:pos x="T2" y="T3"/>
                  </a:cxn>
                  <a:cxn ang="0">
                    <a:pos x="T4" y="T5"/>
                  </a:cxn>
                  <a:cxn ang="0">
                    <a:pos x="T6" y="T7"/>
                  </a:cxn>
                  <a:cxn ang="0">
                    <a:pos x="T8" y="T9"/>
                  </a:cxn>
                  <a:cxn ang="0">
                    <a:pos x="T10" y="T11"/>
                  </a:cxn>
                  <a:cxn ang="0">
                    <a:pos x="T12" y="T13"/>
                  </a:cxn>
                </a:cxnLst>
                <a:rect l="0" t="0" r="r" b="b"/>
                <a:pathLst>
                  <a:path w="69" h="74">
                    <a:moveTo>
                      <a:pt x="62" y="64"/>
                    </a:moveTo>
                    <a:lnTo>
                      <a:pt x="69" y="37"/>
                    </a:lnTo>
                    <a:lnTo>
                      <a:pt x="26" y="0"/>
                    </a:lnTo>
                    <a:lnTo>
                      <a:pt x="2" y="5"/>
                    </a:lnTo>
                    <a:lnTo>
                      <a:pt x="0" y="57"/>
                    </a:lnTo>
                    <a:lnTo>
                      <a:pt x="30" y="74"/>
                    </a:lnTo>
                    <a:lnTo>
                      <a:pt x="62" y="6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799" name="Freeform 295">
                <a:extLst>
                  <a:ext uri="{FF2B5EF4-FFF2-40B4-BE49-F238E27FC236}">
                    <a16:creationId xmlns:a16="http://schemas.microsoft.com/office/drawing/2014/main" id="{621C0B7C-474D-4137-8889-184C70C121C8}"/>
                  </a:ext>
                </a:extLst>
              </p:cNvPr>
              <p:cNvSpPr>
                <a:spLocks/>
              </p:cNvSpPr>
              <p:nvPr/>
            </p:nvSpPr>
            <p:spPr bwMode="auto">
              <a:xfrm>
                <a:off x="3575050" y="3589338"/>
                <a:ext cx="14288" cy="17463"/>
              </a:xfrm>
              <a:custGeom>
                <a:avLst/>
                <a:gdLst>
                  <a:gd name="T0" fmla="*/ 8 w 42"/>
                  <a:gd name="T1" fmla="*/ 0 h 54"/>
                  <a:gd name="T2" fmla="*/ 0 w 42"/>
                  <a:gd name="T3" fmla="*/ 27 h 54"/>
                  <a:gd name="T4" fmla="*/ 23 w 42"/>
                  <a:gd name="T5" fmla="*/ 54 h 54"/>
                  <a:gd name="T6" fmla="*/ 42 w 42"/>
                  <a:gd name="T7" fmla="*/ 34 h 54"/>
                  <a:gd name="T8" fmla="*/ 42 w 42"/>
                  <a:gd name="T9" fmla="*/ 34 h 54"/>
                  <a:gd name="T10" fmla="*/ 35 w 42"/>
                  <a:gd name="T11" fmla="*/ 0 h 54"/>
                  <a:gd name="T12" fmla="*/ 35 w 42"/>
                  <a:gd name="T13" fmla="*/ 0 h 54"/>
                  <a:gd name="T14" fmla="*/ 8 w 42"/>
                  <a:gd name="T15" fmla="*/ 0 h 54"/>
                  <a:gd name="T16" fmla="*/ 8 w 4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4">
                    <a:moveTo>
                      <a:pt x="8" y="0"/>
                    </a:moveTo>
                    <a:lnTo>
                      <a:pt x="0" y="27"/>
                    </a:lnTo>
                    <a:lnTo>
                      <a:pt x="23" y="54"/>
                    </a:lnTo>
                    <a:lnTo>
                      <a:pt x="42" y="34"/>
                    </a:lnTo>
                    <a:lnTo>
                      <a:pt x="42" y="34"/>
                    </a:lnTo>
                    <a:lnTo>
                      <a:pt x="35" y="0"/>
                    </a:lnTo>
                    <a:lnTo>
                      <a:pt x="35" y="0"/>
                    </a:lnTo>
                    <a:lnTo>
                      <a:pt x="8" y="0"/>
                    </a:lnTo>
                    <a:lnTo>
                      <a:pt x="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00" name="Freeform 296">
                <a:extLst>
                  <a:ext uri="{FF2B5EF4-FFF2-40B4-BE49-F238E27FC236}">
                    <a16:creationId xmlns:a16="http://schemas.microsoft.com/office/drawing/2014/main" id="{BDB985D4-AE5F-44D1-9751-52A1E273BFD6}"/>
                  </a:ext>
                </a:extLst>
              </p:cNvPr>
              <p:cNvSpPr>
                <a:spLocks/>
              </p:cNvSpPr>
              <p:nvPr/>
            </p:nvSpPr>
            <p:spPr bwMode="auto">
              <a:xfrm>
                <a:off x="3567113" y="3605213"/>
                <a:ext cx="9525" cy="12700"/>
              </a:xfrm>
              <a:custGeom>
                <a:avLst/>
                <a:gdLst>
                  <a:gd name="T0" fmla="*/ 17 w 27"/>
                  <a:gd name="T1" fmla="*/ 41 h 41"/>
                  <a:gd name="T2" fmla="*/ 27 w 27"/>
                  <a:gd name="T3" fmla="*/ 20 h 41"/>
                  <a:gd name="T4" fmla="*/ 0 w 27"/>
                  <a:gd name="T5" fmla="*/ 0 h 41"/>
                  <a:gd name="T6" fmla="*/ 17 w 27"/>
                  <a:gd name="T7" fmla="*/ 41 h 41"/>
                </a:gdLst>
                <a:ahLst/>
                <a:cxnLst>
                  <a:cxn ang="0">
                    <a:pos x="T0" y="T1"/>
                  </a:cxn>
                  <a:cxn ang="0">
                    <a:pos x="T2" y="T3"/>
                  </a:cxn>
                  <a:cxn ang="0">
                    <a:pos x="T4" y="T5"/>
                  </a:cxn>
                  <a:cxn ang="0">
                    <a:pos x="T6" y="T7"/>
                  </a:cxn>
                </a:cxnLst>
                <a:rect l="0" t="0" r="r" b="b"/>
                <a:pathLst>
                  <a:path w="27" h="41">
                    <a:moveTo>
                      <a:pt x="17" y="41"/>
                    </a:moveTo>
                    <a:lnTo>
                      <a:pt x="27" y="20"/>
                    </a:lnTo>
                    <a:lnTo>
                      <a:pt x="0" y="0"/>
                    </a:lnTo>
                    <a:lnTo>
                      <a:pt x="17" y="4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01" name="Freeform 297">
                <a:extLst>
                  <a:ext uri="{FF2B5EF4-FFF2-40B4-BE49-F238E27FC236}">
                    <a16:creationId xmlns:a16="http://schemas.microsoft.com/office/drawing/2014/main" id="{A2BF3EBE-CD81-4DCC-82C7-543C433A717C}"/>
                  </a:ext>
                </a:extLst>
              </p:cNvPr>
              <p:cNvSpPr>
                <a:spLocks/>
              </p:cNvSpPr>
              <p:nvPr/>
            </p:nvSpPr>
            <p:spPr bwMode="auto">
              <a:xfrm>
                <a:off x="3587750" y="3611563"/>
                <a:ext cx="7938" cy="11113"/>
              </a:xfrm>
              <a:custGeom>
                <a:avLst/>
                <a:gdLst>
                  <a:gd name="T0" fmla="*/ 23 w 23"/>
                  <a:gd name="T1" fmla="*/ 0 h 37"/>
                  <a:gd name="T2" fmla="*/ 0 w 23"/>
                  <a:gd name="T3" fmla="*/ 7 h 37"/>
                  <a:gd name="T4" fmla="*/ 3 w 23"/>
                  <a:gd name="T5" fmla="*/ 37 h 37"/>
                  <a:gd name="T6" fmla="*/ 23 w 23"/>
                  <a:gd name="T7" fmla="*/ 0 h 37"/>
                </a:gdLst>
                <a:ahLst/>
                <a:cxnLst>
                  <a:cxn ang="0">
                    <a:pos x="T0" y="T1"/>
                  </a:cxn>
                  <a:cxn ang="0">
                    <a:pos x="T2" y="T3"/>
                  </a:cxn>
                  <a:cxn ang="0">
                    <a:pos x="T4" y="T5"/>
                  </a:cxn>
                  <a:cxn ang="0">
                    <a:pos x="T6" y="T7"/>
                  </a:cxn>
                </a:cxnLst>
                <a:rect l="0" t="0" r="r" b="b"/>
                <a:pathLst>
                  <a:path w="23" h="37">
                    <a:moveTo>
                      <a:pt x="23" y="0"/>
                    </a:moveTo>
                    <a:lnTo>
                      <a:pt x="0" y="7"/>
                    </a:lnTo>
                    <a:lnTo>
                      <a:pt x="3" y="37"/>
                    </a:lnTo>
                    <a:lnTo>
                      <a:pt x="2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02" name="Freeform 298">
                <a:extLst>
                  <a:ext uri="{FF2B5EF4-FFF2-40B4-BE49-F238E27FC236}">
                    <a16:creationId xmlns:a16="http://schemas.microsoft.com/office/drawing/2014/main" id="{657032C7-3F35-4868-B773-F9F2EAE2A46D}"/>
                  </a:ext>
                </a:extLst>
              </p:cNvPr>
              <p:cNvSpPr>
                <a:spLocks/>
              </p:cNvSpPr>
              <p:nvPr/>
            </p:nvSpPr>
            <p:spPr bwMode="auto">
              <a:xfrm>
                <a:off x="3413125" y="3768725"/>
                <a:ext cx="22225" cy="15875"/>
              </a:xfrm>
              <a:custGeom>
                <a:avLst/>
                <a:gdLst>
                  <a:gd name="T0" fmla="*/ 39 w 69"/>
                  <a:gd name="T1" fmla="*/ 20 h 47"/>
                  <a:gd name="T2" fmla="*/ 69 w 69"/>
                  <a:gd name="T3" fmla="*/ 13 h 47"/>
                  <a:gd name="T4" fmla="*/ 56 w 69"/>
                  <a:gd name="T5" fmla="*/ 0 h 47"/>
                  <a:gd name="T6" fmla="*/ 16 w 69"/>
                  <a:gd name="T7" fmla="*/ 0 h 47"/>
                  <a:gd name="T8" fmla="*/ 0 w 69"/>
                  <a:gd name="T9" fmla="*/ 27 h 47"/>
                  <a:gd name="T10" fmla="*/ 17 w 69"/>
                  <a:gd name="T11" fmla="*/ 47 h 47"/>
                  <a:gd name="T12" fmla="*/ 39 w 69"/>
                  <a:gd name="T13" fmla="*/ 20 h 47"/>
                </a:gdLst>
                <a:ahLst/>
                <a:cxnLst>
                  <a:cxn ang="0">
                    <a:pos x="T0" y="T1"/>
                  </a:cxn>
                  <a:cxn ang="0">
                    <a:pos x="T2" y="T3"/>
                  </a:cxn>
                  <a:cxn ang="0">
                    <a:pos x="T4" y="T5"/>
                  </a:cxn>
                  <a:cxn ang="0">
                    <a:pos x="T6" y="T7"/>
                  </a:cxn>
                  <a:cxn ang="0">
                    <a:pos x="T8" y="T9"/>
                  </a:cxn>
                  <a:cxn ang="0">
                    <a:pos x="T10" y="T11"/>
                  </a:cxn>
                  <a:cxn ang="0">
                    <a:pos x="T12" y="T13"/>
                  </a:cxn>
                </a:cxnLst>
                <a:rect l="0" t="0" r="r" b="b"/>
                <a:pathLst>
                  <a:path w="69" h="47">
                    <a:moveTo>
                      <a:pt x="39" y="20"/>
                    </a:moveTo>
                    <a:lnTo>
                      <a:pt x="69" y="13"/>
                    </a:lnTo>
                    <a:lnTo>
                      <a:pt x="56" y="0"/>
                    </a:lnTo>
                    <a:lnTo>
                      <a:pt x="16" y="0"/>
                    </a:lnTo>
                    <a:lnTo>
                      <a:pt x="0" y="27"/>
                    </a:lnTo>
                    <a:lnTo>
                      <a:pt x="17" y="47"/>
                    </a:lnTo>
                    <a:lnTo>
                      <a:pt x="39"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03" name="Freeform 299">
                <a:extLst>
                  <a:ext uri="{FF2B5EF4-FFF2-40B4-BE49-F238E27FC236}">
                    <a16:creationId xmlns:a16="http://schemas.microsoft.com/office/drawing/2014/main" id="{D6A3756F-E477-4701-B373-0196D05ECACF}"/>
                  </a:ext>
                </a:extLst>
              </p:cNvPr>
              <p:cNvSpPr>
                <a:spLocks/>
              </p:cNvSpPr>
              <p:nvPr/>
            </p:nvSpPr>
            <p:spPr bwMode="auto">
              <a:xfrm>
                <a:off x="3441700" y="3751263"/>
                <a:ext cx="23813" cy="11113"/>
              </a:xfrm>
              <a:custGeom>
                <a:avLst/>
                <a:gdLst>
                  <a:gd name="T0" fmla="*/ 72 w 72"/>
                  <a:gd name="T1" fmla="*/ 0 h 38"/>
                  <a:gd name="T2" fmla="*/ 40 w 72"/>
                  <a:gd name="T3" fmla="*/ 14 h 38"/>
                  <a:gd name="T4" fmla="*/ 0 w 72"/>
                  <a:gd name="T5" fmla="*/ 38 h 38"/>
                  <a:gd name="T6" fmla="*/ 60 w 72"/>
                  <a:gd name="T7" fmla="*/ 17 h 38"/>
                  <a:gd name="T8" fmla="*/ 72 w 72"/>
                  <a:gd name="T9" fmla="*/ 0 h 38"/>
                </a:gdLst>
                <a:ahLst/>
                <a:cxnLst>
                  <a:cxn ang="0">
                    <a:pos x="T0" y="T1"/>
                  </a:cxn>
                  <a:cxn ang="0">
                    <a:pos x="T2" y="T3"/>
                  </a:cxn>
                  <a:cxn ang="0">
                    <a:pos x="T4" y="T5"/>
                  </a:cxn>
                  <a:cxn ang="0">
                    <a:pos x="T6" y="T7"/>
                  </a:cxn>
                  <a:cxn ang="0">
                    <a:pos x="T8" y="T9"/>
                  </a:cxn>
                </a:cxnLst>
                <a:rect l="0" t="0" r="r" b="b"/>
                <a:pathLst>
                  <a:path w="72" h="38">
                    <a:moveTo>
                      <a:pt x="72" y="0"/>
                    </a:moveTo>
                    <a:lnTo>
                      <a:pt x="40" y="14"/>
                    </a:lnTo>
                    <a:lnTo>
                      <a:pt x="0" y="38"/>
                    </a:lnTo>
                    <a:lnTo>
                      <a:pt x="60" y="17"/>
                    </a:lnTo>
                    <a:lnTo>
                      <a:pt x="7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04" name="Freeform 300">
                <a:extLst>
                  <a:ext uri="{FF2B5EF4-FFF2-40B4-BE49-F238E27FC236}">
                    <a16:creationId xmlns:a16="http://schemas.microsoft.com/office/drawing/2014/main" id="{F1C4959E-2B4B-477C-94E9-A691682BEF1E}"/>
                  </a:ext>
                </a:extLst>
              </p:cNvPr>
              <p:cNvSpPr>
                <a:spLocks/>
              </p:cNvSpPr>
              <p:nvPr/>
            </p:nvSpPr>
            <p:spPr bwMode="auto">
              <a:xfrm>
                <a:off x="3476625" y="3744913"/>
                <a:ext cx="19050" cy="4763"/>
              </a:xfrm>
              <a:custGeom>
                <a:avLst/>
                <a:gdLst>
                  <a:gd name="T0" fmla="*/ 57 w 57"/>
                  <a:gd name="T1" fmla="*/ 0 h 13"/>
                  <a:gd name="T2" fmla="*/ 0 w 57"/>
                  <a:gd name="T3" fmla="*/ 6 h 13"/>
                  <a:gd name="T4" fmla="*/ 47 w 57"/>
                  <a:gd name="T5" fmla="*/ 13 h 13"/>
                  <a:gd name="T6" fmla="*/ 57 w 57"/>
                  <a:gd name="T7" fmla="*/ 0 h 13"/>
                </a:gdLst>
                <a:ahLst/>
                <a:cxnLst>
                  <a:cxn ang="0">
                    <a:pos x="T0" y="T1"/>
                  </a:cxn>
                  <a:cxn ang="0">
                    <a:pos x="T2" y="T3"/>
                  </a:cxn>
                  <a:cxn ang="0">
                    <a:pos x="T4" y="T5"/>
                  </a:cxn>
                  <a:cxn ang="0">
                    <a:pos x="T6" y="T7"/>
                  </a:cxn>
                </a:cxnLst>
                <a:rect l="0" t="0" r="r" b="b"/>
                <a:pathLst>
                  <a:path w="57" h="13">
                    <a:moveTo>
                      <a:pt x="57" y="0"/>
                    </a:moveTo>
                    <a:lnTo>
                      <a:pt x="0" y="6"/>
                    </a:lnTo>
                    <a:lnTo>
                      <a:pt x="47" y="13"/>
                    </a:lnTo>
                    <a:lnTo>
                      <a:pt x="5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05" name="Freeform 301">
                <a:extLst>
                  <a:ext uri="{FF2B5EF4-FFF2-40B4-BE49-F238E27FC236}">
                    <a16:creationId xmlns:a16="http://schemas.microsoft.com/office/drawing/2014/main" id="{38B04644-A2D4-4B13-A6D7-62324AA42BC5}"/>
                  </a:ext>
                </a:extLst>
              </p:cNvPr>
              <p:cNvSpPr>
                <a:spLocks/>
              </p:cNvSpPr>
              <p:nvPr/>
            </p:nvSpPr>
            <p:spPr bwMode="auto">
              <a:xfrm>
                <a:off x="3509963" y="3743325"/>
                <a:ext cx="15875" cy="3175"/>
              </a:xfrm>
              <a:custGeom>
                <a:avLst/>
                <a:gdLst>
                  <a:gd name="T0" fmla="*/ 27 w 51"/>
                  <a:gd name="T1" fmla="*/ 0 h 13"/>
                  <a:gd name="T2" fmla="*/ 0 w 51"/>
                  <a:gd name="T3" fmla="*/ 13 h 13"/>
                  <a:gd name="T4" fmla="*/ 51 w 51"/>
                  <a:gd name="T5" fmla="*/ 6 h 13"/>
                  <a:gd name="T6" fmla="*/ 27 w 51"/>
                  <a:gd name="T7" fmla="*/ 0 h 13"/>
                </a:gdLst>
                <a:ahLst/>
                <a:cxnLst>
                  <a:cxn ang="0">
                    <a:pos x="T0" y="T1"/>
                  </a:cxn>
                  <a:cxn ang="0">
                    <a:pos x="T2" y="T3"/>
                  </a:cxn>
                  <a:cxn ang="0">
                    <a:pos x="T4" y="T5"/>
                  </a:cxn>
                  <a:cxn ang="0">
                    <a:pos x="T6" y="T7"/>
                  </a:cxn>
                </a:cxnLst>
                <a:rect l="0" t="0" r="r" b="b"/>
                <a:pathLst>
                  <a:path w="51" h="13">
                    <a:moveTo>
                      <a:pt x="27" y="0"/>
                    </a:moveTo>
                    <a:lnTo>
                      <a:pt x="0" y="13"/>
                    </a:lnTo>
                    <a:lnTo>
                      <a:pt x="51" y="6"/>
                    </a:lnTo>
                    <a:lnTo>
                      <a:pt x="2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806" name="Freeform 302">
                <a:extLst>
                  <a:ext uri="{FF2B5EF4-FFF2-40B4-BE49-F238E27FC236}">
                    <a16:creationId xmlns:a16="http://schemas.microsoft.com/office/drawing/2014/main" id="{FCA03F6B-67C5-479A-903E-26CFFEC103D9}"/>
                  </a:ext>
                </a:extLst>
              </p:cNvPr>
              <p:cNvSpPr>
                <a:spLocks/>
              </p:cNvSpPr>
              <p:nvPr/>
            </p:nvSpPr>
            <p:spPr bwMode="auto">
              <a:xfrm>
                <a:off x="3344863" y="3546475"/>
                <a:ext cx="860425" cy="1158875"/>
              </a:xfrm>
              <a:custGeom>
                <a:avLst/>
                <a:gdLst>
                  <a:gd name="T0" fmla="*/ 2632 w 2711"/>
                  <a:gd name="T1" fmla="*/ 1437 h 3652"/>
                  <a:gd name="T2" fmla="*/ 2546 w 2711"/>
                  <a:gd name="T3" fmla="*/ 839 h 3652"/>
                  <a:gd name="T4" fmla="*/ 2470 w 2711"/>
                  <a:gd name="T5" fmla="*/ 664 h 3652"/>
                  <a:gd name="T6" fmla="*/ 2287 w 2711"/>
                  <a:gd name="T7" fmla="*/ 580 h 3652"/>
                  <a:gd name="T8" fmla="*/ 2316 w 2711"/>
                  <a:gd name="T9" fmla="*/ 490 h 3652"/>
                  <a:gd name="T10" fmla="*/ 2232 w 2711"/>
                  <a:gd name="T11" fmla="*/ 461 h 3652"/>
                  <a:gd name="T12" fmla="*/ 2117 w 2711"/>
                  <a:gd name="T13" fmla="*/ 349 h 3652"/>
                  <a:gd name="T14" fmla="*/ 1985 w 2711"/>
                  <a:gd name="T15" fmla="*/ 344 h 3652"/>
                  <a:gd name="T16" fmla="*/ 1934 w 2711"/>
                  <a:gd name="T17" fmla="*/ 350 h 3652"/>
                  <a:gd name="T18" fmla="*/ 1920 w 2711"/>
                  <a:gd name="T19" fmla="*/ 291 h 3652"/>
                  <a:gd name="T20" fmla="*/ 1815 w 2711"/>
                  <a:gd name="T21" fmla="*/ 408 h 3652"/>
                  <a:gd name="T22" fmla="*/ 1616 w 2711"/>
                  <a:gd name="T23" fmla="*/ 496 h 3652"/>
                  <a:gd name="T24" fmla="*/ 1430 w 2711"/>
                  <a:gd name="T25" fmla="*/ 568 h 3652"/>
                  <a:gd name="T26" fmla="*/ 1462 w 2711"/>
                  <a:gd name="T27" fmla="*/ 422 h 3652"/>
                  <a:gd name="T28" fmla="*/ 1371 w 2711"/>
                  <a:gd name="T29" fmla="*/ 359 h 3652"/>
                  <a:gd name="T30" fmla="*/ 1210 w 2711"/>
                  <a:gd name="T31" fmla="*/ 278 h 3652"/>
                  <a:gd name="T32" fmla="*/ 1176 w 2711"/>
                  <a:gd name="T33" fmla="*/ 145 h 3652"/>
                  <a:gd name="T34" fmla="*/ 1010 w 2711"/>
                  <a:gd name="T35" fmla="*/ 133 h 3652"/>
                  <a:gd name="T36" fmla="*/ 782 w 2711"/>
                  <a:gd name="T37" fmla="*/ 88 h 3652"/>
                  <a:gd name="T38" fmla="*/ 718 w 2711"/>
                  <a:gd name="T39" fmla="*/ 6 h 3652"/>
                  <a:gd name="T40" fmla="*/ 695 w 2711"/>
                  <a:gd name="T41" fmla="*/ 136 h 3652"/>
                  <a:gd name="T42" fmla="*/ 792 w 2711"/>
                  <a:gd name="T43" fmla="*/ 102 h 3652"/>
                  <a:gd name="T44" fmla="*/ 874 w 2711"/>
                  <a:gd name="T45" fmla="*/ 228 h 3652"/>
                  <a:gd name="T46" fmla="*/ 817 w 2711"/>
                  <a:gd name="T47" fmla="*/ 301 h 3652"/>
                  <a:gd name="T48" fmla="*/ 851 w 2711"/>
                  <a:gd name="T49" fmla="*/ 334 h 3652"/>
                  <a:gd name="T50" fmla="*/ 902 w 2711"/>
                  <a:gd name="T51" fmla="*/ 446 h 3652"/>
                  <a:gd name="T52" fmla="*/ 859 w 2711"/>
                  <a:gd name="T53" fmla="*/ 500 h 3652"/>
                  <a:gd name="T54" fmla="*/ 1000 w 2711"/>
                  <a:gd name="T55" fmla="*/ 604 h 3652"/>
                  <a:gd name="T56" fmla="*/ 1124 w 2711"/>
                  <a:gd name="T57" fmla="*/ 749 h 3652"/>
                  <a:gd name="T58" fmla="*/ 984 w 2711"/>
                  <a:gd name="T59" fmla="*/ 621 h 3652"/>
                  <a:gd name="T60" fmla="*/ 728 w 2711"/>
                  <a:gd name="T61" fmla="*/ 707 h 3652"/>
                  <a:gd name="T62" fmla="*/ 752 w 2711"/>
                  <a:gd name="T63" fmla="*/ 799 h 3652"/>
                  <a:gd name="T64" fmla="*/ 709 w 2711"/>
                  <a:gd name="T65" fmla="*/ 794 h 3652"/>
                  <a:gd name="T66" fmla="*/ 627 w 2711"/>
                  <a:gd name="T67" fmla="*/ 678 h 3652"/>
                  <a:gd name="T68" fmla="*/ 325 w 2711"/>
                  <a:gd name="T69" fmla="*/ 767 h 3652"/>
                  <a:gd name="T70" fmla="*/ 379 w 2711"/>
                  <a:gd name="T71" fmla="*/ 843 h 3652"/>
                  <a:gd name="T72" fmla="*/ 442 w 2711"/>
                  <a:gd name="T73" fmla="*/ 898 h 3652"/>
                  <a:gd name="T74" fmla="*/ 373 w 2711"/>
                  <a:gd name="T75" fmla="*/ 925 h 3652"/>
                  <a:gd name="T76" fmla="*/ 311 w 2711"/>
                  <a:gd name="T77" fmla="*/ 1361 h 3652"/>
                  <a:gd name="T78" fmla="*/ 23 w 2711"/>
                  <a:gd name="T79" fmla="*/ 1715 h 3652"/>
                  <a:gd name="T80" fmla="*/ 37 w 2711"/>
                  <a:gd name="T81" fmla="*/ 2084 h 3652"/>
                  <a:gd name="T82" fmla="*/ 74 w 2711"/>
                  <a:gd name="T83" fmla="*/ 2379 h 3652"/>
                  <a:gd name="T84" fmla="*/ 237 w 2711"/>
                  <a:gd name="T85" fmla="*/ 2803 h 3652"/>
                  <a:gd name="T86" fmla="*/ 658 w 2711"/>
                  <a:gd name="T87" fmla="*/ 2882 h 3652"/>
                  <a:gd name="T88" fmla="*/ 507 w 2711"/>
                  <a:gd name="T89" fmla="*/ 3242 h 3652"/>
                  <a:gd name="T90" fmla="*/ 621 w 2711"/>
                  <a:gd name="T91" fmla="*/ 3562 h 3652"/>
                  <a:gd name="T92" fmla="*/ 847 w 2711"/>
                  <a:gd name="T93" fmla="*/ 3510 h 3652"/>
                  <a:gd name="T94" fmla="*/ 1034 w 2711"/>
                  <a:gd name="T95" fmla="*/ 3499 h 3652"/>
                  <a:gd name="T96" fmla="*/ 1180 w 2711"/>
                  <a:gd name="T97" fmla="*/ 3556 h 3652"/>
                  <a:gd name="T98" fmla="*/ 1372 w 2711"/>
                  <a:gd name="T99" fmla="*/ 3568 h 3652"/>
                  <a:gd name="T100" fmla="*/ 1726 w 2711"/>
                  <a:gd name="T101" fmla="*/ 3516 h 3652"/>
                  <a:gd name="T102" fmla="*/ 2122 w 2711"/>
                  <a:gd name="T103" fmla="*/ 3481 h 3652"/>
                  <a:gd name="T104" fmla="*/ 2248 w 2711"/>
                  <a:gd name="T105" fmla="*/ 3206 h 3652"/>
                  <a:gd name="T106" fmla="*/ 2227 w 2711"/>
                  <a:gd name="T107" fmla="*/ 2923 h 3652"/>
                  <a:gd name="T108" fmla="*/ 1961 w 2711"/>
                  <a:gd name="T109" fmla="*/ 2504 h 3652"/>
                  <a:gd name="T110" fmla="*/ 1929 w 2711"/>
                  <a:gd name="T111" fmla="*/ 2319 h 3652"/>
                  <a:gd name="T112" fmla="*/ 2362 w 2711"/>
                  <a:gd name="T113" fmla="*/ 2076 h 3652"/>
                  <a:gd name="T114" fmla="*/ 2642 w 2711"/>
                  <a:gd name="T115" fmla="*/ 2056 h 3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11" h="3652">
                    <a:moveTo>
                      <a:pt x="2711" y="1803"/>
                    </a:moveTo>
                    <a:lnTo>
                      <a:pt x="2634" y="1657"/>
                    </a:lnTo>
                    <a:lnTo>
                      <a:pt x="2602" y="1538"/>
                    </a:lnTo>
                    <a:lnTo>
                      <a:pt x="2632" y="1437"/>
                    </a:lnTo>
                    <a:lnTo>
                      <a:pt x="2577" y="1322"/>
                    </a:lnTo>
                    <a:lnTo>
                      <a:pt x="2590" y="1180"/>
                    </a:lnTo>
                    <a:lnTo>
                      <a:pt x="2455" y="1067"/>
                    </a:lnTo>
                    <a:lnTo>
                      <a:pt x="2546" y="839"/>
                    </a:lnTo>
                    <a:lnTo>
                      <a:pt x="2541" y="671"/>
                    </a:lnTo>
                    <a:lnTo>
                      <a:pt x="2524" y="668"/>
                    </a:lnTo>
                    <a:lnTo>
                      <a:pt x="2497" y="641"/>
                    </a:lnTo>
                    <a:lnTo>
                      <a:pt x="2470" y="664"/>
                    </a:lnTo>
                    <a:lnTo>
                      <a:pt x="2454" y="624"/>
                    </a:lnTo>
                    <a:lnTo>
                      <a:pt x="2424" y="622"/>
                    </a:lnTo>
                    <a:lnTo>
                      <a:pt x="2380" y="625"/>
                    </a:lnTo>
                    <a:lnTo>
                      <a:pt x="2287" y="580"/>
                    </a:lnTo>
                    <a:lnTo>
                      <a:pt x="2316" y="563"/>
                    </a:lnTo>
                    <a:lnTo>
                      <a:pt x="2329" y="536"/>
                    </a:lnTo>
                    <a:lnTo>
                      <a:pt x="2295" y="500"/>
                    </a:lnTo>
                    <a:lnTo>
                      <a:pt x="2316" y="490"/>
                    </a:lnTo>
                    <a:lnTo>
                      <a:pt x="2292" y="481"/>
                    </a:lnTo>
                    <a:lnTo>
                      <a:pt x="2279" y="441"/>
                    </a:lnTo>
                    <a:lnTo>
                      <a:pt x="2242" y="437"/>
                    </a:lnTo>
                    <a:lnTo>
                      <a:pt x="2232" y="461"/>
                    </a:lnTo>
                    <a:lnTo>
                      <a:pt x="2205" y="422"/>
                    </a:lnTo>
                    <a:lnTo>
                      <a:pt x="2175" y="425"/>
                    </a:lnTo>
                    <a:lnTo>
                      <a:pt x="2158" y="405"/>
                    </a:lnTo>
                    <a:lnTo>
                      <a:pt x="2117" y="349"/>
                    </a:lnTo>
                    <a:lnTo>
                      <a:pt x="2074" y="302"/>
                    </a:lnTo>
                    <a:lnTo>
                      <a:pt x="2054" y="310"/>
                    </a:lnTo>
                    <a:lnTo>
                      <a:pt x="2044" y="334"/>
                    </a:lnTo>
                    <a:lnTo>
                      <a:pt x="1985" y="344"/>
                    </a:lnTo>
                    <a:lnTo>
                      <a:pt x="1931" y="407"/>
                    </a:lnTo>
                    <a:lnTo>
                      <a:pt x="1908" y="390"/>
                    </a:lnTo>
                    <a:lnTo>
                      <a:pt x="1904" y="367"/>
                    </a:lnTo>
                    <a:lnTo>
                      <a:pt x="1934" y="350"/>
                    </a:lnTo>
                    <a:lnTo>
                      <a:pt x="1947" y="305"/>
                    </a:lnTo>
                    <a:lnTo>
                      <a:pt x="2017" y="307"/>
                    </a:lnTo>
                    <a:lnTo>
                      <a:pt x="2017" y="290"/>
                    </a:lnTo>
                    <a:lnTo>
                      <a:pt x="1920" y="291"/>
                    </a:lnTo>
                    <a:lnTo>
                      <a:pt x="1861" y="358"/>
                    </a:lnTo>
                    <a:lnTo>
                      <a:pt x="1851" y="408"/>
                    </a:lnTo>
                    <a:lnTo>
                      <a:pt x="1805" y="435"/>
                    </a:lnTo>
                    <a:lnTo>
                      <a:pt x="1815" y="408"/>
                    </a:lnTo>
                    <a:lnTo>
                      <a:pt x="1778" y="395"/>
                    </a:lnTo>
                    <a:lnTo>
                      <a:pt x="1661" y="463"/>
                    </a:lnTo>
                    <a:lnTo>
                      <a:pt x="1659" y="500"/>
                    </a:lnTo>
                    <a:lnTo>
                      <a:pt x="1616" y="496"/>
                    </a:lnTo>
                    <a:lnTo>
                      <a:pt x="1629" y="553"/>
                    </a:lnTo>
                    <a:lnTo>
                      <a:pt x="1546" y="513"/>
                    </a:lnTo>
                    <a:lnTo>
                      <a:pt x="1470" y="527"/>
                    </a:lnTo>
                    <a:lnTo>
                      <a:pt x="1430" y="568"/>
                    </a:lnTo>
                    <a:lnTo>
                      <a:pt x="1406" y="561"/>
                    </a:lnTo>
                    <a:lnTo>
                      <a:pt x="1392" y="468"/>
                    </a:lnTo>
                    <a:lnTo>
                      <a:pt x="1439" y="442"/>
                    </a:lnTo>
                    <a:lnTo>
                      <a:pt x="1462" y="422"/>
                    </a:lnTo>
                    <a:lnTo>
                      <a:pt x="1504" y="338"/>
                    </a:lnTo>
                    <a:lnTo>
                      <a:pt x="1498" y="311"/>
                    </a:lnTo>
                    <a:lnTo>
                      <a:pt x="1404" y="332"/>
                    </a:lnTo>
                    <a:lnTo>
                      <a:pt x="1371" y="359"/>
                    </a:lnTo>
                    <a:lnTo>
                      <a:pt x="1307" y="307"/>
                    </a:lnTo>
                    <a:lnTo>
                      <a:pt x="1260" y="277"/>
                    </a:lnTo>
                    <a:lnTo>
                      <a:pt x="1231" y="330"/>
                    </a:lnTo>
                    <a:lnTo>
                      <a:pt x="1210" y="278"/>
                    </a:lnTo>
                    <a:lnTo>
                      <a:pt x="1133" y="261"/>
                    </a:lnTo>
                    <a:lnTo>
                      <a:pt x="1173" y="211"/>
                    </a:lnTo>
                    <a:lnTo>
                      <a:pt x="1179" y="175"/>
                    </a:lnTo>
                    <a:lnTo>
                      <a:pt x="1176" y="145"/>
                    </a:lnTo>
                    <a:lnTo>
                      <a:pt x="1156" y="112"/>
                    </a:lnTo>
                    <a:lnTo>
                      <a:pt x="1129" y="115"/>
                    </a:lnTo>
                    <a:lnTo>
                      <a:pt x="1075" y="96"/>
                    </a:lnTo>
                    <a:lnTo>
                      <a:pt x="1010" y="133"/>
                    </a:lnTo>
                    <a:lnTo>
                      <a:pt x="1029" y="100"/>
                    </a:lnTo>
                    <a:lnTo>
                      <a:pt x="933" y="129"/>
                    </a:lnTo>
                    <a:lnTo>
                      <a:pt x="822" y="75"/>
                    </a:lnTo>
                    <a:lnTo>
                      <a:pt x="782" y="88"/>
                    </a:lnTo>
                    <a:lnTo>
                      <a:pt x="759" y="100"/>
                    </a:lnTo>
                    <a:lnTo>
                      <a:pt x="725" y="66"/>
                    </a:lnTo>
                    <a:lnTo>
                      <a:pt x="718" y="29"/>
                    </a:lnTo>
                    <a:lnTo>
                      <a:pt x="718" y="6"/>
                    </a:lnTo>
                    <a:lnTo>
                      <a:pt x="698" y="0"/>
                    </a:lnTo>
                    <a:lnTo>
                      <a:pt x="685" y="46"/>
                    </a:lnTo>
                    <a:lnTo>
                      <a:pt x="685" y="100"/>
                    </a:lnTo>
                    <a:lnTo>
                      <a:pt x="695" y="136"/>
                    </a:lnTo>
                    <a:lnTo>
                      <a:pt x="702" y="126"/>
                    </a:lnTo>
                    <a:lnTo>
                      <a:pt x="709" y="90"/>
                    </a:lnTo>
                    <a:lnTo>
                      <a:pt x="752" y="110"/>
                    </a:lnTo>
                    <a:lnTo>
                      <a:pt x="792" y="102"/>
                    </a:lnTo>
                    <a:lnTo>
                      <a:pt x="816" y="125"/>
                    </a:lnTo>
                    <a:lnTo>
                      <a:pt x="832" y="162"/>
                    </a:lnTo>
                    <a:lnTo>
                      <a:pt x="836" y="191"/>
                    </a:lnTo>
                    <a:lnTo>
                      <a:pt x="874" y="228"/>
                    </a:lnTo>
                    <a:lnTo>
                      <a:pt x="907" y="253"/>
                    </a:lnTo>
                    <a:lnTo>
                      <a:pt x="887" y="293"/>
                    </a:lnTo>
                    <a:lnTo>
                      <a:pt x="850" y="291"/>
                    </a:lnTo>
                    <a:lnTo>
                      <a:pt x="817" y="301"/>
                    </a:lnTo>
                    <a:lnTo>
                      <a:pt x="795" y="331"/>
                    </a:lnTo>
                    <a:lnTo>
                      <a:pt x="805" y="367"/>
                    </a:lnTo>
                    <a:lnTo>
                      <a:pt x="841" y="357"/>
                    </a:lnTo>
                    <a:lnTo>
                      <a:pt x="851" y="334"/>
                    </a:lnTo>
                    <a:lnTo>
                      <a:pt x="878" y="360"/>
                    </a:lnTo>
                    <a:lnTo>
                      <a:pt x="831" y="404"/>
                    </a:lnTo>
                    <a:lnTo>
                      <a:pt x="842" y="444"/>
                    </a:lnTo>
                    <a:lnTo>
                      <a:pt x="902" y="446"/>
                    </a:lnTo>
                    <a:lnTo>
                      <a:pt x="913" y="483"/>
                    </a:lnTo>
                    <a:lnTo>
                      <a:pt x="906" y="500"/>
                    </a:lnTo>
                    <a:lnTo>
                      <a:pt x="896" y="520"/>
                    </a:lnTo>
                    <a:lnTo>
                      <a:pt x="859" y="500"/>
                    </a:lnTo>
                    <a:lnTo>
                      <a:pt x="852" y="510"/>
                    </a:lnTo>
                    <a:lnTo>
                      <a:pt x="849" y="553"/>
                    </a:lnTo>
                    <a:lnTo>
                      <a:pt x="929" y="589"/>
                    </a:lnTo>
                    <a:lnTo>
                      <a:pt x="1000" y="604"/>
                    </a:lnTo>
                    <a:lnTo>
                      <a:pt x="1046" y="621"/>
                    </a:lnTo>
                    <a:lnTo>
                      <a:pt x="1084" y="667"/>
                    </a:lnTo>
                    <a:lnTo>
                      <a:pt x="1085" y="718"/>
                    </a:lnTo>
                    <a:lnTo>
                      <a:pt x="1124" y="749"/>
                    </a:lnTo>
                    <a:lnTo>
                      <a:pt x="1195" y="783"/>
                    </a:lnTo>
                    <a:lnTo>
                      <a:pt x="1121" y="774"/>
                    </a:lnTo>
                    <a:lnTo>
                      <a:pt x="1044" y="678"/>
                    </a:lnTo>
                    <a:lnTo>
                      <a:pt x="984" y="621"/>
                    </a:lnTo>
                    <a:lnTo>
                      <a:pt x="900" y="612"/>
                    </a:lnTo>
                    <a:lnTo>
                      <a:pt x="790" y="600"/>
                    </a:lnTo>
                    <a:lnTo>
                      <a:pt x="740" y="647"/>
                    </a:lnTo>
                    <a:lnTo>
                      <a:pt x="728" y="707"/>
                    </a:lnTo>
                    <a:lnTo>
                      <a:pt x="748" y="773"/>
                    </a:lnTo>
                    <a:lnTo>
                      <a:pt x="776" y="799"/>
                    </a:lnTo>
                    <a:lnTo>
                      <a:pt x="749" y="823"/>
                    </a:lnTo>
                    <a:lnTo>
                      <a:pt x="752" y="799"/>
                    </a:lnTo>
                    <a:lnTo>
                      <a:pt x="721" y="747"/>
                    </a:lnTo>
                    <a:lnTo>
                      <a:pt x="668" y="734"/>
                    </a:lnTo>
                    <a:lnTo>
                      <a:pt x="665" y="757"/>
                    </a:lnTo>
                    <a:lnTo>
                      <a:pt x="709" y="794"/>
                    </a:lnTo>
                    <a:lnTo>
                      <a:pt x="689" y="823"/>
                    </a:lnTo>
                    <a:lnTo>
                      <a:pt x="639" y="817"/>
                    </a:lnTo>
                    <a:lnTo>
                      <a:pt x="614" y="708"/>
                    </a:lnTo>
                    <a:lnTo>
                      <a:pt x="627" y="678"/>
                    </a:lnTo>
                    <a:lnTo>
                      <a:pt x="391" y="687"/>
                    </a:lnTo>
                    <a:lnTo>
                      <a:pt x="341" y="747"/>
                    </a:lnTo>
                    <a:lnTo>
                      <a:pt x="349" y="774"/>
                    </a:lnTo>
                    <a:lnTo>
                      <a:pt x="325" y="767"/>
                    </a:lnTo>
                    <a:lnTo>
                      <a:pt x="302" y="790"/>
                    </a:lnTo>
                    <a:lnTo>
                      <a:pt x="305" y="844"/>
                    </a:lnTo>
                    <a:lnTo>
                      <a:pt x="335" y="849"/>
                    </a:lnTo>
                    <a:lnTo>
                      <a:pt x="379" y="843"/>
                    </a:lnTo>
                    <a:lnTo>
                      <a:pt x="419" y="839"/>
                    </a:lnTo>
                    <a:lnTo>
                      <a:pt x="446" y="885"/>
                    </a:lnTo>
                    <a:lnTo>
                      <a:pt x="470" y="932"/>
                    </a:lnTo>
                    <a:lnTo>
                      <a:pt x="442" y="898"/>
                    </a:lnTo>
                    <a:lnTo>
                      <a:pt x="416" y="875"/>
                    </a:lnTo>
                    <a:lnTo>
                      <a:pt x="389" y="873"/>
                    </a:lnTo>
                    <a:lnTo>
                      <a:pt x="372" y="893"/>
                    </a:lnTo>
                    <a:lnTo>
                      <a:pt x="373" y="925"/>
                    </a:lnTo>
                    <a:lnTo>
                      <a:pt x="318" y="1102"/>
                    </a:lnTo>
                    <a:lnTo>
                      <a:pt x="325" y="1232"/>
                    </a:lnTo>
                    <a:lnTo>
                      <a:pt x="280" y="1275"/>
                    </a:lnTo>
                    <a:lnTo>
                      <a:pt x="311" y="1361"/>
                    </a:lnTo>
                    <a:lnTo>
                      <a:pt x="251" y="1451"/>
                    </a:lnTo>
                    <a:lnTo>
                      <a:pt x="165" y="1531"/>
                    </a:lnTo>
                    <a:lnTo>
                      <a:pt x="22" y="1586"/>
                    </a:lnTo>
                    <a:lnTo>
                      <a:pt x="23" y="1715"/>
                    </a:lnTo>
                    <a:lnTo>
                      <a:pt x="68" y="1831"/>
                    </a:lnTo>
                    <a:lnTo>
                      <a:pt x="12" y="1938"/>
                    </a:lnTo>
                    <a:lnTo>
                      <a:pt x="0" y="2034"/>
                    </a:lnTo>
                    <a:lnTo>
                      <a:pt x="37" y="2084"/>
                    </a:lnTo>
                    <a:lnTo>
                      <a:pt x="71" y="2146"/>
                    </a:lnTo>
                    <a:lnTo>
                      <a:pt x="115" y="2160"/>
                    </a:lnTo>
                    <a:lnTo>
                      <a:pt x="115" y="2266"/>
                    </a:lnTo>
                    <a:lnTo>
                      <a:pt x="74" y="2379"/>
                    </a:lnTo>
                    <a:lnTo>
                      <a:pt x="84" y="2462"/>
                    </a:lnTo>
                    <a:lnTo>
                      <a:pt x="132" y="2574"/>
                    </a:lnTo>
                    <a:lnTo>
                      <a:pt x="123" y="2687"/>
                    </a:lnTo>
                    <a:lnTo>
                      <a:pt x="237" y="2803"/>
                    </a:lnTo>
                    <a:lnTo>
                      <a:pt x="377" y="2810"/>
                    </a:lnTo>
                    <a:lnTo>
                      <a:pt x="464" y="2847"/>
                    </a:lnTo>
                    <a:lnTo>
                      <a:pt x="524" y="2839"/>
                    </a:lnTo>
                    <a:lnTo>
                      <a:pt x="658" y="2882"/>
                    </a:lnTo>
                    <a:lnTo>
                      <a:pt x="674" y="2907"/>
                    </a:lnTo>
                    <a:lnTo>
                      <a:pt x="612" y="2962"/>
                    </a:lnTo>
                    <a:lnTo>
                      <a:pt x="536" y="3069"/>
                    </a:lnTo>
                    <a:lnTo>
                      <a:pt x="507" y="3242"/>
                    </a:lnTo>
                    <a:lnTo>
                      <a:pt x="439" y="3434"/>
                    </a:lnTo>
                    <a:lnTo>
                      <a:pt x="454" y="3547"/>
                    </a:lnTo>
                    <a:lnTo>
                      <a:pt x="527" y="3537"/>
                    </a:lnTo>
                    <a:lnTo>
                      <a:pt x="621" y="3562"/>
                    </a:lnTo>
                    <a:lnTo>
                      <a:pt x="683" y="3528"/>
                    </a:lnTo>
                    <a:lnTo>
                      <a:pt x="763" y="3541"/>
                    </a:lnTo>
                    <a:lnTo>
                      <a:pt x="813" y="3481"/>
                    </a:lnTo>
                    <a:lnTo>
                      <a:pt x="847" y="3510"/>
                    </a:lnTo>
                    <a:lnTo>
                      <a:pt x="924" y="3460"/>
                    </a:lnTo>
                    <a:lnTo>
                      <a:pt x="981" y="3479"/>
                    </a:lnTo>
                    <a:lnTo>
                      <a:pt x="998" y="3442"/>
                    </a:lnTo>
                    <a:lnTo>
                      <a:pt x="1034" y="3499"/>
                    </a:lnTo>
                    <a:lnTo>
                      <a:pt x="1089" y="3512"/>
                    </a:lnTo>
                    <a:lnTo>
                      <a:pt x="1129" y="3511"/>
                    </a:lnTo>
                    <a:lnTo>
                      <a:pt x="1171" y="3512"/>
                    </a:lnTo>
                    <a:lnTo>
                      <a:pt x="1180" y="3556"/>
                    </a:lnTo>
                    <a:lnTo>
                      <a:pt x="1275" y="3648"/>
                    </a:lnTo>
                    <a:lnTo>
                      <a:pt x="1336" y="3652"/>
                    </a:lnTo>
                    <a:lnTo>
                      <a:pt x="1381" y="3602"/>
                    </a:lnTo>
                    <a:lnTo>
                      <a:pt x="1372" y="3568"/>
                    </a:lnTo>
                    <a:lnTo>
                      <a:pt x="1451" y="3553"/>
                    </a:lnTo>
                    <a:lnTo>
                      <a:pt x="1550" y="3615"/>
                    </a:lnTo>
                    <a:lnTo>
                      <a:pt x="1674" y="3591"/>
                    </a:lnTo>
                    <a:lnTo>
                      <a:pt x="1726" y="3516"/>
                    </a:lnTo>
                    <a:lnTo>
                      <a:pt x="1922" y="3522"/>
                    </a:lnTo>
                    <a:lnTo>
                      <a:pt x="1992" y="3487"/>
                    </a:lnTo>
                    <a:lnTo>
                      <a:pt x="2148" y="3551"/>
                    </a:lnTo>
                    <a:lnTo>
                      <a:pt x="2122" y="3481"/>
                    </a:lnTo>
                    <a:lnTo>
                      <a:pt x="2147" y="3428"/>
                    </a:lnTo>
                    <a:lnTo>
                      <a:pt x="2063" y="3309"/>
                    </a:lnTo>
                    <a:lnTo>
                      <a:pt x="2186" y="3206"/>
                    </a:lnTo>
                    <a:lnTo>
                      <a:pt x="2248" y="3206"/>
                    </a:lnTo>
                    <a:lnTo>
                      <a:pt x="2261" y="3117"/>
                    </a:lnTo>
                    <a:lnTo>
                      <a:pt x="2358" y="3045"/>
                    </a:lnTo>
                    <a:lnTo>
                      <a:pt x="2334" y="3001"/>
                    </a:lnTo>
                    <a:lnTo>
                      <a:pt x="2227" y="2923"/>
                    </a:lnTo>
                    <a:lnTo>
                      <a:pt x="2204" y="2834"/>
                    </a:lnTo>
                    <a:lnTo>
                      <a:pt x="2097" y="2774"/>
                    </a:lnTo>
                    <a:lnTo>
                      <a:pt x="1981" y="2650"/>
                    </a:lnTo>
                    <a:lnTo>
                      <a:pt x="1961" y="2504"/>
                    </a:lnTo>
                    <a:lnTo>
                      <a:pt x="1868" y="2377"/>
                    </a:lnTo>
                    <a:lnTo>
                      <a:pt x="1849" y="2293"/>
                    </a:lnTo>
                    <a:lnTo>
                      <a:pt x="1888" y="2244"/>
                    </a:lnTo>
                    <a:lnTo>
                      <a:pt x="1929" y="2319"/>
                    </a:lnTo>
                    <a:lnTo>
                      <a:pt x="1969" y="2283"/>
                    </a:lnTo>
                    <a:lnTo>
                      <a:pt x="2136" y="2206"/>
                    </a:lnTo>
                    <a:lnTo>
                      <a:pt x="2203" y="2196"/>
                    </a:lnTo>
                    <a:lnTo>
                      <a:pt x="2362" y="2076"/>
                    </a:lnTo>
                    <a:lnTo>
                      <a:pt x="2464" y="2048"/>
                    </a:lnTo>
                    <a:lnTo>
                      <a:pt x="2441" y="1974"/>
                    </a:lnTo>
                    <a:lnTo>
                      <a:pt x="2516" y="1964"/>
                    </a:lnTo>
                    <a:lnTo>
                      <a:pt x="2642" y="2056"/>
                    </a:lnTo>
                    <a:lnTo>
                      <a:pt x="2668" y="1971"/>
                    </a:lnTo>
                    <a:lnTo>
                      <a:pt x="2711" y="1864"/>
                    </a:lnTo>
                    <a:lnTo>
                      <a:pt x="2711" y="180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grpSp>
        <p:sp>
          <p:nvSpPr>
            <p:cNvPr id="759" name="Freeform 305">
              <a:extLst>
                <a:ext uri="{FF2B5EF4-FFF2-40B4-BE49-F238E27FC236}">
                  <a16:creationId xmlns:a16="http://schemas.microsoft.com/office/drawing/2014/main" id="{CAA5EBFE-24EE-4D04-93BD-778D2116846E}"/>
                </a:ext>
              </a:extLst>
            </p:cNvPr>
            <p:cNvSpPr>
              <a:spLocks/>
            </p:cNvSpPr>
            <p:nvPr/>
          </p:nvSpPr>
          <p:spPr bwMode="auto">
            <a:xfrm>
              <a:off x="4132782" y="3698449"/>
              <a:ext cx="936063" cy="858187"/>
            </a:xfrm>
            <a:custGeom>
              <a:avLst/>
              <a:gdLst>
                <a:gd name="T0" fmla="*/ 2855 w 3008"/>
                <a:gd name="T1" fmla="*/ 1698 h 2753"/>
                <a:gd name="T2" fmla="*/ 2873 w 3008"/>
                <a:gd name="T3" fmla="*/ 1383 h 2753"/>
                <a:gd name="T4" fmla="*/ 2752 w 3008"/>
                <a:gd name="T5" fmla="*/ 1193 h 2753"/>
                <a:gd name="T6" fmla="*/ 2941 w 3008"/>
                <a:gd name="T7" fmla="*/ 979 h 2753"/>
                <a:gd name="T8" fmla="*/ 2914 w 3008"/>
                <a:gd name="T9" fmla="*/ 825 h 2753"/>
                <a:gd name="T10" fmla="*/ 2849 w 3008"/>
                <a:gd name="T11" fmla="*/ 551 h 2753"/>
                <a:gd name="T12" fmla="*/ 2740 w 3008"/>
                <a:gd name="T13" fmla="*/ 318 h 2753"/>
                <a:gd name="T14" fmla="*/ 2615 w 3008"/>
                <a:gd name="T15" fmla="*/ 265 h 2753"/>
                <a:gd name="T16" fmla="*/ 2153 w 3008"/>
                <a:gd name="T17" fmla="*/ 234 h 2753"/>
                <a:gd name="T18" fmla="*/ 1615 w 3008"/>
                <a:gd name="T19" fmla="*/ 255 h 2753"/>
                <a:gd name="T20" fmla="*/ 1532 w 3008"/>
                <a:gd name="T21" fmla="*/ 315 h 2753"/>
                <a:gd name="T22" fmla="*/ 1549 w 3008"/>
                <a:gd name="T23" fmla="*/ 246 h 2753"/>
                <a:gd name="T24" fmla="*/ 1680 w 3008"/>
                <a:gd name="T25" fmla="*/ 138 h 2753"/>
                <a:gd name="T26" fmla="*/ 1673 w 3008"/>
                <a:gd name="T27" fmla="*/ 79 h 2753"/>
                <a:gd name="T28" fmla="*/ 1539 w 3008"/>
                <a:gd name="T29" fmla="*/ 226 h 2753"/>
                <a:gd name="T30" fmla="*/ 1402 w 3008"/>
                <a:gd name="T31" fmla="*/ 254 h 2753"/>
                <a:gd name="T32" fmla="*/ 1305 w 3008"/>
                <a:gd name="T33" fmla="*/ 195 h 2753"/>
                <a:gd name="T34" fmla="*/ 1283 w 3008"/>
                <a:gd name="T35" fmla="*/ 76 h 2753"/>
                <a:gd name="T36" fmla="*/ 1340 w 3008"/>
                <a:gd name="T37" fmla="*/ 63 h 2753"/>
                <a:gd name="T38" fmla="*/ 1390 w 3008"/>
                <a:gd name="T39" fmla="*/ 145 h 2753"/>
                <a:gd name="T40" fmla="*/ 1374 w 3008"/>
                <a:gd name="T41" fmla="*/ 65 h 2753"/>
                <a:gd name="T42" fmla="*/ 1153 w 3008"/>
                <a:gd name="T43" fmla="*/ 0 h 2753"/>
                <a:gd name="T44" fmla="*/ 887 w 3008"/>
                <a:gd name="T45" fmla="*/ 63 h 2753"/>
                <a:gd name="T46" fmla="*/ 687 w 3008"/>
                <a:gd name="T47" fmla="*/ 151 h 2753"/>
                <a:gd name="T48" fmla="*/ 529 w 3008"/>
                <a:gd name="T49" fmla="*/ 315 h 2753"/>
                <a:gd name="T50" fmla="*/ 207 w 3008"/>
                <a:gd name="T51" fmla="*/ 405 h 2753"/>
                <a:gd name="T52" fmla="*/ 141 w 3008"/>
                <a:gd name="T53" fmla="*/ 485 h 2753"/>
                <a:gd name="T54" fmla="*/ 74 w 3008"/>
                <a:gd name="T55" fmla="*/ 505 h 2753"/>
                <a:gd name="T56" fmla="*/ 118 w 3008"/>
                <a:gd name="T57" fmla="*/ 557 h 2753"/>
                <a:gd name="T58" fmla="*/ 86 w 3008"/>
                <a:gd name="T59" fmla="*/ 615 h 2753"/>
                <a:gd name="T60" fmla="*/ 0 w 3008"/>
                <a:gd name="T61" fmla="*/ 1011 h 2753"/>
                <a:gd name="T62" fmla="*/ 122 w 3008"/>
                <a:gd name="T63" fmla="*/ 1266 h 2753"/>
                <a:gd name="T64" fmla="*/ 147 w 3008"/>
                <a:gd name="T65" fmla="*/ 1482 h 2753"/>
                <a:gd name="T66" fmla="*/ 256 w 3008"/>
                <a:gd name="T67" fmla="*/ 1747 h 2753"/>
                <a:gd name="T68" fmla="*/ 213 w 3008"/>
                <a:gd name="T69" fmla="*/ 1915 h 2753"/>
                <a:gd name="T70" fmla="*/ 230 w 3008"/>
                <a:gd name="T71" fmla="*/ 1973 h 2753"/>
                <a:gd name="T72" fmla="*/ 329 w 3008"/>
                <a:gd name="T73" fmla="*/ 1914 h 2753"/>
                <a:gd name="T74" fmla="*/ 401 w 3008"/>
                <a:gd name="T75" fmla="*/ 2081 h 2753"/>
                <a:gd name="T76" fmla="*/ 548 w 3008"/>
                <a:gd name="T77" fmla="*/ 2125 h 2753"/>
                <a:gd name="T78" fmla="*/ 646 w 3008"/>
                <a:gd name="T79" fmla="*/ 2204 h 2753"/>
                <a:gd name="T80" fmla="*/ 815 w 3008"/>
                <a:gd name="T81" fmla="*/ 2286 h 2753"/>
                <a:gd name="T82" fmla="*/ 814 w 3008"/>
                <a:gd name="T83" fmla="*/ 2158 h 2753"/>
                <a:gd name="T84" fmla="*/ 1042 w 3008"/>
                <a:gd name="T85" fmla="*/ 2222 h 2753"/>
                <a:gd name="T86" fmla="*/ 1114 w 3008"/>
                <a:gd name="T87" fmla="*/ 2372 h 2753"/>
                <a:gd name="T88" fmla="*/ 1306 w 3008"/>
                <a:gd name="T89" fmla="*/ 2437 h 2753"/>
                <a:gd name="T90" fmla="*/ 1374 w 3008"/>
                <a:gd name="T91" fmla="*/ 2559 h 2753"/>
                <a:gd name="T92" fmla="*/ 1482 w 3008"/>
                <a:gd name="T93" fmla="*/ 2665 h 2753"/>
                <a:gd name="T94" fmla="*/ 1613 w 3008"/>
                <a:gd name="T95" fmla="*/ 2536 h 2753"/>
                <a:gd name="T96" fmla="*/ 1730 w 3008"/>
                <a:gd name="T97" fmla="*/ 2703 h 2753"/>
                <a:gd name="T98" fmla="*/ 2041 w 3008"/>
                <a:gd name="T99" fmla="*/ 2673 h 2753"/>
                <a:gd name="T100" fmla="*/ 2290 w 3008"/>
                <a:gd name="T101" fmla="*/ 2601 h 2753"/>
                <a:gd name="T102" fmla="*/ 2460 w 3008"/>
                <a:gd name="T103" fmla="*/ 2753 h 2753"/>
                <a:gd name="T104" fmla="*/ 2517 w 3008"/>
                <a:gd name="T105" fmla="*/ 2652 h 2753"/>
                <a:gd name="T106" fmla="*/ 2953 w 3008"/>
                <a:gd name="T107" fmla="*/ 2257 h 2753"/>
                <a:gd name="T108" fmla="*/ 3008 w 3008"/>
                <a:gd name="T109" fmla="*/ 1988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08" h="2753">
                  <a:moveTo>
                    <a:pt x="2882" y="1794"/>
                  </a:moveTo>
                  <a:lnTo>
                    <a:pt x="2855" y="1698"/>
                  </a:lnTo>
                  <a:lnTo>
                    <a:pt x="2831" y="1538"/>
                  </a:lnTo>
                  <a:lnTo>
                    <a:pt x="2873" y="1383"/>
                  </a:lnTo>
                  <a:lnTo>
                    <a:pt x="2722" y="1313"/>
                  </a:lnTo>
                  <a:lnTo>
                    <a:pt x="2752" y="1193"/>
                  </a:lnTo>
                  <a:lnTo>
                    <a:pt x="2934" y="1094"/>
                  </a:lnTo>
                  <a:lnTo>
                    <a:pt x="2941" y="979"/>
                  </a:lnTo>
                  <a:lnTo>
                    <a:pt x="2959" y="939"/>
                  </a:lnTo>
                  <a:lnTo>
                    <a:pt x="2914" y="825"/>
                  </a:lnTo>
                  <a:lnTo>
                    <a:pt x="2840" y="595"/>
                  </a:lnTo>
                  <a:lnTo>
                    <a:pt x="2849" y="551"/>
                  </a:lnTo>
                  <a:lnTo>
                    <a:pt x="2848" y="418"/>
                  </a:lnTo>
                  <a:lnTo>
                    <a:pt x="2740" y="318"/>
                  </a:lnTo>
                  <a:lnTo>
                    <a:pt x="2655" y="261"/>
                  </a:lnTo>
                  <a:lnTo>
                    <a:pt x="2615" y="265"/>
                  </a:lnTo>
                  <a:lnTo>
                    <a:pt x="2402" y="293"/>
                  </a:lnTo>
                  <a:lnTo>
                    <a:pt x="2153" y="234"/>
                  </a:lnTo>
                  <a:lnTo>
                    <a:pt x="1661" y="214"/>
                  </a:lnTo>
                  <a:lnTo>
                    <a:pt x="1615" y="255"/>
                  </a:lnTo>
                  <a:lnTo>
                    <a:pt x="1559" y="295"/>
                  </a:lnTo>
                  <a:lnTo>
                    <a:pt x="1532" y="315"/>
                  </a:lnTo>
                  <a:lnTo>
                    <a:pt x="1512" y="250"/>
                  </a:lnTo>
                  <a:lnTo>
                    <a:pt x="1549" y="246"/>
                  </a:lnTo>
                  <a:lnTo>
                    <a:pt x="1628" y="192"/>
                  </a:lnTo>
                  <a:lnTo>
                    <a:pt x="1680" y="138"/>
                  </a:lnTo>
                  <a:lnTo>
                    <a:pt x="1687" y="86"/>
                  </a:lnTo>
                  <a:lnTo>
                    <a:pt x="1673" y="79"/>
                  </a:lnTo>
                  <a:lnTo>
                    <a:pt x="1654" y="139"/>
                  </a:lnTo>
                  <a:lnTo>
                    <a:pt x="1539" y="226"/>
                  </a:lnTo>
                  <a:lnTo>
                    <a:pt x="1468" y="250"/>
                  </a:lnTo>
                  <a:lnTo>
                    <a:pt x="1402" y="254"/>
                  </a:lnTo>
                  <a:lnTo>
                    <a:pt x="1378" y="227"/>
                  </a:lnTo>
                  <a:lnTo>
                    <a:pt x="1305" y="195"/>
                  </a:lnTo>
                  <a:lnTo>
                    <a:pt x="1293" y="126"/>
                  </a:lnTo>
                  <a:lnTo>
                    <a:pt x="1283" y="76"/>
                  </a:lnTo>
                  <a:lnTo>
                    <a:pt x="1314" y="46"/>
                  </a:lnTo>
                  <a:lnTo>
                    <a:pt x="1340" y="63"/>
                  </a:lnTo>
                  <a:lnTo>
                    <a:pt x="1374" y="115"/>
                  </a:lnTo>
                  <a:lnTo>
                    <a:pt x="1390" y="145"/>
                  </a:lnTo>
                  <a:lnTo>
                    <a:pt x="1394" y="128"/>
                  </a:lnTo>
                  <a:lnTo>
                    <a:pt x="1374" y="65"/>
                  </a:lnTo>
                  <a:lnTo>
                    <a:pt x="1292" y="9"/>
                  </a:lnTo>
                  <a:lnTo>
                    <a:pt x="1153" y="0"/>
                  </a:lnTo>
                  <a:lnTo>
                    <a:pt x="1003" y="38"/>
                  </a:lnTo>
                  <a:lnTo>
                    <a:pt x="887" y="63"/>
                  </a:lnTo>
                  <a:lnTo>
                    <a:pt x="794" y="134"/>
                  </a:lnTo>
                  <a:lnTo>
                    <a:pt x="687" y="151"/>
                  </a:lnTo>
                  <a:lnTo>
                    <a:pt x="608" y="237"/>
                  </a:lnTo>
                  <a:lnTo>
                    <a:pt x="529" y="315"/>
                  </a:lnTo>
                  <a:lnTo>
                    <a:pt x="380" y="343"/>
                  </a:lnTo>
                  <a:lnTo>
                    <a:pt x="207" y="405"/>
                  </a:lnTo>
                  <a:lnTo>
                    <a:pt x="174" y="451"/>
                  </a:lnTo>
                  <a:lnTo>
                    <a:pt x="141" y="485"/>
                  </a:lnTo>
                  <a:lnTo>
                    <a:pt x="101" y="471"/>
                  </a:lnTo>
                  <a:lnTo>
                    <a:pt x="74" y="505"/>
                  </a:lnTo>
                  <a:lnTo>
                    <a:pt x="95" y="548"/>
                  </a:lnTo>
                  <a:lnTo>
                    <a:pt x="118" y="557"/>
                  </a:lnTo>
                  <a:lnTo>
                    <a:pt x="101" y="581"/>
                  </a:lnTo>
                  <a:lnTo>
                    <a:pt x="86" y="615"/>
                  </a:lnTo>
                  <a:lnTo>
                    <a:pt x="91" y="783"/>
                  </a:lnTo>
                  <a:lnTo>
                    <a:pt x="0" y="1011"/>
                  </a:lnTo>
                  <a:lnTo>
                    <a:pt x="135" y="1124"/>
                  </a:lnTo>
                  <a:lnTo>
                    <a:pt x="122" y="1266"/>
                  </a:lnTo>
                  <a:lnTo>
                    <a:pt x="177" y="1381"/>
                  </a:lnTo>
                  <a:lnTo>
                    <a:pt x="147" y="1482"/>
                  </a:lnTo>
                  <a:lnTo>
                    <a:pt x="179" y="1601"/>
                  </a:lnTo>
                  <a:lnTo>
                    <a:pt x="256" y="1747"/>
                  </a:lnTo>
                  <a:lnTo>
                    <a:pt x="256" y="1808"/>
                  </a:lnTo>
                  <a:lnTo>
                    <a:pt x="213" y="1915"/>
                  </a:lnTo>
                  <a:lnTo>
                    <a:pt x="187" y="2000"/>
                  </a:lnTo>
                  <a:lnTo>
                    <a:pt x="230" y="1973"/>
                  </a:lnTo>
                  <a:lnTo>
                    <a:pt x="262" y="1902"/>
                  </a:lnTo>
                  <a:lnTo>
                    <a:pt x="329" y="1914"/>
                  </a:lnTo>
                  <a:lnTo>
                    <a:pt x="361" y="2074"/>
                  </a:lnTo>
                  <a:lnTo>
                    <a:pt x="401" y="2081"/>
                  </a:lnTo>
                  <a:lnTo>
                    <a:pt x="471" y="2050"/>
                  </a:lnTo>
                  <a:lnTo>
                    <a:pt x="548" y="2125"/>
                  </a:lnTo>
                  <a:lnTo>
                    <a:pt x="672" y="2101"/>
                  </a:lnTo>
                  <a:lnTo>
                    <a:pt x="646" y="2204"/>
                  </a:lnTo>
                  <a:lnTo>
                    <a:pt x="745" y="2304"/>
                  </a:lnTo>
                  <a:lnTo>
                    <a:pt x="815" y="2286"/>
                  </a:lnTo>
                  <a:lnTo>
                    <a:pt x="775" y="2203"/>
                  </a:lnTo>
                  <a:lnTo>
                    <a:pt x="814" y="2158"/>
                  </a:lnTo>
                  <a:lnTo>
                    <a:pt x="905" y="2227"/>
                  </a:lnTo>
                  <a:lnTo>
                    <a:pt x="1042" y="2222"/>
                  </a:lnTo>
                  <a:lnTo>
                    <a:pt x="1082" y="2213"/>
                  </a:lnTo>
                  <a:lnTo>
                    <a:pt x="1114" y="2372"/>
                  </a:lnTo>
                  <a:lnTo>
                    <a:pt x="1176" y="2344"/>
                  </a:lnTo>
                  <a:lnTo>
                    <a:pt x="1306" y="2437"/>
                  </a:lnTo>
                  <a:lnTo>
                    <a:pt x="1307" y="2525"/>
                  </a:lnTo>
                  <a:lnTo>
                    <a:pt x="1374" y="2559"/>
                  </a:lnTo>
                  <a:lnTo>
                    <a:pt x="1378" y="2577"/>
                  </a:lnTo>
                  <a:lnTo>
                    <a:pt x="1482" y="2665"/>
                  </a:lnTo>
                  <a:lnTo>
                    <a:pt x="1574" y="2558"/>
                  </a:lnTo>
                  <a:lnTo>
                    <a:pt x="1613" y="2536"/>
                  </a:lnTo>
                  <a:lnTo>
                    <a:pt x="1668" y="2642"/>
                  </a:lnTo>
                  <a:lnTo>
                    <a:pt x="1730" y="2703"/>
                  </a:lnTo>
                  <a:lnTo>
                    <a:pt x="1903" y="2626"/>
                  </a:lnTo>
                  <a:lnTo>
                    <a:pt x="2041" y="2673"/>
                  </a:lnTo>
                  <a:lnTo>
                    <a:pt x="2112" y="2611"/>
                  </a:lnTo>
                  <a:lnTo>
                    <a:pt x="2290" y="2601"/>
                  </a:lnTo>
                  <a:lnTo>
                    <a:pt x="2358" y="2689"/>
                  </a:lnTo>
                  <a:lnTo>
                    <a:pt x="2460" y="2753"/>
                  </a:lnTo>
                  <a:lnTo>
                    <a:pt x="2526" y="2695"/>
                  </a:lnTo>
                  <a:lnTo>
                    <a:pt x="2517" y="2652"/>
                  </a:lnTo>
                  <a:lnTo>
                    <a:pt x="2887" y="2263"/>
                  </a:lnTo>
                  <a:lnTo>
                    <a:pt x="2953" y="2257"/>
                  </a:lnTo>
                  <a:lnTo>
                    <a:pt x="2993" y="2208"/>
                  </a:lnTo>
                  <a:lnTo>
                    <a:pt x="3008" y="1988"/>
                  </a:lnTo>
                  <a:lnTo>
                    <a:pt x="2882" y="1794"/>
                  </a:lnTo>
                  <a:close/>
                </a:path>
              </a:pathLst>
            </a:custGeom>
            <a:solidFill>
              <a:srgbClr val="C0C0C0"/>
            </a:solid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760" name="Freeform 306">
              <a:extLst>
                <a:ext uri="{FF2B5EF4-FFF2-40B4-BE49-F238E27FC236}">
                  <a16:creationId xmlns:a16="http://schemas.microsoft.com/office/drawing/2014/main" id="{B18B2EF4-57CE-4C32-8BC2-8BFBAE055BC0}"/>
                </a:ext>
              </a:extLst>
            </p:cNvPr>
            <p:cNvSpPr>
              <a:spLocks/>
            </p:cNvSpPr>
            <p:nvPr/>
          </p:nvSpPr>
          <p:spPr bwMode="auto">
            <a:xfrm>
              <a:off x="3354028" y="4422690"/>
              <a:ext cx="54513" cy="105911"/>
            </a:xfrm>
            <a:custGeom>
              <a:avLst/>
              <a:gdLst>
                <a:gd name="T0" fmla="*/ 176 w 176"/>
                <a:gd name="T1" fmla="*/ 195 h 339"/>
                <a:gd name="T2" fmla="*/ 167 w 176"/>
                <a:gd name="T3" fmla="*/ 308 h 339"/>
                <a:gd name="T4" fmla="*/ 80 w 176"/>
                <a:gd name="T5" fmla="*/ 339 h 339"/>
                <a:gd name="T6" fmla="*/ 33 w 176"/>
                <a:gd name="T7" fmla="*/ 329 h 339"/>
                <a:gd name="T8" fmla="*/ 0 w 176"/>
                <a:gd name="T9" fmla="*/ 290 h 339"/>
                <a:gd name="T10" fmla="*/ 2 w 176"/>
                <a:gd name="T11" fmla="*/ 196 h 339"/>
                <a:gd name="T12" fmla="*/ 34 w 176"/>
                <a:gd name="T13" fmla="*/ 80 h 339"/>
                <a:gd name="T14" fmla="*/ 118 w 176"/>
                <a:gd name="T15" fmla="*/ 0 h 339"/>
                <a:gd name="T16" fmla="*/ 128 w 176"/>
                <a:gd name="T17" fmla="*/ 83 h 339"/>
                <a:gd name="T18" fmla="*/ 176 w 176"/>
                <a:gd name="T19" fmla="*/ 195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339">
                  <a:moveTo>
                    <a:pt x="176" y="195"/>
                  </a:moveTo>
                  <a:lnTo>
                    <a:pt x="167" y="308"/>
                  </a:lnTo>
                  <a:lnTo>
                    <a:pt x="80" y="339"/>
                  </a:lnTo>
                  <a:lnTo>
                    <a:pt x="33" y="329"/>
                  </a:lnTo>
                  <a:lnTo>
                    <a:pt x="0" y="290"/>
                  </a:lnTo>
                  <a:lnTo>
                    <a:pt x="2" y="196"/>
                  </a:lnTo>
                  <a:lnTo>
                    <a:pt x="34" y="80"/>
                  </a:lnTo>
                  <a:lnTo>
                    <a:pt x="118" y="0"/>
                  </a:lnTo>
                  <a:lnTo>
                    <a:pt x="128" y="83"/>
                  </a:lnTo>
                  <a:lnTo>
                    <a:pt x="176" y="195"/>
                  </a:lnTo>
                  <a:close/>
                </a:path>
              </a:pathLst>
            </a:custGeom>
            <a:solidFill>
              <a:srgbClr val="C0C0C0"/>
            </a:solid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761" name="Freeform 307">
              <a:extLst>
                <a:ext uri="{FF2B5EF4-FFF2-40B4-BE49-F238E27FC236}">
                  <a16:creationId xmlns:a16="http://schemas.microsoft.com/office/drawing/2014/main" id="{5F604277-385B-4A15-A92B-0D6EF9A28EA1}"/>
                </a:ext>
              </a:extLst>
            </p:cNvPr>
            <p:cNvSpPr>
              <a:spLocks/>
            </p:cNvSpPr>
            <p:nvPr/>
          </p:nvSpPr>
          <p:spPr bwMode="auto">
            <a:xfrm>
              <a:off x="3051871" y="4245134"/>
              <a:ext cx="351997" cy="272564"/>
            </a:xfrm>
            <a:custGeom>
              <a:avLst/>
              <a:gdLst>
                <a:gd name="T0" fmla="*/ 1131 w 1131"/>
                <a:gd name="T1" fmla="*/ 454 h 871"/>
                <a:gd name="T2" fmla="*/ 1090 w 1131"/>
                <a:gd name="T3" fmla="*/ 567 h 871"/>
                <a:gd name="T4" fmla="*/ 1006 w 1131"/>
                <a:gd name="T5" fmla="*/ 647 h 871"/>
                <a:gd name="T6" fmla="*/ 974 w 1131"/>
                <a:gd name="T7" fmla="*/ 763 h 871"/>
                <a:gd name="T8" fmla="*/ 972 w 1131"/>
                <a:gd name="T9" fmla="*/ 857 h 871"/>
                <a:gd name="T10" fmla="*/ 872 w 1131"/>
                <a:gd name="T11" fmla="*/ 871 h 871"/>
                <a:gd name="T12" fmla="*/ 761 w 1131"/>
                <a:gd name="T13" fmla="*/ 806 h 871"/>
                <a:gd name="T14" fmla="*/ 707 w 1131"/>
                <a:gd name="T15" fmla="*/ 710 h 871"/>
                <a:gd name="T16" fmla="*/ 693 w 1131"/>
                <a:gd name="T17" fmla="*/ 611 h 871"/>
                <a:gd name="T18" fmla="*/ 663 w 1131"/>
                <a:gd name="T19" fmla="*/ 591 h 871"/>
                <a:gd name="T20" fmla="*/ 600 w 1131"/>
                <a:gd name="T21" fmla="*/ 677 h 871"/>
                <a:gd name="T22" fmla="*/ 494 w 1131"/>
                <a:gd name="T23" fmla="*/ 652 h 871"/>
                <a:gd name="T24" fmla="*/ 439 w 1131"/>
                <a:gd name="T25" fmla="*/ 546 h 871"/>
                <a:gd name="T26" fmla="*/ 384 w 1131"/>
                <a:gd name="T27" fmla="*/ 433 h 871"/>
                <a:gd name="T28" fmla="*/ 265 w 1131"/>
                <a:gd name="T29" fmla="*/ 438 h 871"/>
                <a:gd name="T30" fmla="*/ 215 w 1131"/>
                <a:gd name="T31" fmla="*/ 409 h 871"/>
                <a:gd name="T32" fmla="*/ 187 w 1131"/>
                <a:gd name="T33" fmla="*/ 323 h 871"/>
                <a:gd name="T34" fmla="*/ 134 w 1131"/>
                <a:gd name="T35" fmla="*/ 303 h 871"/>
                <a:gd name="T36" fmla="*/ 40 w 1131"/>
                <a:gd name="T37" fmla="*/ 334 h 871"/>
                <a:gd name="T38" fmla="*/ 27 w 1131"/>
                <a:gd name="T39" fmla="*/ 277 h 871"/>
                <a:gd name="T40" fmla="*/ 0 w 1131"/>
                <a:gd name="T41" fmla="*/ 228 h 871"/>
                <a:gd name="T42" fmla="*/ 5 w 1131"/>
                <a:gd name="T43" fmla="*/ 165 h 871"/>
                <a:gd name="T44" fmla="*/ 95 w 1131"/>
                <a:gd name="T45" fmla="*/ 111 h 871"/>
                <a:gd name="T46" fmla="*/ 188 w 1131"/>
                <a:gd name="T47" fmla="*/ 33 h 871"/>
                <a:gd name="T48" fmla="*/ 325 w 1131"/>
                <a:gd name="T49" fmla="*/ 126 h 871"/>
                <a:gd name="T50" fmla="*/ 412 w 1131"/>
                <a:gd name="T51" fmla="*/ 125 h 871"/>
                <a:gd name="T52" fmla="*/ 515 w 1131"/>
                <a:gd name="T53" fmla="*/ 74 h 871"/>
                <a:gd name="T54" fmla="*/ 594 w 1131"/>
                <a:gd name="T55" fmla="*/ 0 h 871"/>
                <a:gd name="T56" fmla="*/ 744 w 1131"/>
                <a:gd name="T57" fmla="*/ 6 h 871"/>
                <a:gd name="T58" fmla="*/ 801 w 1131"/>
                <a:gd name="T59" fmla="*/ 38 h 871"/>
                <a:gd name="T60" fmla="*/ 891 w 1131"/>
                <a:gd name="T61" fmla="*/ 35 h 871"/>
                <a:gd name="T62" fmla="*/ 938 w 1131"/>
                <a:gd name="T63" fmla="*/ 47 h 871"/>
                <a:gd name="T64" fmla="*/ 965 w 1131"/>
                <a:gd name="T65" fmla="*/ 104 h 871"/>
                <a:gd name="T66" fmla="*/ 936 w 1131"/>
                <a:gd name="T67" fmla="*/ 160 h 871"/>
                <a:gd name="T68" fmla="*/ 879 w 1131"/>
                <a:gd name="T69" fmla="*/ 207 h 871"/>
                <a:gd name="T70" fmla="*/ 907 w 1131"/>
                <a:gd name="T71" fmla="*/ 266 h 871"/>
                <a:gd name="T72" fmla="*/ 967 w 1131"/>
                <a:gd name="T73" fmla="*/ 285 h 871"/>
                <a:gd name="T74" fmla="*/ 1053 w 1131"/>
                <a:gd name="T75" fmla="*/ 272 h 871"/>
                <a:gd name="T76" fmla="*/ 1087 w 1131"/>
                <a:gd name="T77" fmla="*/ 334 h 871"/>
                <a:gd name="T78" fmla="*/ 1131 w 1131"/>
                <a:gd name="T79" fmla="*/ 348 h 871"/>
                <a:gd name="T80" fmla="*/ 1131 w 1131"/>
                <a:gd name="T81" fmla="*/ 454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1" h="871">
                  <a:moveTo>
                    <a:pt x="1131" y="454"/>
                  </a:moveTo>
                  <a:lnTo>
                    <a:pt x="1090" y="567"/>
                  </a:lnTo>
                  <a:lnTo>
                    <a:pt x="1006" y="647"/>
                  </a:lnTo>
                  <a:lnTo>
                    <a:pt x="974" y="763"/>
                  </a:lnTo>
                  <a:lnTo>
                    <a:pt x="972" y="857"/>
                  </a:lnTo>
                  <a:lnTo>
                    <a:pt x="872" y="871"/>
                  </a:lnTo>
                  <a:lnTo>
                    <a:pt x="761" y="806"/>
                  </a:lnTo>
                  <a:lnTo>
                    <a:pt x="707" y="710"/>
                  </a:lnTo>
                  <a:lnTo>
                    <a:pt x="693" y="611"/>
                  </a:lnTo>
                  <a:lnTo>
                    <a:pt x="663" y="591"/>
                  </a:lnTo>
                  <a:lnTo>
                    <a:pt x="600" y="677"/>
                  </a:lnTo>
                  <a:lnTo>
                    <a:pt x="494" y="652"/>
                  </a:lnTo>
                  <a:lnTo>
                    <a:pt x="439" y="546"/>
                  </a:lnTo>
                  <a:lnTo>
                    <a:pt x="384" y="433"/>
                  </a:lnTo>
                  <a:lnTo>
                    <a:pt x="265" y="438"/>
                  </a:lnTo>
                  <a:lnTo>
                    <a:pt x="215" y="409"/>
                  </a:lnTo>
                  <a:lnTo>
                    <a:pt x="187" y="323"/>
                  </a:lnTo>
                  <a:lnTo>
                    <a:pt x="134" y="303"/>
                  </a:lnTo>
                  <a:lnTo>
                    <a:pt x="40" y="334"/>
                  </a:lnTo>
                  <a:lnTo>
                    <a:pt x="27" y="277"/>
                  </a:lnTo>
                  <a:lnTo>
                    <a:pt x="0" y="228"/>
                  </a:lnTo>
                  <a:lnTo>
                    <a:pt x="5" y="165"/>
                  </a:lnTo>
                  <a:lnTo>
                    <a:pt x="95" y="111"/>
                  </a:lnTo>
                  <a:lnTo>
                    <a:pt x="188" y="33"/>
                  </a:lnTo>
                  <a:lnTo>
                    <a:pt x="325" y="126"/>
                  </a:lnTo>
                  <a:lnTo>
                    <a:pt x="412" y="125"/>
                  </a:lnTo>
                  <a:lnTo>
                    <a:pt x="515" y="74"/>
                  </a:lnTo>
                  <a:lnTo>
                    <a:pt x="594" y="0"/>
                  </a:lnTo>
                  <a:lnTo>
                    <a:pt x="744" y="6"/>
                  </a:lnTo>
                  <a:lnTo>
                    <a:pt x="801" y="38"/>
                  </a:lnTo>
                  <a:lnTo>
                    <a:pt x="891" y="35"/>
                  </a:lnTo>
                  <a:lnTo>
                    <a:pt x="938" y="47"/>
                  </a:lnTo>
                  <a:lnTo>
                    <a:pt x="965" y="104"/>
                  </a:lnTo>
                  <a:lnTo>
                    <a:pt x="936" y="160"/>
                  </a:lnTo>
                  <a:lnTo>
                    <a:pt x="879" y="207"/>
                  </a:lnTo>
                  <a:lnTo>
                    <a:pt x="907" y="266"/>
                  </a:lnTo>
                  <a:lnTo>
                    <a:pt x="967" y="285"/>
                  </a:lnTo>
                  <a:lnTo>
                    <a:pt x="1053" y="272"/>
                  </a:lnTo>
                  <a:lnTo>
                    <a:pt x="1087" y="334"/>
                  </a:lnTo>
                  <a:lnTo>
                    <a:pt x="1131" y="348"/>
                  </a:lnTo>
                  <a:lnTo>
                    <a:pt x="1131" y="454"/>
                  </a:lnTo>
                  <a:close/>
                </a:path>
              </a:pathLst>
            </a:custGeom>
            <a:solidFill>
              <a:srgbClr val="C0C0C0"/>
            </a:solid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762" name="Freeform 308">
              <a:extLst>
                <a:ext uri="{FF2B5EF4-FFF2-40B4-BE49-F238E27FC236}">
                  <a16:creationId xmlns:a16="http://schemas.microsoft.com/office/drawing/2014/main" id="{6B5E680A-8A71-4A5D-9F55-A99F75451BA7}"/>
                </a:ext>
              </a:extLst>
            </p:cNvPr>
            <p:cNvSpPr>
              <a:spLocks/>
            </p:cNvSpPr>
            <p:nvPr/>
          </p:nvSpPr>
          <p:spPr bwMode="auto">
            <a:xfrm>
              <a:off x="3377391" y="4759111"/>
              <a:ext cx="422085" cy="250759"/>
            </a:xfrm>
            <a:custGeom>
              <a:avLst/>
              <a:gdLst>
                <a:gd name="T0" fmla="*/ 1284 w 1352"/>
                <a:gd name="T1" fmla="*/ 344 h 804"/>
                <a:gd name="T2" fmla="*/ 1202 w 1352"/>
                <a:gd name="T3" fmla="*/ 432 h 804"/>
                <a:gd name="T4" fmla="*/ 1150 w 1352"/>
                <a:gd name="T5" fmla="*/ 310 h 804"/>
                <a:gd name="T6" fmla="*/ 1053 w 1352"/>
                <a:gd name="T7" fmla="*/ 274 h 804"/>
                <a:gd name="T8" fmla="*/ 1105 w 1352"/>
                <a:gd name="T9" fmla="*/ 100 h 804"/>
                <a:gd name="T10" fmla="*/ 945 w 1352"/>
                <a:gd name="T11" fmla="*/ 79 h 804"/>
                <a:gd name="T12" fmla="*/ 815 w 1352"/>
                <a:gd name="T13" fmla="*/ 50 h 804"/>
                <a:gd name="T14" fmla="*/ 731 w 1352"/>
                <a:gd name="T15" fmla="*/ 81 h 804"/>
                <a:gd name="T16" fmla="*/ 589 w 1352"/>
                <a:gd name="T17" fmla="*/ 102 h 804"/>
                <a:gd name="T18" fmla="*/ 422 w 1352"/>
                <a:gd name="T19" fmla="*/ 87 h 804"/>
                <a:gd name="T20" fmla="*/ 341 w 1352"/>
                <a:gd name="T21" fmla="*/ 115 h 804"/>
                <a:gd name="T22" fmla="*/ 289 w 1352"/>
                <a:gd name="T23" fmla="*/ 178 h 804"/>
                <a:gd name="T24" fmla="*/ 203 w 1352"/>
                <a:gd name="T25" fmla="*/ 282 h 804"/>
                <a:gd name="T26" fmla="*/ 134 w 1352"/>
                <a:gd name="T27" fmla="*/ 369 h 804"/>
                <a:gd name="T28" fmla="*/ 52 w 1352"/>
                <a:gd name="T29" fmla="*/ 499 h 804"/>
                <a:gd name="T30" fmla="*/ 4 w 1352"/>
                <a:gd name="T31" fmla="*/ 615 h 804"/>
                <a:gd name="T32" fmla="*/ 20 w 1352"/>
                <a:gd name="T33" fmla="*/ 721 h 804"/>
                <a:gd name="T34" fmla="*/ 55 w 1352"/>
                <a:gd name="T35" fmla="*/ 651 h 804"/>
                <a:gd name="T36" fmla="*/ 72 w 1352"/>
                <a:gd name="T37" fmla="*/ 618 h 804"/>
                <a:gd name="T38" fmla="*/ 144 w 1352"/>
                <a:gd name="T39" fmla="*/ 561 h 804"/>
                <a:gd name="T40" fmla="*/ 249 w 1352"/>
                <a:gd name="T41" fmla="*/ 629 h 804"/>
                <a:gd name="T42" fmla="*/ 243 w 1352"/>
                <a:gd name="T43" fmla="*/ 639 h 804"/>
                <a:gd name="T44" fmla="*/ 434 w 1352"/>
                <a:gd name="T45" fmla="*/ 744 h 804"/>
                <a:gd name="T46" fmla="*/ 594 w 1352"/>
                <a:gd name="T47" fmla="*/ 733 h 804"/>
                <a:gd name="T48" fmla="*/ 693 w 1352"/>
                <a:gd name="T49" fmla="*/ 616 h 804"/>
                <a:gd name="T50" fmla="*/ 767 w 1352"/>
                <a:gd name="T51" fmla="*/ 652 h 804"/>
                <a:gd name="T52" fmla="*/ 844 w 1352"/>
                <a:gd name="T53" fmla="*/ 710 h 804"/>
                <a:gd name="T54" fmla="*/ 844 w 1352"/>
                <a:gd name="T55" fmla="*/ 717 h 804"/>
                <a:gd name="T56" fmla="*/ 845 w 1352"/>
                <a:gd name="T57" fmla="*/ 780 h 804"/>
                <a:gd name="T58" fmla="*/ 845 w 1352"/>
                <a:gd name="T59" fmla="*/ 783 h 804"/>
                <a:gd name="T60" fmla="*/ 849 w 1352"/>
                <a:gd name="T61" fmla="*/ 790 h 804"/>
                <a:gd name="T62" fmla="*/ 862 w 1352"/>
                <a:gd name="T63" fmla="*/ 797 h 804"/>
                <a:gd name="T64" fmla="*/ 878 w 1352"/>
                <a:gd name="T65" fmla="*/ 803 h 804"/>
                <a:gd name="T66" fmla="*/ 896 w 1352"/>
                <a:gd name="T67" fmla="*/ 664 h 804"/>
                <a:gd name="T68" fmla="*/ 1020 w 1352"/>
                <a:gd name="T69" fmla="*/ 649 h 804"/>
                <a:gd name="T70" fmla="*/ 1137 w 1352"/>
                <a:gd name="T71" fmla="*/ 628 h 804"/>
                <a:gd name="T72" fmla="*/ 1217 w 1352"/>
                <a:gd name="T73" fmla="*/ 671 h 804"/>
                <a:gd name="T74" fmla="*/ 1342 w 1352"/>
                <a:gd name="T75" fmla="*/ 514 h 804"/>
                <a:gd name="T76" fmla="*/ 1314 w 1352"/>
                <a:gd name="T77" fmla="*/ 391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52" h="804">
                  <a:moveTo>
                    <a:pt x="1314" y="391"/>
                  </a:moveTo>
                  <a:lnTo>
                    <a:pt x="1284" y="344"/>
                  </a:lnTo>
                  <a:lnTo>
                    <a:pt x="1254" y="381"/>
                  </a:lnTo>
                  <a:lnTo>
                    <a:pt x="1202" y="432"/>
                  </a:lnTo>
                  <a:lnTo>
                    <a:pt x="1174" y="392"/>
                  </a:lnTo>
                  <a:lnTo>
                    <a:pt x="1150" y="310"/>
                  </a:lnTo>
                  <a:lnTo>
                    <a:pt x="1073" y="313"/>
                  </a:lnTo>
                  <a:lnTo>
                    <a:pt x="1053" y="274"/>
                  </a:lnTo>
                  <a:lnTo>
                    <a:pt x="1082" y="241"/>
                  </a:lnTo>
                  <a:lnTo>
                    <a:pt x="1105" y="100"/>
                  </a:lnTo>
                  <a:lnTo>
                    <a:pt x="1019" y="101"/>
                  </a:lnTo>
                  <a:lnTo>
                    <a:pt x="945" y="79"/>
                  </a:lnTo>
                  <a:lnTo>
                    <a:pt x="892" y="0"/>
                  </a:lnTo>
                  <a:lnTo>
                    <a:pt x="815" y="50"/>
                  </a:lnTo>
                  <a:lnTo>
                    <a:pt x="781" y="21"/>
                  </a:lnTo>
                  <a:lnTo>
                    <a:pt x="731" y="81"/>
                  </a:lnTo>
                  <a:lnTo>
                    <a:pt x="651" y="68"/>
                  </a:lnTo>
                  <a:lnTo>
                    <a:pt x="589" y="102"/>
                  </a:lnTo>
                  <a:lnTo>
                    <a:pt x="495" y="77"/>
                  </a:lnTo>
                  <a:lnTo>
                    <a:pt x="422" y="87"/>
                  </a:lnTo>
                  <a:lnTo>
                    <a:pt x="376" y="134"/>
                  </a:lnTo>
                  <a:lnTo>
                    <a:pt x="341" y="115"/>
                  </a:lnTo>
                  <a:lnTo>
                    <a:pt x="292" y="118"/>
                  </a:lnTo>
                  <a:lnTo>
                    <a:pt x="289" y="178"/>
                  </a:lnTo>
                  <a:lnTo>
                    <a:pt x="312" y="214"/>
                  </a:lnTo>
                  <a:lnTo>
                    <a:pt x="203" y="282"/>
                  </a:lnTo>
                  <a:lnTo>
                    <a:pt x="188" y="332"/>
                  </a:lnTo>
                  <a:lnTo>
                    <a:pt x="134" y="369"/>
                  </a:lnTo>
                  <a:lnTo>
                    <a:pt x="125" y="415"/>
                  </a:lnTo>
                  <a:lnTo>
                    <a:pt x="52" y="499"/>
                  </a:lnTo>
                  <a:lnTo>
                    <a:pt x="46" y="558"/>
                  </a:lnTo>
                  <a:lnTo>
                    <a:pt x="4" y="615"/>
                  </a:lnTo>
                  <a:lnTo>
                    <a:pt x="0" y="725"/>
                  </a:lnTo>
                  <a:lnTo>
                    <a:pt x="20" y="721"/>
                  </a:lnTo>
                  <a:lnTo>
                    <a:pt x="66" y="651"/>
                  </a:lnTo>
                  <a:lnTo>
                    <a:pt x="55" y="651"/>
                  </a:lnTo>
                  <a:lnTo>
                    <a:pt x="34" y="673"/>
                  </a:lnTo>
                  <a:lnTo>
                    <a:pt x="72" y="618"/>
                  </a:lnTo>
                  <a:lnTo>
                    <a:pt x="97" y="578"/>
                  </a:lnTo>
                  <a:lnTo>
                    <a:pt x="144" y="561"/>
                  </a:lnTo>
                  <a:lnTo>
                    <a:pt x="220" y="573"/>
                  </a:lnTo>
                  <a:lnTo>
                    <a:pt x="249" y="629"/>
                  </a:lnTo>
                  <a:lnTo>
                    <a:pt x="240" y="636"/>
                  </a:lnTo>
                  <a:lnTo>
                    <a:pt x="243" y="639"/>
                  </a:lnTo>
                  <a:lnTo>
                    <a:pt x="318" y="804"/>
                  </a:lnTo>
                  <a:lnTo>
                    <a:pt x="434" y="744"/>
                  </a:lnTo>
                  <a:lnTo>
                    <a:pt x="524" y="753"/>
                  </a:lnTo>
                  <a:lnTo>
                    <a:pt x="594" y="733"/>
                  </a:lnTo>
                  <a:lnTo>
                    <a:pt x="657" y="623"/>
                  </a:lnTo>
                  <a:lnTo>
                    <a:pt x="693" y="616"/>
                  </a:lnTo>
                  <a:lnTo>
                    <a:pt x="712" y="583"/>
                  </a:lnTo>
                  <a:lnTo>
                    <a:pt x="767" y="652"/>
                  </a:lnTo>
                  <a:lnTo>
                    <a:pt x="838" y="712"/>
                  </a:lnTo>
                  <a:lnTo>
                    <a:pt x="844" y="710"/>
                  </a:lnTo>
                  <a:lnTo>
                    <a:pt x="841" y="714"/>
                  </a:lnTo>
                  <a:lnTo>
                    <a:pt x="844" y="717"/>
                  </a:lnTo>
                  <a:lnTo>
                    <a:pt x="844" y="717"/>
                  </a:lnTo>
                  <a:lnTo>
                    <a:pt x="845" y="780"/>
                  </a:lnTo>
                  <a:lnTo>
                    <a:pt x="845" y="780"/>
                  </a:lnTo>
                  <a:lnTo>
                    <a:pt x="845" y="783"/>
                  </a:lnTo>
                  <a:lnTo>
                    <a:pt x="846" y="785"/>
                  </a:lnTo>
                  <a:lnTo>
                    <a:pt x="849" y="790"/>
                  </a:lnTo>
                  <a:lnTo>
                    <a:pt x="855" y="793"/>
                  </a:lnTo>
                  <a:lnTo>
                    <a:pt x="862" y="797"/>
                  </a:lnTo>
                  <a:lnTo>
                    <a:pt x="873" y="801"/>
                  </a:lnTo>
                  <a:lnTo>
                    <a:pt x="878" y="803"/>
                  </a:lnTo>
                  <a:lnTo>
                    <a:pt x="909" y="793"/>
                  </a:lnTo>
                  <a:lnTo>
                    <a:pt x="896" y="664"/>
                  </a:lnTo>
                  <a:lnTo>
                    <a:pt x="920" y="630"/>
                  </a:lnTo>
                  <a:lnTo>
                    <a:pt x="1020" y="649"/>
                  </a:lnTo>
                  <a:lnTo>
                    <a:pt x="1080" y="615"/>
                  </a:lnTo>
                  <a:lnTo>
                    <a:pt x="1137" y="628"/>
                  </a:lnTo>
                  <a:lnTo>
                    <a:pt x="1197" y="667"/>
                  </a:lnTo>
                  <a:lnTo>
                    <a:pt x="1217" y="671"/>
                  </a:lnTo>
                  <a:lnTo>
                    <a:pt x="1236" y="604"/>
                  </a:lnTo>
                  <a:lnTo>
                    <a:pt x="1342" y="514"/>
                  </a:lnTo>
                  <a:lnTo>
                    <a:pt x="1352" y="467"/>
                  </a:lnTo>
                  <a:lnTo>
                    <a:pt x="1314" y="391"/>
                  </a:lnTo>
                  <a:close/>
                </a:path>
              </a:pathLst>
            </a:custGeom>
            <a:solidFill>
              <a:srgbClr val="C0C0C0"/>
            </a:solid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763" name="Freeform 309">
              <a:extLst>
                <a:ext uri="{FF2B5EF4-FFF2-40B4-BE49-F238E27FC236}">
                  <a16:creationId xmlns:a16="http://schemas.microsoft.com/office/drawing/2014/main" id="{F0C75675-B673-4596-904F-A582D25AD8AA}"/>
                </a:ext>
              </a:extLst>
            </p:cNvPr>
            <p:cNvSpPr>
              <a:spLocks/>
            </p:cNvSpPr>
            <p:nvPr/>
          </p:nvSpPr>
          <p:spPr bwMode="auto">
            <a:xfrm>
              <a:off x="3706025" y="4833872"/>
              <a:ext cx="29593" cy="23363"/>
            </a:xfrm>
            <a:custGeom>
              <a:avLst/>
              <a:gdLst>
                <a:gd name="T0" fmla="*/ 97 w 97"/>
                <a:gd name="T1" fmla="*/ 69 h 72"/>
                <a:gd name="T2" fmla="*/ 20 w 97"/>
                <a:gd name="T3" fmla="*/ 72 h 72"/>
                <a:gd name="T4" fmla="*/ 0 w 97"/>
                <a:gd name="T5" fmla="*/ 33 h 72"/>
                <a:gd name="T6" fmla="*/ 29 w 97"/>
                <a:gd name="T7" fmla="*/ 0 h 72"/>
                <a:gd name="T8" fmla="*/ 97 w 97"/>
                <a:gd name="T9" fmla="*/ 69 h 72"/>
              </a:gdLst>
              <a:ahLst/>
              <a:cxnLst>
                <a:cxn ang="0">
                  <a:pos x="T0" y="T1"/>
                </a:cxn>
                <a:cxn ang="0">
                  <a:pos x="T2" y="T3"/>
                </a:cxn>
                <a:cxn ang="0">
                  <a:pos x="T4" y="T5"/>
                </a:cxn>
                <a:cxn ang="0">
                  <a:pos x="T6" y="T7"/>
                </a:cxn>
                <a:cxn ang="0">
                  <a:pos x="T8" y="T9"/>
                </a:cxn>
              </a:cxnLst>
              <a:rect l="0" t="0" r="r" b="b"/>
              <a:pathLst>
                <a:path w="97" h="72">
                  <a:moveTo>
                    <a:pt x="97" y="69"/>
                  </a:moveTo>
                  <a:lnTo>
                    <a:pt x="20" y="72"/>
                  </a:lnTo>
                  <a:lnTo>
                    <a:pt x="0" y="33"/>
                  </a:lnTo>
                  <a:lnTo>
                    <a:pt x="29" y="0"/>
                  </a:lnTo>
                  <a:lnTo>
                    <a:pt x="97" y="69"/>
                  </a:lnTo>
                  <a:close/>
                </a:path>
              </a:pathLst>
            </a:custGeom>
            <a:solidFill>
              <a:srgbClr val="C0C0C0"/>
            </a:solid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764" name="Freeform 310">
              <a:extLst>
                <a:ext uri="{FF2B5EF4-FFF2-40B4-BE49-F238E27FC236}">
                  <a16:creationId xmlns:a16="http://schemas.microsoft.com/office/drawing/2014/main" id="{0CE27322-462B-400D-98FD-D0F8DFAE839F}"/>
                </a:ext>
              </a:extLst>
            </p:cNvPr>
            <p:cNvSpPr>
              <a:spLocks/>
            </p:cNvSpPr>
            <p:nvPr/>
          </p:nvSpPr>
          <p:spPr bwMode="auto">
            <a:xfrm>
              <a:off x="3715370" y="4581555"/>
              <a:ext cx="691534" cy="362900"/>
            </a:xfrm>
            <a:custGeom>
              <a:avLst/>
              <a:gdLst>
                <a:gd name="T0" fmla="*/ 2166 w 2220"/>
                <a:gd name="T1" fmla="*/ 482 h 1162"/>
                <a:gd name="T2" fmla="*/ 2124 w 2220"/>
                <a:gd name="T3" fmla="*/ 457 h 1162"/>
                <a:gd name="T4" fmla="*/ 2082 w 2220"/>
                <a:gd name="T5" fmla="*/ 517 h 1162"/>
                <a:gd name="T6" fmla="*/ 2053 w 2220"/>
                <a:gd name="T7" fmla="*/ 757 h 1162"/>
                <a:gd name="T8" fmla="*/ 1909 w 2220"/>
                <a:gd name="T9" fmla="*/ 1016 h 1162"/>
                <a:gd name="T10" fmla="*/ 1784 w 2220"/>
                <a:gd name="T11" fmla="*/ 1017 h 1162"/>
                <a:gd name="T12" fmla="*/ 1607 w 2220"/>
                <a:gd name="T13" fmla="*/ 1045 h 1162"/>
                <a:gd name="T14" fmla="*/ 1186 w 2220"/>
                <a:gd name="T15" fmla="*/ 1110 h 1162"/>
                <a:gd name="T16" fmla="*/ 847 w 2220"/>
                <a:gd name="T17" fmla="*/ 1047 h 1162"/>
                <a:gd name="T18" fmla="*/ 726 w 2220"/>
                <a:gd name="T19" fmla="*/ 871 h 1162"/>
                <a:gd name="T20" fmla="*/ 420 w 2220"/>
                <a:gd name="T21" fmla="*/ 993 h 1162"/>
                <a:gd name="T22" fmla="*/ 232 w 2220"/>
                <a:gd name="T23" fmla="*/ 960 h 1162"/>
                <a:gd name="T24" fmla="*/ 172 w 2220"/>
                <a:gd name="T25" fmla="*/ 950 h 1162"/>
                <a:gd name="T26" fmla="*/ 92 w 2220"/>
                <a:gd name="T27" fmla="*/ 961 h 1162"/>
                <a:gd name="T28" fmla="*/ 0 w 2220"/>
                <a:gd name="T29" fmla="*/ 810 h 1162"/>
                <a:gd name="T30" fmla="*/ 66 w 2220"/>
                <a:gd name="T31" fmla="*/ 665 h 1162"/>
                <a:gd name="T32" fmla="*/ 222 w 2220"/>
                <a:gd name="T33" fmla="*/ 761 h 1162"/>
                <a:gd name="T34" fmla="*/ 258 w 2220"/>
                <a:gd name="T35" fmla="*/ 677 h 1162"/>
                <a:gd name="T36" fmla="*/ 436 w 2220"/>
                <a:gd name="T37" fmla="*/ 724 h 1162"/>
                <a:gd name="T38" fmla="*/ 612 w 2220"/>
                <a:gd name="T39" fmla="*/ 625 h 1162"/>
                <a:gd name="T40" fmla="*/ 878 w 2220"/>
                <a:gd name="T41" fmla="*/ 596 h 1162"/>
                <a:gd name="T42" fmla="*/ 1008 w 2220"/>
                <a:gd name="T43" fmla="*/ 590 h 1162"/>
                <a:gd name="T44" fmla="*/ 949 w 2220"/>
                <a:gd name="T45" fmla="*/ 418 h 1162"/>
                <a:gd name="T46" fmla="*/ 1134 w 2220"/>
                <a:gd name="T47" fmla="*/ 315 h 1162"/>
                <a:gd name="T48" fmla="*/ 1244 w 2220"/>
                <a:gd name="T49" fmla="*/ 154 h 1162"/>
                <a:gd name="T50" fmla="*/ 1391 w 2220"/>
                <a:gd name="T51" fmla="*/ 192 h 1162"/>
                <a:gd name="T52" fmla="*/ 1492 w 2220"/>
                <a:gd name="T53" fmla="*/ 200 h 1162"/>
                <a:gd name="T54" fmla="*/ 1612 w 2220"/>
                <a:gd name="T55" fmla="*/ 115 h 1162"/>
                <a:gd name="T56" fmla="*/ 1646 w 2220"/>
                <a:gd name="T57" fmla="*/ 0 h 1162"/>
                <a:gd name="T58" fmla="*/ 1824 w 2220"/>
                <a:gd name="T59" fmla="*/ 34 h 1162"/>
                <a:gd name="T60" fmla="*/ 2052 w 2220"/>
                <a:gd name="T61" fmla="*/ 85 h 1162"/>
                <a:gd name="T62" fmla="*/ 2137 w 2220"/>
                <a:gd name="T63" fmla="*/ 186 h 1162"/>
                <a:gd name="T64" fmla="*/ 2205 w 2220"/>
                <a:gd name="T65" fmla="*/ 411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20" h="1162">
                  <a:moveTo>
                    <a:pt x="2220" y="495"/>
                  </a:moveTo>
                  <a:lnTo>
                    <a:pt x="2166" y="482"/>
                  </a:lnTo>
                  <a:lnTo>
                    <a:pt x="2133" y="501"/>
                  </a:lnTo>
                  <a:lnTo>
                    <a:pt x="2124" y="457"/>
                  </a:lnTo>
                  <a:lnTo>
                    <a:pt x="2093" y="486"/>
                  </a:lnTo>
                  <a:lnTo>
                    <a:pt x="2082" y="517"/>
                  </a:lnTo>
                  <a:lnTo>
                    <a:pt x="2086" y="528"/>
                  </a:lnTo>
                  <a:lnTo>
                    <a:pt x="2053" y="757"/>
                  </a:lnTo>
                  <a:lnTo>
                    <a:pt x="1917" y="913"/>
                  </a:lnTo>
                  <a:lnTo>
                    <a:pt x="1909" y="1016"/>
                  </a:lnTo>
                  <a:lnTo>
                    <a:pt x="1869" y="1056"/>
                  </a:lnTo>
                  <a:lnTo>
                    <a:pt x="1784" y="1017"/>
                  </a:lnTo>
                  <a:lnTo>
                    <a:pt x="1710" y="1044"/>
                  </a:lnTo>
                  <a:lnTo>
                    <a:pt x="1607" y="1045"/>
                  </a:lnTo>
                  <a:lnTo>
                    <a:pt x="1457" y="1162"/>
                  </a:lnTo>
                  <a:lnTo>
                    <a:pt x="1186" y="1110"/>
                  </a:lnTo>
                  <a:lnTo>
                    <a:pt x="1074" y="1054"/>
                  </a:lnTo>
                  <a:lnTo>
                    <a:pt x="847" y="1047"/>
                  </a:lnTo>
                  <a:lnTo>
                    <a:pt x="794" y="963"/>
                  </a:lnTo>
                  <a:lnTo>
                    <a:pt x="726" y="871"/>
                  </a:lnTo>
                  <a:lnTo>
                    <a:pt x="491" y="922"/>
                  </a:lnTo>
                  <a:lnTo>
                    <a:pt x="420" y="993"/>
                  </a:lnTo>
                  <a:lnTo>
                    <a:pt x="309" y="959"/>
                  </a:lnTo>
                  <a:lnTo>
                    <a:pt x="232" y="960"/>
                  </a:lnTo>
                  <a:lnTo>
                    <a:pt x="202" y="913"/>
                  </a:lnTo>
                  <a:lnTo>
                    <a:pt x="172" y="950"/>
                  </a:lnTo>
                  <a:lnTo>
                    <a:pt x="120" y="1001"/>
                  </a:lnTo>
                  <a:lnTo>
                    <a:pt x="92" y="961"/>
                  </a:lnTo>
                  <a:lnTo>
                    <a:pt x="68" y="879"/>
                  </a:lnTo>
                  <a:lnTo>
                    <a:pt x="0" y="810"/>
                  </a:lnTo>
                  <a:lnTo>
                    <a:pt x="23" y="669"/>
                  </a:lnTo>
                  <a:lnTo>
                    <a:pt x="66" y="665"/>
                  </a:lnTo>
                  <a:lnTo>
                    <a:pt x="161" y="757"/>
                  </a:lnTo>
                  <a:lnTo>
                    <a:pt x="222" y="761"/>
                  </a:lnTo>
                  <a:lnTo>
                    <a:pt x="267" y="711"/>
                  </a:lnTo>
                  <a:lnTo>
                    <a:pt x="258" y="677"/>
                  </a:lnTo>
                  <a:lnTo>
                    <a:pt x="337" y="662"/>
                  </a:lnTo>
                  <a:lnTo>
                    <a:pt x="436" y="724"/>
                  </a:lnTo>
                  <a:lnTo>
                    <a:pt x="560" y="700"/>
                  </a:lnTo>
                  <a:lnTo>
                    <a:pt x="612" y="625"/>
                  </a:lnTo>
                  <a:lnTo>
                    <a:pt x="808" y="631"/>
                  </a:lnTo>
                  <a:lnTo>
                    <a:pt x="878" y="596"/>
                  </a:lnTo>
                  <a:lnTo>
                    <a:pt x="1034" y="660"/>
                  </a:lnTo>
                  <a:lnTo>
                    <a:pt x="1008" y="590"/>
                  </a:lnTo>
                  <a:lnTo>
                    <a:pt x="1033" y="537"/>
                  </a:lnTo>
                  <a:lnTo>
                    <a:pt x="949" y="418"/>
                  </a:lnTo>
                  <a:lnTo>
                    <a:pt x="1072" y="315"/>
                  </a:lnTo>
                  <a:lnTo>
                    <a:pt x="1134" y="315"/>
                  </a:lnTo>
                  <a:lnTo>
                    <a:pt x="1147" y="226"/>
                  </a:lnTo>
                  <a:lnTo>
                    <a:pt x="1244" y="154"/>
                  </a:lnTo>
                  <a:lnTo>
                    <a:pt x="1306" y="185"/>
                  </a:lnTo>
                  <a:lnTo>
                    <a:pt x="1391" y="192"/>
                  </a:lnTo>
                  <a:lnTo>
                    <a:pt x="1431" y="223"/>
                  </a:lnTo>
                  <a:lnTo>
                    <a:pt x="1492" y="200"/>
                  </a:lnTo>
                  <a:lnTo>
                    <a:pt x="1492" y="143"/>
                  </a:lnTo>
                  <a:lnTo>
                    <a:pt x="1612" y="115"/>
                  </a:lnTo>
                  <a:lnTo>
                    <a:pt x="1589" y="5"/>
                  </a:lnTo>
                  <a:lnTo>
                    <a:pt x="1646" y="0"/>
                  </a:lnTo>
                  <a:lnTo>
                    <a:pt x="1710" y="53"/>
                  </a:lnTo>
                  <a:lnTo>
                    <a:pt x="1824" y="34"/>
                  </a:lnTo>
                  <a:lnTo>
                    <a:pt x="1967" y="90"/>
                  </a:lnTo>
                  <a:lnTo>
                    <a:pt x="2052" y="85"/>
                  </a:lnTo>
                  <a:lnTo>
                    <a:pt x="2154" y="89"/>
                  </a:lnTo>
                  <a:lnTo>
                    <a:pt x="2137" y="186"/>
                  </a:lnTo>
                  <a:lnTo>
                    <a:pt x="2165" y="367"/>
                  </a:lnTo>
                  <a:lnTo>
                    <a:pt x="2205" y="411"/>
                  </a:lnTo>
                  <a:lnTo>
                    <a:pt x="2220" y="495"/>
                  </a:lnTo>
                  <a:close/>
                </a:path>
              </a:pathLst>
            </a:custGeom>
            <a:solidFill>
              <a:srgbClr val="C0C0C0"/>
            </a:solid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765" name="Freeform 311">
              <a:extLst>
                <a:ext uri="{FF2B5EF4-FFF2-40B4-BE49-F238E27FC236}">
                  <a16:creationId xmlns:a16="http://schemas.microsoft.com/office/drawing/2014/main" id="{916358AD-AD77-4100-AC40-2FB3F2B43740}"/>
                </a:ext>
              </a:extLst>
            </p:cNvPr>
            <p:cNvSpPr>
              <a:spLocks/>
            </p:cNvSpPr>
            <p:nvPr/>
          </p:nvSpPr>
          <p:spPr bwMode="auto">
            <a:xfrm>
              <a:off x="3944324" y="4291859"/>
              <a:ext cx="616773" cy="359785"/>
            </a:xfrm>
            <a:custGeom>
              <a:avLst/>
              <a:gdLst>
                <a:gd name="T0" fmla="*/ 1984 w 1984"/>
                <a:gd name="T1" fmla="*/ 675 h 1156"/>
                <a:gd name="T2" fmla="*/ 1963 w 1984"/>
                <a:gd name="T3" fmla="*/ 702 h 1156"/>
                <a:gd name="T4" fmla="*/ 1834 w 1984"/>
                <a:gd name="T5" fmla="*/ 730 h 1156"/>
                <a:gd name="T6" fmla="*/ 1777 w 1984"/>
                <a:gd name="T7" fmla="*/ 823 h 1156"/>
                <a:gd name="T8" fmla="*/ 1667 w 1984"/>
                <a:gd name="T9" fmla="*/ 900 h 1156"/>
                <a:gd name="T10" fmla="*/ 1609 w 1984"/>
                <a:gd name="T11" fmla="*/ 936 h 1156"/>
                <a:gd name="T12" fmla="*/ 1472 w 1984"/>
                <a:gd name="T13" fmla="*/ 933 h 1156"/>
                <a:gd name="T14" fmla="*/ 1419 w 1984"/>
                <a:gd name="T15" fmla="*/ 1022 h 1156"/>
                <a:gd name="T16" fmla="*/ 1317 w 1984"/>
                <a:gd name="T17" fmla="*/ 1018 h 1156"/>
                <a:gd name="T18" fmla="*/ 1232 w 1984"/>
                <a:gd name="T19" fmla="*/ 1023 h 1156"/>
                <a:gd name="T20" fmla="*/ 1089 w 1984"/>
                <a:gd name="T21" fmla="*/ 967 h 1156"/>
                <a:gd name="T22" fmla="*/ 975 w 1984"/>
                <a:gd name="T23" fmla="*/ 986 h 1156"/>
                <a:gd name="T24" fmla="*/ 911 w 1984"/>
                <a:gd name="T25" fmla="*/ 933 h 1156"/>
                <a:gd name="T26" fmla="*/ 854 w 1984"/>
                <a:gd name="T27" fmla="*/ 938 h 1156"/>
                <a:gd name="T28" fmla="*/ 877 w 1984"/>
                <a:gd name="T29" fmla="*/ 1048 h 1156"/>
                <a:gd name="T30" fmla="*/ 757 w 1984"/>
                <a:gd name="T31" fmla="*/ 1076 h 1156"/>
                <a:gd name="T32" fmla="*/ 757 w 1984"/>
                <a:gd name="T33" fmla="*/ 1133 h 1156"/>
                <a:gd name="T34" fmla="*/ 696 w 1984"/>
                <a:gd name="T35" fmla="*/ 1156 h 1156"/>
                <a:gd name="T36" fmla="*/ 656 w 1984"/>
                <a:gd name="T37" fmla="*/ 1125 h 1156"/>
                <a:gd name="T38" fmla="*/ 571 w 1984"/>
                <a:gd name="T39" fmla="*/ 1118 h 1156"/>
                <a:gd name="T40" fmla="*/ 509 w 1984"/>
                <a:gd name="T41" fmla="*/ 1087 h 1156"/>
                <a:gd name="T42" fmla="*/ 485 w 1984"/>
                <a:gd name="T43" fmla="*/ 1043 h 1156"/>
                <a:gd name="T44" fmla="*/ 378 w 1984"/>
                <a:gd name="T45" fmla="*/ 965 h 1156"/>
                <a:gd name="T46" fmla="*/ 355 w 1984"/>
                <a:gd name="T47" fmla="*/ 876 h 1156"/>
                <a:gd name="T48" fmla="*/ 248 w 1984"/>
                <a:gd name="T49" fmla="*/ 816 h 1156"/>
                <a:gd name="T50" fmla="*/ 132 w 1984"/>
                <a:gd name="T51" fmla="*/ 692 h 1156"/>
                <a:gd name="T52" fmla="*/ 112 w 1984"/>
                <a:gd name="T53" fmla="*/ 546 h 1156"/>
                <a:gd name="T54" fmla="*/ 19 w 1984"/>
                <a:gd name="T55" fmla="*/ 419 h 1156"/>
                <a:gd name="T56" fmla="*/ 0 w 1984"/>
                <a:gd name="T57" fmla="*/ 335 h 1156"/>
                <a:gd name="T58" fmla="*/ 39 w 1984"/>
                <a:gd name="T59" fmla="*/ 286 h 1156"/>
                <a:gd name="T60" fmla="*/ 80 w 1984"/>
                <a:gd name="T61" fmla="*/ 361 h 1156"/>
                <a:gd name="T62" fmla="*/ 120 w 1984"/>
                <a:gd name="T63" fmla="*/ 325 h 1156"/>
                <a:gd name="T64" fmla="*/ 287 w 1984"/>
                <a:gd name="T65" fmla="*/ 248 h 1156"/>
                <a:gd name="T66" fmla="*/ 354 w 1984"/>
                <a:gd name="T67" fmla="*/ 238 h 1156"/>
                <a:gd name="T68" fmla="*/ 513 w 1984"/>
                <a:gd name="T69" fmla="*/ 118 h 1156"/>
                <a:gd name="T70" fmla="*/ 615 w 1984"/>
                <a:gd name="T71" fmla="*/ 90 h 1156"/>
                <a:gd name="T72" fmla="*/ 592 w 1984"/>
                <a:gd name="T73" fmla="*/ 16 h 1156"/>
                <a:gd name="T74" fmla="*/ 667 w 1984"/>
                <a:gd name="T75" fmla="*/ 6 h 1156"/>
                <a:gd name="T76" fmla="*/ 793 w 1984"/>
                <a:gd name="T77" fmla="*/ 98 h 1156"/>
                <a:gd name="T78" fmla="*/ 836 w 1984"/>
                <a:gd name="T79" fmla="*/ 71 h 1156"/>
                <a:gd name="T80" fmla="*/ 868 w 1984"/>
                <a:gd name="T81" fmla="*/ 0 h 1156"/>
                <a:gd name="T82" fmla="*/ 935 w 1984"/>
                <a:gd name="T83" fmla="*/ 12 h 1156"/>
                <a:gd name="T84" fmla="*/ 967 w 1984"/>
                <a:gd name="T85" fmla="*/ 172 h 1156"/>
                <a:gd name="T86" fmla="*/ 1007 w 1984"/>
                <a:gd name="T87" fmla="*/ 179 h 1156"/>
                <a:gd name="T88" fmla="*/ 1077 w 1984"/>
                <a:gd name="T89" fmla="*/ 148 h 1156"/>
                <a:gd name="T90" fmla="*/ 1154 w 1984"/>
                <a:gd name="T91" fmla="*/ 223 h 1156"/>
                <a:gd name="T92" fmla="*/ 1278 w 1984"/>
                <a:gd name="T93" fmla="*/ 199 h 1156"/>
                <a:gd name="T94" fmla="*/ 1252 w 1984"/>
                <a:gd name="T95" fmla="*/ 302 h 1156"/>
                <a:gd name="T96" fmla="*/ 1351 w 1984"/>
                <a:gd name="T97" fmla="*/ 402 h 1156"/>
                <a:gd name="T98" fmla="*/ 1421 w 1984"/>
                <a:gd name="T99" fmla="*/ 384 h 1156"/>
                <a:gd name="T100" fmla="*/ 1381 w 1984"/>
                <a:gd name="T101" fmla="*/ 301 h 1156"/>
                <a:gd name="T102" fmla="*/ 1420 w 1984"/>
                <a:gd name="T103" fmla="*/ 256 h 1156"/>
                <a:gd name="T104" fmla="*/ 1511 w 1984"/>
                <a:gd name="T105" fmla="*/ 325 h 1156"/>
                <a:gd name="T106" fmla="*/ 1648 w 1984"/>
                <a:gd name="T107" fmla="*/ 320 h 1156"/>
                <a:gd name="T108" fmla="*/ 1688 w 1984"/>
                <a:gd name="T109" fmla="*/ 311 h 1156"/>
                <a:gd name="T110" fmla="*/ 1720 w 1984"/>
                <a:gd name="T111" fmla="*/ 470 h 1156"/>
                <a:gd name="T112" fmla="*/ 1782 w 1984"/>
                <a:gd name="T113" fmla="*/ 442 h 1156"/>
                <a:gd name="T114" fmla="*/ 1912 w 1984"/>
                <a:gd name="T115" fmla="*/ 535 h 1156"/>
                <a:gd name="T116" fmla="*/ 1913 w 1984"/>
                <a:gd name="T117" fmla="*/ 623 h 1156"/>
                <a:gd name="T118" fmla="*/ 1980 w 1984"/>
                <a:gd name="T119" fmla="*/ 657 h 1156"/>
                <a:gd name="T120" fmla="*/ 1984 w 1984"/>
                <a:gd name="T121" fmla="*/ 675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84" h="1156">
                  <a:moveTo>
                    <a:pt x="1984" y="675"/>
                  </a:moveTo>
                  <a:lnTo>
                    <a:pt x="1963" y="702"/>
                  </a:lnTo>
                  <a:lnTo>
                    <a:pt x="1834" y="730"/>
                  </a:lnTo>
                  <a:lnTo>
                    <a:pt x="1777" y="823"/>
                  </a:lnTo>
                  <a:lnTo>
                    <a:pt x="1667" y="900"/>
                  </a:lnTo>
                  <a:lnTo>
                    <a:pt x="1609" y="936"/>
                  </a:lnTo>
                  <a:lnTo>
                    <a:pt x="1472" y="933"/>
                  </a:lnTo>
                  <a:lnTo>
                    <a:pt x="1419" y="1022"/>
                  </a:lnTo>
                  <a:lnTo>
                    <a:pt x="1317" y="1018"/>
                  </a:lnTo>
                  <a:lnTo>
                    <a:pt x="1232" y="1023"/>
                  </a:lnTo>
                  <a:lnTo>
                    <a:pt x="1089" y="967"/>
                  </a:lnTo>
                  <a:lnTo>
                    <a:pt x="975" y="986"/>
                  </a:lnTo>
                  <a:lnTo>
                    <a:pt x="911" y="933"/>
                  </a:lnTo>
                  <a:lnTo>
                    <a:pt x="854" y="938"/>
                  </a:lnTo>
                  <a:lnTo>
                    <a:pt x="877" y="1048"/>
                  </a:lnTo>
                  <a:lnTo>
                    <a:pt x="757" y="1076"/>
                  </a:lnTo>
                  <a:lnTo>
                    <a:pt x="757" y="1133"/>
                  </a:lnTo>
                  <a:lnTo>
                    <a:pt x="696" y="1156"/>
                  </a:lnTo>
                  <a:lnTo>
                    <a:pt x="656" y="1125"/>
                  </a:lnTo>
                  <a:lnTo>
                    <a:pt x="571" y="1118"/>
                  </a:lnTo>
                  <a:lnTo>
                    <a:pt x="509" y="1087"/>
                  </a:lnTo>
                  <a:lnTo>
                    <a:pt x="485" y="1043"/>
                  </a:lnTo>
                  <a:lnTo>
                    <a:pt x="378" y="965"/>
                  </a:lnTo>
                  <a:lnTo>
                    <a:pt x="355" y="876"/>
                  </a:lnTo>
                  <a:lnTo>
                    <a:pt x="248" y="816"/>
                  </a:lnTo>
                  <a:lnTo>
                    <a:pt x="132" y="692"/>
                  </a:lnTo>
                  <a:lnTo>
                    <a:pt x="112" y="546"/>
                  </a:lnTo>
                  <a:lnTo>
                    <a:pt x="19" y="419"/>
                  </a:lnTo>
                  <a:lnTo>
                    <a:pt x="0" y="335"/>
                  </a:lnTo>
                  <a:lnTo>
                    <a:pt x="39" y="286"/>
                  </a:lnTo>
                  <a:lnTo>
                    <a:pt x="80" y="361"/>
                  </a:lnTo>
                  <a:lnTo>
                    <a:pt x="120" y="325"/>
                  </a:lnTo>
                  <a:lnTo>
                    <a:pt x="287" y="248"/>
                  </a:lnTo>
                  <a:lnTo>
                    <a:pt x="354" y="238"/>
                  </a:lnTo>
                  <a:lnTo>
                    <a:pt x="513" y="118"/>
                  </a:lnTo>
                  <a:lnTo>
                    <a:pt x="615" y="90"/>
                  </a:lnTo>
                  <a:lnTo>
                    <a:pt x="592" y="16"/>
                  </a:lnTo>
                  <a:lnTo>
                    <a:pt x="667" y="6"/>
                  </a:lnTo>
                  <a:lnTo>
                    <a:pt x="793" y="98"/>
                  </a:lnTo>
                  <a:lnTo>
                    <a:pt x="836" y="71"/>
                  </a:lnTo>
                  <a:lnTo>
                    <a:pt x="868" y="0"/>
                  </a:lnTo>
                  <a:lnTo>
                    <a:pt x="935" y="12"/>
                  </a:lnTo>
                  <a:lnTo>
                    <a:pt x="967" y="172"/>
                  </a:lnTo>
                  <a:lnTo>
                    <a:pt x="1007" y="179"/>
                  </a:lnTo>
                  <a:lnTo>
                    <a:pt x="1077" y="148"/>
                  </a:lnTo>
                  <a:lnTo>
                    <a:pt x="1154" y="223"/>
                  </a:lnTo>
                  <a:lnTo>
                    <a:pt x="1278" y="199"/>
                  </a:lnTo>
                  <a:lnTo>
                    <a:pt x="1252" y="302"/>
                  </a:lnTo>
                  <a:lnTo>
                    <a:pt x="1351" y="402"/>
                  </a:lnTo>
                  <a:lnTo>
                    <a:pt x="1421" y="384"/>
                  </a:lnTo>
                  <a:lnTo>
                    <a:pt x="1381" y="301"/>
                  </a:lnTo>
                  <a:lnTo>
                    <a:pt x="1420" y="256"/>
                  </a:lnTo>
                  <a:lnTo>
                    <a:pt x="1511" y="325"/>
                  </a:lnTo>
                  <a:lnTo>
                    <a:pt x="1648" y="320"/>
                  </a:lnTo>
                  <a:lnTo>
                    <a:pt x="1688" y="311"/>
                  </a:lnTo>
                  <a:lnTo>
                    <a:pt x="1720" y="470"/>
                  </a:lnTo>
                  <a:lnTo>
                    <a:pt x="1782" y="442"/>
                  </a:lnTo>
                  <a:lnTo>
                    <a:pt x="1912" y="535"/>
                  </a:lnTo>
                  <a:lnTo>
                    <a:pt x="1913" y="623"/>
                  </a:lnTo>
                  <a:lnTo>
                    <a:pt x="1980" y="657"/>
                  </a:lnTo>
                  <a:lnTo>
                    <a:pt x="1984" y="675"/>
                  </a:lnTo>
                  <a:close/>
                </a:path>
              </a:pathLst>
            </a:custGeom>
            <a:solidFill>
              <a:srgbClr val="C0C0C0"/>
            </a:solid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766" name="Freeform 312">
              <a:extLst>
                <a:ext uri="{FF2B5EF4-FFF2-40B4-BE49-F238E27FC236}">
                  <a16:creationId xmlns:a16="http://schemas.microsoft.com/office/drawing/2014/main" id="{164CCF0E-7769-451F-A6B1-2EF0039C7859}"/>
                </a:ext>
              </a:extLst>
            </p:cNvPr>
            <p:cNvSpPr>
              <a:spLocks/>
            </p:cNvSpPr>
            <p:nvPr/>
          </p:nvSpPr>
          <p:spPr bwMode="auto">
            <a:xfrm>
              <a:off x="4380426" y="4488105"/>
              <a:ext cx="518651" cy="267891"/>
            </a:xfrm>
            <a:custGeom>
              <a:avLst/>
              <a:gdLst>
                <a:gd name="T0" fmla="*/ 1591 w 1664"/>
                <a:gd name="T1" fmla="*/ 418 h 857"/>
                <a:gd name="T2" fmla="*/ 1614 w 1664"/>
                <a:gd name="T3" fmla="*/ 550 h 857"/>
                <a:gd name="T4" fmla="*/ 1534 w 1664"/>
                <a:gd name="T5" fmla="*/ 577 h 857"/>
                <a:gd name="T6" fmla="*/ 1422 w 1664"/>
                <a:gd name="T7" fmla="*/ 520 h 857"/>
                <a:gd name="T8" fmla="*/ 1297 w 1664"/>
                <a:gd name="T9" fmla="*/ 530 h 857"/>
                <a:gd name="T10" fmla="*/ 1191 w 1664"/>
                <a:gd name="T11" fmla="*/ 466 h 857"/>
                <a:gd name="T12" fmla="*/ 1156 w 1664"/>
                <a:gd name="T13" fmla="*/ 524 h 857"/>
                <a:gd name="T14" fmla="*/ 1071 w 1664"/>
                <a:gd name="T15" fmla="*/ 555 h 857"/>
                <a:gd name="T16" fmla="*/ 1019 w 1664"/>
                <a:gd name="T17" fmla="*/ 689 h 857"/>
                <a:gd name="T18" fmla="*/ 885 w 1664"/>
                <a:gd name="T19" fmla="*/ 654 h 857"/>
                <a:gd name="T20" fmla="*/ 762 w 1664"/>
                <a:gd name="T21" fmla="*/ 651 h 857"/>
                <a:gd name="T22" fmla="*/ 624 w 1664"/>
                <a:gd name="T23" fmla="*/ 753 h 857"/>
                <a:gd name="T24" fmla="*/ 558 w 1664"/>
                <a:gd name="T25" fmla="*/ 768 h 857"/>
                <a:gd name="T26" fmla="*/ 559 w 1664"/>
                <a:gd name="T27" fmla="*/ 817 h 857"/>
                <a:gd name="T28" fmla="*/ 510 w 1664"/>
                <a:gd name="T29" fmla="*/ 857 h 857"/>
                <a:gd name="T30" fmla="*/ 288 w 1664"/>
                <a:gd name="T31" fmla="*/ 846 h 857"/>
                <a:gd name="T32" fmla="*/ 251 w 1664"/>
                <a:gd name="T33" fmla="*/ 805 h 857"/>
                <a:gd name="T34" fmla="*/ 122 w 1664"/>
                <a:gd name="T35" fmla="*/ 728 h 857"/>
                <a:gd name="T36" fmla="*/ 68 w 1664"/>
                <a:gd name="T37" fmla="*/ 710 h 857"/>
                <a:gd name="T38" fmla="*/ 28 w 1664"/>
                <a:gd name="T39" fmla="*/ 666 h 857"/>
                <a:gd name="T40" fmla="*/ 0 w 1664"/>
                <a:gd name="T41" fmla="*/ 485 h 857"/>
                <a:gd name="T42" fmla="*/ 17 w 1664"/>
                <a:gd name="T43" fmla="*/ 388 h 857"/>
                <a:gd name="T44" fmla="*/ 70 w 1664"/>
                <a:gd name="T45" fmla="*/ 299 h 857"/>
                <a:gd name="T46" fmla="*/ 207 w 1664"/>
                <a:gd name="T47" fmla="*/ 302 h 857"/>
                <a:gd name="T48" fmla="*/ 265 w 1664"/>
                <a:gd name="T49" fmla="*/ 266 h 857"/>
                <a:gd name="T50" fmla="*/ 375 w 1664"/>
                <a:gd name="T51" fmla="*/ 189 h 857"/>
                <a:gd name="T52" fmla="*/ 432 w 1664"/>
                <a:gd name="T53" fmla="*/ 96 h 857"/>
                <a:gd name="T54" fmla="*/ 561 w 1664"/>
                <a:gd name="T55" fmla="*/ 68 h 857"/>
                <a:gd name="T56" fmla="*/ 582 w 1664"/>
                <a:gd name="T57" fmla="*/ 41 h 857"/>
                <a:gd name="T58" fmla="*/ 686 w 1664"/>
                <a:gd name="T59" fmla="*/ 129 h 857"/>
                <a:gd name="T60" fmla="*/ 778 w 1664"/>
                <a:gd name="T61" fmla="*/ 22 h 857"/>
                <a:gd name="T62" fmla="*/ 817 w 1664"/>
                <a:gd name="T63" fmla="*/ 0 h 857"/>
                <a:gd name="T64" fmla="*/ 872 w 1664"/>
                <a:gd name="T65" fmla="*/ 106 h 857"/>
                <a:gd name="T66" fmla="*/ 934 w 1664"/>
                <a:gd name="T67" fmla="*/ 167 h 857"/>
                <a:gd name="T68" fmla="*/ 1107 w 1664"/>
                <a:gd name="T69" fmla="*/ 90 h 857"/>
                <a:gd name="T70" fmla="*/ 1245 w 1664"/>
                <a:gd name="T71" fmla="*/ 137 h 857"/>
                <a:gd name="T72" fmla="*/ 1316 w 1664"/>
                <a:gd name="T73" fmla="*/ 75 h 857"/>
                <a:gd name="T74" fmla="*/ 1494 w 1664"/>
                <a:gd name="T75" fmla="*/ 65 h 857"/>
                <a:gd name="T76" fmla="*/ 1562 w 1664"/>
                <a:gd name="T77" fmla="*/ 153 h 857"/>
                <a:gd name="T78" fmla="*/ 1664 w 1664"/>
                <a:gd name="T79" fmla="*/ 217 h 857"/>
                <a:gd name="T80" fmla="*/ 1591 w 1664"/>
                <a:gd name="T81" fmla="*/ 41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64" h="857">
                  <a:moveTo>
                    <a:pt x="1591" y="418"/>
                  </a:moveTo>
                  <a:lnTo>
                    <a:pt x="1614" y="550"/>
                  </a:lnTo>
                  <a:lnTo>
                    <a:pt x="1534" y="577"/>
                  </a:lnTo>
                  <a:lnTo>
                    <a:pt x="1422" y="520"/>
                  </a:lnTo>
                  <a:lnTo>
                    <a:pt x="1297" y="530"/>
                  </a:lnTo>
                  <a:lnTo>
                    <a:pt x="1191" y="466"/>
                  </a:lnTo>
                  <a:lnTo>
                    <a:pt x="1156" y="524"/>
                  </a:lnTo>
                  <a:lnTo>
                    <a:pt x="1071" y="555"/>
                  </a:lnTo>
                  <a:lnTo>
                    <a:pt x="1019" y="689"/>
                  </a:lnTo>
                  <a:lnTo>
                    <a:pt x="885" y="654"/>
                  </a:lnTo>
                  <a:lnTo>
                    <a:pt x="762" y="651"/>
                  </a:lnTo>
                  <a:lnTo>
                    <a:pt x="624" y="753"/>
                  </a:lnTo>
                  <a:lnTo>
                    <a:pt x="558" y="768"/>
                  </a:lnTo>
                  <a:lnTo>
                    <a:pt x="559" y="817"/>
                  </a:lnTo>
                  <a:lnTo>
                    <a:pt x="510" y="857"/>
                  </a:lnTo>
                  <a:lnTo>
                    <a:pt x="288" y="846"/>
                  </a:lnTo>
                  <a:lnTo>
                    <a:pt x="251" y="805"/>
                  </a:lnTo>
                  <a:lnTo>
                    <a:pt x="122" y="728"/>
                  </a:lnTo>
                  <a:lnTo>
                    <a:pt x="68" y="710"/>
                  </a:lnTo>
                  <a:lnTo>
                    <a:pt x="28" y="666"/>
                  </a:lnTo>
                  <a:lnTo>
                    <a:pt x="0" y="485"/>
                  </a:lnTo>
                  <a:lnTo>
                    <a:pt x="17" y="388"/>
                  </a:lnTo>
                  <a:lnTo>
                    <a:pt x="70" y="299"/>
                  </a:lnTo>
                  <a:lnTo>
                    <a:pt x="207" y="302"/>
                  </a:lnTo>
                  <a:lnTo>
                    <a:pt x="265" y="266"/>
                  </a:lnTo>
                  <a:lnTo>
                    <a:pt x="375" y="189"/>
                  </a:lnTo>
                  <a:lnTo>
                    <a:pt x="432" y="96"/>
                  </a:lnTo>
                  <a:lnTo>
                    <a:pt x="561" y="68"/>
                  </a:lnTo>
                  <a:lnTo>
                    <a:pt x="582" y="41"/>
                  </a:lnTo>
                  <a:lnTo>
                    <a:pt x="686" y="129"/>
                  </a:lnTo>
                  <a:lnTo>
                    <a:pt x="778" y="22"/>
                  </a:lnTo>
                  <a:lnTo>
                    <a:pt x="817" y="0"/>
                  </a:lnTo>
                  <a:lnTo>
                    <a:pt x="872" y="106"/>
                  </a:lnTo>
                  <a:lnTo>
                    <a:pt x="934" y="167"/>
                  </a:lnTo>
                  <a:lnTo>
                    <a:pt x="1107" y="90"/>
                  </a:lnTo>
                  <a:lnTo>
                    <a:pt x="1245" y="137"/>
                  </a:lnTo>
                  <a:lnTo>
                    <a:pt x="1316" y="75"/>
                  </a:lnTo>
                  <a:lnTo>
                    <a:pt x="1494" y="65"/>
                  </a:lnTo>
                  <a:lnTo>
                    <a:pt x="1562" y="153"/>
                  </a:lnTo>
                  <a:lnTo>
                    <a:pt x="1664" y="217"/>
                  </a:lnTo>
                  <a:lnTo>
                    <a:pt x="1591" y="418"/>
                  </a:lnTo>
                  <a:close/>
                </a:path>
              </a:pathLst>
            </a:custGeom>
            <a:solidFill>
              <a:srgbClr val="C0C0C0"/>
            </a:solid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767" name="Freeform 313">
              <a:extLst>
                <a:ext uri="{FF2B5EF4-FFF2-40B4-BE49-F238E27FC236}">
                  <a16:creationId xmlns:a16="http://schemas.microsoft.com/office/drawing/2014/main" id="{83637167-17D5-4180-BE0A-3E9C84A21FA2}"/>
                </a:ext>
              </a:extLst>
            </p:cNvPr>
            <p:cNvSpPr>
              <a:spLocks/>
            </p:cNvSpPr>
            <p:nvPr/>
          </p:nvSpPr>
          <p:spPr bwMode="auto">
            <a:xfrm>
              <a:off x="4308781" y="4634511"/>
              <a:ext cx="632348" cy="386262"/>
            </a:xfrm>
            <a:custGeom>
              <a:avLst/>
              <a:gdLst>
                <a:gd name="T0" fmla="*/ 1985 w 2028"/>
                <a:gd name="T1" fmla="*/ 308 h 1241"/>
                <a:gd name="T2" fmla="*/ 1964 w 2028"/>
                <a:gd name="T3" fmla="*/ 239 h 1241"/>
                <a:gd name="T4" fmla="*/ 1914 w 2028"/>
                <a:gd name="T5" fmla="*/ 223 h 1241"/>
                <a:gd name="T6" fmla="*/ 1890 w 2028"/>
                <a:gd name="T7" fmla="*/ 130 h 1241"/>
                <a:gd name="T8" fmla="*/ 1842 w 2028"/>
                <a:gd name="T9" fmla="*/ 84 h 1241"/>
                <a:gd name="T10" fmla="*/ 1762 w 2028"/>
                <a:gd name="T11" fmla="*/ 111 h 1241"/>
                <a:gd name="T12" fmla="*/ 1650 w 2028"/>
                <a:gd name="T13" fmla="*/ 54 h 1241"/>
                <a:gd name="T14" fmla="*/ 1525 w 2028"/>
                <a:gd name="T15" fmla="*/ 64 h 1241"/>
                <a:gd name="T16" fmla="*/ 1419 w 2028"/>
                <a:gd name="T17" fmla="*/ 0 h 1241"/>
                <a:gd name="T18" fmla="*/ 1384 w 2028"/>
                <a:gd name="T19" fmla="*/ 58 h 1241"/>
                <a:gd name="T20" fmla="*/ 1299 w 2028"/>
                <a:gd name="T21" fmla="*/ 89 h 1241"/>
                <a:gd name="T22" fmla="*/ 1247 w 2028"/>
                <a:gd name="T23" fmla="*/ 223 h 1241"/>
                <a:gd name="T24" fmla="*/ 1113 w 2028"/>
                <a:gd name="T25" fmla="*/ 188 h 1241"/>
                <a:gd name="T26" fmla="*/ 990 w 2028"/>
                <a:gd name="T27" fmla="*/ 185 h 1241"/>
                <a:gd name="T28" fmla="*/ 852 w 2028"/>
                <a:gd name="T29" fmla="*/ 287 h 1241"/>
                <a:gd name="T30" fmla="*/ 786 w 2028"/>
                <a:gd name="T31" fmla="*/ 302 h 1241"/>
                <a:gd name="T32" fmla="*/ 787 w 2028"/>
                <a:gd name="T33" fmla="*/ 351 h 1241"/>
                <a:gd name="T34" fmla="*/ 738 w 2028"/>
                <a:gd name="T35" fmla="*/ 391 h 1241"/>
                <a:gd name="T36" fmla="*/ 516 w 2028"/>
                <a:gd name="T37" fmla="*/ 380 h 1241"/>
                <a:gd name="T38" fmla="*/ 479 w 2028"/>
                <a:gd name="T39" fmla="*/ 339 h 1241"/>
                <a:gd name="T40" fmla="*/ 350 w 2028"/>
                <a:gd name="T41" fmla="*/ 262 h 1241"/>
                <a:gd name="T42" fmla="*/ 296 w 2028"/>
                <a:gd name="T43" fmla="*/ 244 h 1241"/>
                <a:gd name="T44" fmla="*/ 311 w 2028"/>
                <a:gd name="T45" fmla="*/ 328 h 1241"/>
                <a:gd name="T46" fmla="*/ 257 w 2028"/>
                <a:gd name="T47" fmla="*/ 315 h 1241"/>
                <a:gd name="T48" fmla="*/ 224 w 2028"/>
                <a:gd name="T49" fmla="*/ 334 h 1241"/>
                <a:gd name="T50" fmla="*/ 230 w 2028"/>
                <a:gd name="T51" fmla="*/ 361 h 1241"/>
                <a:gd name="T52" fmla="*/ 215 w 2028"/>
                <a:gd name="T53" fmla="*/ 396 h 1241"/>
                <a:gd name="T54" fmla="*/ 198 w 2028"/>
                <a:gd name="T55" fmla="*/ 413 h 1241"/>
                <a:gd name="T56" fmla="*/ 177 w 2028"/>
                <a:gd name="T57" fmla="*/ 361 h 1241"/>
                <a:gd name="T58" fmla="*/ 144 w 2028"/>
                <a:gd name="T59" fmla="*/ 590 h 1241"/>
                <a:gd name="T60" fmla="*/ 8 w 2028"/>
                <a:gd name="T61" fmla="*/ 746 h 1241"/>
                <a:gd name="T62" fmla="*/ 0 w 2028"/>
                <a:gd name="T63" fmla="*/ 849 h 1241"/>
                <a:gd name="T64" fmla="*/ 36 w 2028"/>
                <a:gd name="T65" fmla="*/ 813 h 1241"/>
                <a:gd name="T66" fmla="*/ 87 w 2028"/>
                <a:gd name="T67" fmla="*/ 850 h 1241"/>
                <a:gd name="T68" fmla="*/ 149 w 2028"/>
                <a:gd name="T69" fmla="*/ 929 h 1241"/>
                <a:gd name="T70" fmla="*/ 214 w 2028"/>
                <a:gd name="T71" fmla="*/ 961 h 1241"/>
                <a:gd name="T72" fmla="*/ 301 w 2028"/>
                <a:gd name="T73" fmla="*/ 991 h 1241"/>
                <a:gd name="T74" fmla="*/ 372 w 2028"/>
                <a:gd name="T75" fmla="*/ 1066 h 1241"/>
                <a:gd name="T76" fmla="*/ 551 w 2028"/>
                <a:gd name="T77" fmla="*/ 1241 h 1241"/>
                <a:gd name="T78" fmla="*/ 720 w 2028"/>
                <a:gd name="T79" fmla="*/ 1216 h 1241"/>
                <a:gd name="T80" fmla="*/ 860 w 2028"/>
                <a:gd name="T81" fmla="*/ 1205 h 1241"/>
                <a:gd name="T82" fmla="*/ 949 w 2028"/>
                <a:gd name="T83" fmla="*/ 1151 h 1241"/>
                <a:gd name="T84" fmla="*/ 1045 w 2028"/>
                <a:gd name="T85" fmla="*/ 1064 h 1241"/>
                <a:gd name="T86" fmla="*/ 1129 w 2028"/>
                <a:gd name="T87" fmla="*/ 1063 h 1241"/>
                <a:gd name="T88" fmla="*/ 1206 w 2028"/>
                <a:gd name="T89" fmla="*/ 1086 h 1241"/>
                <a:gd name="T90" fmla="*/ 1283 w 2028"/>
                <a:gd name="T91" fmla="*/ 1105 h 1241"/>
                <a:gd name="T92" fmla="*/ 1412 w 2028"/>
                <a:gd name="T93" fmla="*/ 1040 h 1241"/>
                <a:gd name="T94" fmla="*/ 1511 w 2028"/>
                <a:gd name="T95" fmla="*/ 1026 h 1241"/>
                <a:gd name="T96" fmla="*/ 1587 w 2028"/>
                <a:gd name="T97" fmla="*/ 939 h 1241"/>
                <a:gd name="T98" fmla="*/ 1661 w 2028"/>
                <a:gd name="T99" fmla="*/ 729 h 1241"/>
                <a:gd name="T100" fmla="*/ 1813 w 2028"/>
                <a:gd name="T101" fmla="*/ 536 h 1241"/>
                <a:gd name="T102" fmla="*/ 1956 w 2028"/>
                <a:gd name="T103" fmla="*/ 395 h 1241"/>
                <a:gd name="T104" fmla="*/ 2002 w 2028"/>
                <a:gd name="T105" fmla="*/ 397 h 1241"/>
                <a:gd name="T106" fmla="*/ 2028 w 2028"/>
                <a:gd name="T107" fmla="*/ 335 h 1241"/>
                <a:gd name="T108" fmla="*/ 1985 w 2028"/>
                <a:gd name="T109" fmla="*/ 308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28" h="1241">
                  <a:moveTo>
                    <a:pt x="1985" y="308"/>
                  </a:moveTo>
                  <a:lnTo>
                    <a:pt x="1964" y="239"/>
                  </a:lnTo>
                  <a:lnTo>
                    <a:pt x="1914" y="223"/>
                  </a:lnTo>
                  <a:lnTo>
                    <a:pt x="1890" y="130"/>
                  </a:lnTo>
                  <a:lnTo>
                    <a:pt x="1842" y="84"/>
                  </a:lnTo>
                  <a:lnTo>
                    <a:pt x="1762" y="111"/>
                  </a:lnTo>
                  <a:lnTo>
                    <a:pt x="1650" y="54"/>
                  </a:lnTo>
                  <a:lnTo>
                    <a:pt x="1525" y="64"/>
                  </a:lnTo>
                  <a:lnTo>
                    <a:pt x="1419" y="0"/>
                  </a:lnTo>
                  <a:lnTo>
                    <a:pt x="1384" y="58"/>
                  </a:lnTo>
                  <a:lnTo>
                    <a:pt x="1299" y="89"/>
                  </a:lnTo>
                  <a:lnTo>
                    <a:pt x="1247" y="223"/>
                  </a:lnTo>
                  <a:lnTo>
                    <a:pt x="1113" y="188"/>
                  </a:lnTo>
                  <a:lnTo>
                    <a:pt x="990" y="185"/>
                  </a:lnTo>
                  <a:lnTo>
                    <a:pt x="852" y="287"/>
                  </a:lnTo>
                  <a:lnTo>
                    <a:pt x="786" y="302"/>
                  </a:lnTo>
                  <a:lnTo>
                    <a:pt x="787" y="351"/>
                  </a:lnTo>
                  <a:lnTo>
                    <a:pt x="738" y="391"/>
                  </a:lnTo>
                  <a:lnTo>
                    <a:pt x="516" y="380"/>
                  </a:lnTo>
                  <a:lnTo>
                    <a:pt x="479" y="339"/>
                  </a:lnTo>
                  <a:lnTo>
                    <a:pt x="350" y="262"/>
                  </a:lnTo>
                  <a:lnTo>
                    <a:pt x="296" y="244"/>
                  </a:lnTo>
                  <a:lnTo>
                    <a:pt x="311" y="328"/>
                  </a:lnTo>
                  <a:lnTo>
                    <a:pt x="257" y="315"/>
                  </a:lnTo>
                  <a:lnTo>
                    <a:pt x="224" y="334"/>
                  </a:lnTo>
                  <a:lnTo>
                    <a:pt x="230" y="361"/>
                  </a:lnTo>
                  <a:lnTo>
                    <a:pt x="215" y="396"/>
                  </a:lnTo>
                  <a:lnTo>
                    <a:pt x="198" y="413"/>
                  </a:lnTo>
                  <a:lnTo>
                    <a:pt x="177" y="361"/>
                  </a:lnTo>
                  <a:lnTo>
                    <a:pt x="144" y="590"/>
                  </a:lnTo>
                  <a:lnTo>
                    <a:pt x="8" y="746"/>
                  </a:lnTo>
                  <a:lnTo>
                    <a:pt x="0" y="849"/>
                  </a:lnTo>
                  <a:lnTo>
                    <a:pt x="36" y="813"/>
                  </a:lnTo>
                  <a:lnTo>
                    <a:pt x="87" y="850"/>
                  </a:lnTo>
                  <a:lnTo>
                    <a:pt x="149" y="929"/>
                  </a:lnTo>
                  <a:lnTo>
                    <a:pt x="214" y="961"/>
                  </a:lnTo>
                  <a:lnTo>
                    <a:pt x="301" y="991"/>
                  </a:lnTo>
                  <a:lnTo>
                    <a:pt x="372" y="1066"/>
                  </a:lnTo>
                  <a:lnTo>
                    <a:pt x="551" y="1241"/>
                  </a:lnTo>
                  <a:lnTo>
                    <a:pt x="720" y="1216"/>
                  </a:lnTo>
                  <a:lnTo>
                    <a:pt x="860" y="1205"/>
                  </a:lnTo>
                  <a:lnTo>
                    <a:pt x="949" y="1151"/>
                  </a:lnTo>
                  <a:lnTo>
                    <a:pt x="1045" y="1064"/>
                  </a:lnTo>
                  <a:lnTo>
                    <a:pt x="1129" y="1063"/>
                  </a:lnTo>
                  <a:lnTo>
                    <a:pt x="1206" y="1086"/>
                  </a:lnTo>
                  <a:lnTo>
                    <a:pt x="1283" y="1105"/>
                  </a:lnTo>
                  <a:lnTo>
                    <a:pt x="1412" y="1040"/>
                  </a:lnTo>
                  <a:lnTo>
                    <a:pt x="1511" y="1026"/>
                  </a:lnTo>
                  <a:lnTo>
                    <a:pt x="1587" y="939"/>
                  </a:lnTo>
                  <a:lnTo>
                    <a:pt x="1661" y="729"/>
                  </a:lnTo>
                  <a:lnTo>
                    <a:pt x="1813" y="536"/>
                  </a:lnTo>
                  <a:lnTo>
                    <a:pt x="1956" y="395"/>
                  </a:lnTo>
                  <a:lnTo>
                    <a:pt x="2002" y="397"/>
                  </a:lnTo>
                  <a:lnTo>
                    <a:pt x="2028" y="335"/>
                  </a:lnTo>
                  <a:lnTo>
                    <a:pt x="1985" y="308"/>
                  </a:lnTo>
                  <a:close/>
                </a:path>
              </a:pathLst>
            </a:custGeom>
            <a:solidFill>
              <a:srgbClr val="C0C0C0"/>
            </a:solid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768" name="Freeform 314">
              <a:extLst>
                <a:ext uri="{FF2B5EF4-FFF2-40B4-BE49-F238E27FC236}">
                  <a16:creationId xmlns:a16="http://schemas.microsoft.com/office/drawing/2014/main" id="{6424D8F1-6DB4-45B7-B8C7-D35BA403C09C}"/>
                </a:ext>
              </a:extLst>
            </p:cNvPr>
            <p:cNvSpPr>
              <a:spLocks/>
            </p:cNvSpPr>
            <p:nvPr/>
          </p:nvSpPr>
          <p:spPr bwMode="auto">
            <a:xfrm>
              <a:off x="4064251" y="4886827"/>
              <a:ext cx="291254" cy="186901"/>
            </a:xfrm>
            <a:custGeom>
              <a:avLst/>
              <a:gdLst>
                <a:gd name="T0" fmla="*/ 938 w 938"/>
                <a:gd name="T1" fmla="*/ 116 h 599"/>
                <a:gd name="T2" fmla="*/ 874 w 938"/>
                <a:gd name="T3" fmla="*/ 124 h 599"/>
                <a:gd name="T4" fmla="*/ 848 w 938"/>
                <a:gd name="T5" fmla="*/ 194 h 599"/>
                <a:gd name="T6" fmla="*/ 786 w 938"/>
                <a:gd name="T7" fmla="*/ 182 h 599"/>
                <a:gd name="T8" fmla="*/ 760 w 938"/>
                <a:gd name="T9" fmla="*/ 253 h 599"/>
                <a:gd name="T10" fmla="*/ 662 w 938"/>
                <a:gd name="T11" fmla="*/ 271 h 599"/>
                <a:gd name="T12" fmla="*/ 703 w 938"/>
                <a:gd name="T13" fmla="*/ 381 h 599"/>
                <a:gd name="T14" fmla="*/ 651 w 938"/>
                <a:gd name="T15" fmla="*/ 452 h 599"/>
                <a:gd name="T16" fmla="*/ 597 w 938"/>
                <a:gd name="T17" fmla="*/ 471 h 599"/>
                <a:gd name="T18" fmla="*/ 594 w 938"/>
                <a:gd name="T19" fmla="*/ 541 h 599"/>
                <a:gd name="T20" fmla="*/ 612 w 938"/>
                <a:gd name="T21" fmla="*/ 577 h 599"/>
                <a:gd name="T22" fmla="*/ 590 w 938"/>
                <a:gd name="T23" fmla="*/ 599 h 599"/>
                <a:gd name="T24" fmla="*/ 536 w 938"/>
                <a:gd name="T25" fmla="*/ 582 h 599"/>
                <a:gd name="T26" fmla="*/ 438 w 938"/>
                <a:gd name="T27" fmla="*/ 578 h 599"/>
                <a:gd name="T28" fmla="*/ 371 w 938"/>
                <a:gd name="T29" fmla="*/ 530 h 599"/>
                <a:gd name="T30" fmla="*/ 337 w 938"/>
                <a:gd name="T31" fmla="*/ 588 h 599"/>
                <a:gd name="T32" fmla="*/ 185 w 938"/>
                <a:gd name="T33" fmla="*/ 598 h 599"/>
                <a:gd name="T34" fmla="*/ 136 w 938"/>
                <a:gd name="T35" fmla="*/ 577 h 599"/>
                <a:gd name="T36" fmla="*/ 80 w 938"/>
                <a:gd name="T37" fmla="*/ 568 h 599"/>
                <a:gd name="T38" fmla="*/ 97 w 938"/>
                <a:gd name="T39" fmla="*/ 528 h 599"/>
                <a:gd name="T40" fmla="*/ 84 w 938"/>
                <a:gd name="T41" fmla="*/ 506 h 599"/>
                <a:gd name="T42" fmla="*/ 113 w 938"/>
                <a:gd name="T43" fmla="*/ 510 h 599"/>
                <a:gd name="T44" fmla="*/ 126 w 938"/>
                <a:gd name="T45" fmla="*/ 476 h 599"/>
                <a:gd name="T46" fmla="*/ 108 w 938"/>
                <a:gd name="T47" fmla="*/ 440 h 599"/>
                <a:gd name="T48" fmla="*/ 28 w 938"/>
                <a:gd name="T49" fmla="*/ 401 h 599"/>
                <a:gd name="T50" fmla="*/ 64 w 938"/>
                <a:gd name="T51" fmla="*/ 348 h 599"/>
                <a:gd name="T52" fmla="*/ 58 w 938"/>
                <a:gd name="T53" fmla="*/ 316 h 599"/>
                <a:gd name="T54" fmla="*/ 0 w 938"/>
                <a:gd name="T55" fmla="*/ 255 h 599"/>
                <a:gd name="T56" fmla="*/ 66 w 938"/>
                <a:gd name="T57" fmla="*/ 130 h 599"/>
                <a:gd name="T58" fmla="*/ 337 w 938"/>
                <a:gd name="T59" fmla="*/ 182 h 599"/>
                <a:gd name="T60" fmla="*/ 487 w 938"/>
                <a:gd name="T61" fmla="*/ 65 h 599"/>
                <a:gd name="T62" fmla="*/ 590 w 938"/>
                <a:gd name="T63" fmla="*/ 64 h 599"/>
                <a:gd name="T64" fmla="*/ 664 w 938"/>
                <a:gd name="T65" fmla="*/ 37 h 599"/>
                <a:gd name="T66" fmla="*/ 749 w 938"/>
                <a:gd name="T67" fmla="*/ 76 h 599"/>
                <a:gd name="T68" fmla="*/ 789 w 938"/>
                <a:gd name="T69" fmla="*/ 36 h 599"/>
                <a:gd name="T70" fmla="*/ 825 w 938"/>
                <a:gd name="T71" fmla="*/ 0 h 599"/>
                <a:gd name="T72" fmla="*/ 876 w 938"/>
                <a:gd name="T73" fmla="*/ 37 h 599"/>
                <a:gd name="T74" fmla="*/ 938 w 938"/>
                <a:gd name="T75" fmla="*/ 116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8" h="599">
                  <a:moveTo>
                    <a:pt x="938" y="116"/>
                  </a:moveTo>
                  <a:lnTo>
                    <a:pt x="874" y="124"/>
                  </a:lnTo>
                  <a:lnTo>
                    <a:pt x="848" y="194"/>
                  </a:lnTo>
                  <a:lnTo>
                    <a:pt x="786" y="182"/>
                  </a:lnTo>
                  <a:lnTo>
                    <a:pt x="760" y="253"/>
                  </a:lnTo>
                  <a:lnTo>
                    <a:pt x="662" y="271"/>
                  </a:lnTo>
                  <a:lnTo>
                    <a:pt x="703" y="381"/>
                  </a:lnTo>
                  <a:lnTo>
                    <a:pt x="651" y="452"/>
                  </a:lnTo>
                  <a:lnTo>
                    <a:pt x="597" y="471"/>
                  </a:lnTo>
                  <a:lnTo>
                    <a:pt x="594" y="541"/>
                  </a:lnTo>
                  <a:lnTo>
                    <a:pt x="612" y="577"/>
                  </a:lnTo>
                  <a:lnTo>
                    <a:pt x="590" y="599"/>
                  </a:lnTo>
                  <a:lnTo>
                    <a:pt x="536" y="582"/>
                  </a:lnTo>
                  <a:lnTo>
                    <a:pt x="438" y="578"/>
                  </a:lnTo>
                  <a:lnTo>
                    <a:pt x="371" y="530"/>
                  </a:lnTo>
                  <a:lnTo>
                    <a:pt x="337" y="588"/>
                  </a:lnTo>
                  <a:lnTo>
                    <a:pt x="185" y="598"/>
                  </a:lnTo>
                  <a:lnTo>
                    <a:pt x="136" y="577"/>
                  </a:lnTo>
                  <a:lnTo>
                    <a:pt x="80" y="568"/>
                  </a:lnTo>
                  <a:lnTo>
                    <a:pt x="97" y="528"/>
                  </a:lnTo>
                  <a:lnTo>
                    <a:pt x="84" y="506"/>
                  </a:lnTo>
                  <a:lnTo>
                    <a:pt x="113" y="510"/>
                  </a:lnTo>
                  <a:lnTo>
                    <a:pt x="126" y="476"/>
                  </a:lnTo>
                  <a:lnTo>
                    <a:pt x="108" y="440"/>
                  </a:lnTo>
                  <a:lnTo>
                    <a:pt x="28" y="401"/>
                  </a:lnTo>
                  <a:lnTo>
                    <a:pt x="64" y="348"/>
                  </a:lnTo>
                  <a:lnTo>
                    <a:pt x="58" y="316"/>
                  </a:lnTo>
                  <a:lnTo>
                    <a:pt x="0" y="255"/>
                  </a:lnTo>
                  <a:lnTo>
                    <a:pt x="66" y="130"/>
                  </a:lnTo>
                  <a:lnTo>
                    <a:pt x="337" y="182"/>
                  </a:lnTo>
                  <a:lnTo>
                    <a:pt x="487" y="65"/>
                  </a:lnTo>
                  <a:lnTo>
                    <a:pt x="590" y="64"/>
                  </a:lnTo>
                  <a:lnTo>
                    <a:pt x="664" y="37"/>
                  </a:lnTo>
                  <a:lnTo>
                    <a:pt x="749" y="76"/>
                  </a:lnTo>
                  <a:lnTo>
                    <a:pt x="789" y="36"/>
                  </a:lnTo>
                  <a:lnTo>
                    <a:pt x="825" y="0"/>
                  </a:lnTo>
                  <a:lnTo>
                    <a:pt x="876" y="37"/>
                  </a:lnTo>
                  <a:lnTo>
                    <a:pt x="938" y="116"/>
                  </a:lnTo>
                  <a:close/>
                </a:path>
              </a:pathLst>
            </a:custGeom>
            <a:solidFill>
              <a:srgbClr val="C0C0C0"/>
            </a:solid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769" name="Freeform 315">
              <a:extLst>
                <a:ext uri="{FF2B5EF4-FFF2-40B4-BE49-F238E27FC236}">
                  <a16:creationId xmlns:a16="http://schemas.microsoft.com/office/drawing/2014/main" id="{4F1B8FAD-5549-4127-9046-EC71285668FD}"/>
                </a:ext>
              </a:extLst>
            </p:cNvPr>
            <p:cNvSpPr>
              <a:spLocks/>
            </p:cNvSpPr>
            <p:nvPr/>
          </p:nvSpPr>
          <p:spPr bwMode="auto">
            <a:xfrm>
              <a:off x="5322718" y="4643856"/>
              <a:ext cx="306830" cy="370687"/>
            </a:xfrm>
            <a:custGeom>
              <a:avLst/>
              <a:gdLst>
                <a:gd name="T0" fmla="*/ 985 w 985"/>
                <a:gd name="T1" fmla="*/ 931 h 1193"/>
                <a:gd name="T2" fmla="*/ 941 w 985"/>
                <a:gd name="T3" fmla="*/ 953 h 1193"/>
                <a:gd name="T4" fmla="*/ 896 w 985"/>
                <a:gd name="T5" fmla="*/ 913 h 1193"/>
                <a:gd name="T6" fmla="*/ 848 w 985"/>
                <a:gd name="T7" fmla="*/ 928 h 1193"/>
                <a:gd name="T8" fmla="*/ 714 w 985"/>
                <a:gd name="T9" fmla="*/ 938 h 1193"/>
                <a:gd name="T10" fmla="*/ 674 w 985"/>
                <a:gd name="T11" fmla="*/ 911 h 1193"/>
                <a:gd name="T12" fmla="*/ 629 w 985"/>
                <a:gd name="T13" fmla="*/ 956 h 1193"/>
                <a:gd name="T14" fmla="*/ 605 w 985"/>
                <a:gd name="T15" fmla="*/ 1098 h 1193"/>
                <a:gd name="T16" fmla="*/ 511 w 985"/>
                <a:gd name="T17" fmla="*/ 1165 h 1193"/>
                <a:gd name="T18" fmla="*/ 414 w 985"/>
                <a:gd name="T19" fmla="*/ 1193 h 1193"/>
                <a:gd name="T20" fmla="*/ 391 w 985"/>
                <a:gd name="T21" fmla="*/ 1069 h 1193"/>
                <a:gd name="T22" fmla="*/ 407 w 985"/>
                <a:gd name="T23" fmla="*/ 785 h 1193"/>
                <a:gd name="T24" fmla="*/ 356 w 985"/>
                <a:gd name="T25" fmla="*/ 640 h 1193"/>
                <a:gd name="T26" fmla="*/ 162 w 985"/>
                <a:gd name="T27" fmla="*/ 390 h 1193"/>
                <a:gd name="T28" fmla="*/ 90 w 985"/>
                <a:gd name="T29" fmla="*/ 204 h 1193"/>
                <a:gd name="T30" fmla="*/ 0 w 985"/>
                <a:gd name="T31" fmla="*/ 112 h 1193"/>
                <a:gd name="T32" fmla="*/ 9 w 985"/>
                <a:gd name="T33" fmla="*/ 63 h 1193"/>
                <a:gd name="T34" fmla="*/ 168 w 985"/>
                <a:gd name="T35" fmla="*/ 0 h 1193"/>
                <a:gd name="T36" fmla="*/ 534 w 985"/>
                <a:gd name="T37" fmla="*/ 142 h 1193"/>
                <a:gd name="T38" fmla="*/ 654 w 985"/>
                <a:gd name="T39" fmla="*/ 159 h 1193"/>
                <a:gd name="T40" fmla="*/ 766 w 985"/>
                <a:gd name="T41" fmla="*/ 375 h 1193"/>
                <a:gd name="T42" fmla="*/ 750 w 985"/>
                <a:gd name="T43" fmla="*/ 477 h 1193"/>
                <a:gd name="T44" fmla="*/ 809 w 985"/>
                <a:gd name="T45" fmla="*/ 596 h 1193"/>
                <a:gd name="T46" fmla="*/ 858 w 985"/>
                <a:gd name="T47" fmla="*/ 600 h 1193"/>
                <a:gd name="T48" fmla="*/ 939 w 985"/>
                <a:gd name="T49" fmla="*/ 790 h 1193"/>
                <a:gd name="T50" fmla="*/ 927 w 985"/>
                <a:gd name="T51" fmla="*/ 855 h 1193"/>
                <a:gd name="T52" fmla="*/ 985 w 985"/>
                <a:gd name="T53" fmla="*/ 931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5" h="1193">
                  <a:moveTo>
                    <a:pt x="985" y="931"/>
                  </a:moveTo>
                  <a:lnTo>
                    <a:pt x="941" y="953"/>
                  </a:lnTo>
                  <a:lnTo>
                    <a:pt x="896" y="913"/>
                  </a:lnTo>
                  <a:lnTo>
                    <a:pt x="848" y="928"/>
                  </a:lnTo>
                  <a:lnTo>
                    <a:pt x="714" y="938"/>
                  </a:lnTo>
                  <a:lnTo>
                    <a:pt x="674" y="911"/>
                  </a:lnTo>
                  <a:lnTo>
                    <a:pt x="629" y="956"/>
                  </a:lnTo>
                  <a:lnTo>
                    <a:pt x="605" y="1098"/>
                  </a:lnTo>
                  <a:lnTo>
                    <a:pt x="511" y="1165"/>
                  </a:lnTo>
                  <a:lnTo>
                    <a:pt x="414" y="1193"/>
                  </a:lnTo>
                  <a:lnTo>
                    <a:pt x="391" y="1069"/>
                  </a:lnTo>
                  <a:lnTo>
                    <a:pt x="407" y="785"/>
                  </a:lnTo>
                  <a:lnTo>
                    <a:pt x="356" y="640"/>
                  </a:lnTo>
                  <a:lnTo>
                    <a:pt x="162" y="390"/>
                  </a:lnTo>
                  <a:lnTo>
                    <a:pt x="90" y="204"/>
                  </a:lnTo>
                  <a:lnTo>
                    <a:pt x="0" y="112"/>
                  </a:lnTo>
                  <a:lnTo>
                    <a:pt x="9" y="63"/>
                  </a:lnTo>
                  <a:lnTo>
                    <a:pt x="168" y="0"/>
                  </a:lnTo>
                  <a:lnTo>
                    <a:pt x="534" y="142"/>
                  </a:lnTo>
                  <a:lnTo>
                    <a:pt x="654" y="159"/>
                  </a:lnTo>
                  <a:lnTo>
                    <a:pt x="766" y="375"/>
                  </a:lnTo>
                  <a:lnTo>
                    <a:pt x="750" y="477"/>
                  </a:lnTo>
                  <a:lnTo>
                    <a:pt x="809" y="596"/>
                  </a:lnTo>
                  <a:lnTo>
                    <a:pt x="858" y="600"/>
                  </a:lnTo>
                  <a:lnTo>
                    <a:pt x="939" y="790"/>
                  </a:lnTo>
                  <a:lnTo>
                    <a:pt x="927" y="855"/>
                  </a:lnTo>
                  <a:lnTo>
                    <a:pt x="985" y="931"/>
                  </a:lnTo>
                  <a:close/>
                </a:path>
              </a:pathLst>
            </a:custGeom>
            <a:solidFill>
              <a:srgbClr val="C0C0C0"/>
            </a:solid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770" name="Freeform 316">
              <a:extLst>
                <a:ext uri="{FF2B5EF4-FFF2-40B4-BE49-F238E27FC236}">
                  <a16:creationId xmlns:a16="http://schemas.microsoft.com/office/drawing/2014/main" id="{C0939E77-83DD-4FB0-B89C-C2A1D516C667}"/>
                </a:ext>
              </a:extLst>
            </p:cNvPr>
            <p:cNvSpPr>
              <a:spLocks/>
            </p:cNvSpPr>
            <p:nvPr/>
          </p:nvSpPr>
          <p:spPr bwMode="auto">
            <a:xfrm>
              <a:off x="4919324" y="5227922"/>
              <a:ext cx="582508" cy="380032"/>
            </a:xfrm>
            <a:custGeom>
              <a:avLst/>
              <a:gdLst>
                <a:gd name="T0" fmla="*/ 1862 w 1871"/>
                <a:gd name="T1" fmla="*/ 302 h 1217"/>
                <a:gd name="T2" fmla="*/ 1815 w 1871"/>
                <a:gd name="T3" fmla="*/ 386 h 1217"/>
                <a:gd name="T4" fmla="*/ 1712 w 1871"/>
                <a:gd name="T5" fmla="*/ 400 h 1217"/>
                <a:gd name="T6" fmla="*/ 1608 w 1871"/>
                <a:gd name="T7" fmla="*/ 623 h 1217"/>
                <a:gd name="T8" fmla="*/ 1577 w 1871"/>
                <a:gd name="T9" fmla="*/ 670 h 1217"/>
                <a:gd name="T10" fmla="*/ 1549 w 1871"/>
                <a:gd name="T11" fmla="*/ 723 h 1217"/>
                <a:gd name="T12" fmla="*/ 1498 w 1871"/>
                <a:gd name="T13" fmla="*/ 720 h 1217"/>
                <a:gd name="T14" fmla="*/ 1475 w 1871"/>
                <a:gd name="T15" fmla="*/ 760 h 1217"/>
                <a:gd name="T16" fmla="*/ 1518 w 1871"/>
                <a:gd name="T17" fmla="*/ 753 h 1217"/>
                <a:gd name="T18" fmla="*/ 1582 w 1871"/>
                <a:gd name="T19" fmla="*/ 766 h 1217"/>
                <a:gd name="T20" fmla="*/ 1596 w 1871"/>
                <a:gd name="T21" fmla="*/ 819 h 1217"/>
                <a:gd name="T22" fmla="*/ 1640 w 1871"/>
                <a:gd name="T23" fmla="*/ 871 h 1217"/>
                <a:gd name="T24" fmla="*/ 1593 w 1871"/>
                <a:gd name="T25" fmla="*/ 918 h 1217"/>
                <a:gd name="T26" fmla="*/ 1477 w 1871"/>
                <a:gd name="T27" fmla="*/ 946 h 1217"/>
                <a:gd name="T28" fmla="*/ 1377 w 1871"/>
                <a:gd name="T29" fmla="*/ 880 h 1217"/>
                <a:gd name="T30" fmla="*/ 1277 w 1871"/>
                <a:gd name="T31" fmla="*/ 918 h 1217"/>
                <a:gd name="T32" fmla="*/ 1187 w 1871"/>
                <a:gd name="T33" fmla="*/ 982 h 1217"/>
                <a:gd name="T34" fmla="*/ 1115 w 1871"/>
                <a:gd name="T35" fmla="*/ 1049 h 1217"/>
                <a:gd name="T36" fmla="*/ 1069 w 1871"/>
                <a:gd name="T37" fmla="*/ 1139 h 1217"/>
                <a:gd name="T38" fmla="*/ 675 w 1871"/>
                <a:gd name="T39" fmla="*/ 1093 h 1217"/>
                <a:gd name="T40" fmla="*/ 386 w 1871"/>
                <a:gd name="T41" fmla="*/ 1149 h 1217"/>
                <a:gd name="T42" fmla="*/ 123 w 1871"/>
                <a:gd name="T43" fmla="*/ 1217 h 1217"/>
                <a:gd name="T44" fmla="*/ 172 w 1871"/>
                <a:gd name="T45" fmla="*/ 1061 h 1217"/>
                <a:gd name="T46" fmla="*/ 33 w 1871"/>
                <a:gd name="T47" fmla="*/ 834 h 1217"/>
                <a:gd name="T48" fmla="*/ 18 w 1871"/>
                <a:gd name="T49" fmla="*/ 567 h 1217"/>
                <a:gd name="T50" fmla="*/ 126 w 1871"/>
                <a:gd name="T51" fmla="*/ 427 h 1217"/>
                <a:gd name="T52" fmla="*/ 1 w 1871"/>
                <a:gd name="T53" fmla="*/ 193 h 1217"/>
                <a:gd name="T54" fmla="*/ 75 w 1871"/>
                <a:gd name="T55" fmla="*/ 0 h 1217"/>
                <a:gd name="T56" fmla="*/ 162 w 1871"/>
                <a:gd name="T57" fmla="*/ 58 h 1217"/>
                <a:gd name="T58" fmla="*/ 133 w 1871"/>
                <a:gd name="T59" fmla="*/ 178 h 1217"/>
                <a:gd name="T60" fmla="*/ 488 w 1871"/>
                <a:gd name="T61" fmla="*/ 242 h 1217"/>
                <a:gd name="T62" fmla="*/ 751 w 1871"/>
                <a:gd name="T63" fmla="*/ 249 h 1217"/>
                <a:gd name="T64" fmla="*/ 1049 w 1871"/>
                <a:gd name="T65" fmla="*/ 111 h 1217"/>
                <a:gd name="T66" fmla="*/ 1489 w 1871"/>
                <a:gd name="T67" fmla="*/ 74 h 1217"/>
                <a:gd name="T68" fmla="*/ 1657 w 1871"/>
                <a:gd name="T69" fmla="*/ 128 h 1217"/>
                <a:gd name="T70" fmla="*/ 1871 w 1871"/>
                <a:gd name="T71" fmla="*/ 242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71" h="1217">
                  <a:moveTo>
                    <a:pt x="1871" y="242"/>
                  </a:moveTo>
                  <a:lnTo>
                    <a:pt x="1862" y="302"/>
                  </a:lnTo>
                  <a:lnTo>
                    <a:pt x="1818" y="366"/>
                  </a:lnTo>
                  <a:lnTo>
                    <a:pt x="1815" y="386"/>
                  </a:lnTo>
                  <a:lnTo>
                    <a:pt x="1746" y="380"/>
                  </a:lnTo>
                  <a:lnTo>
                    <a:pt x="1712" y="400"/>
                  </a:lnTo>
                  <a:lnTo>
                    <a:pt x="1647" y="497"/>
                  </a:lnTo>
                  <a:lnTo>
                    <a:pt x="1608" y="623"/>
                  </a:lnTo>
                  <a:lnTo>
                    <a:pt x="1601" y="663"/>
                  </a:lnTo>
                  <a:lnTo>
                    <a:pt x="1577" y="670"/>
                  </a:lnTo>
                  <a:lnTo>
                    <a:pt x="1549" y="697"/>
                  </a:lnTo>
                  <a:lnTo>
                    <a:pt x="1549" y="723"/>
                  </a:lnTo>
                  <a:lnTo>
                    <a:pt x="1525" y="713"/>
                  </a:lnTo>
                  <a:lnTo>
                    <a:pt x="1498" y="720"/>
                  </a:lnTo>
                  <a:lnTo>
                    <a:pt x="1495" y="747"/>
                  </a:lnTo>
                  <a:lnTo>
                    <a:pt x="1475" y="760"/>
                  </a:lnTo>
                  <a:lnTo>
                    <a:pt x="1493" y="770"/>
                  </a:lnTo>
                  <a:lnTo>
                    <a:pt x="1518" y="753"/>
                  </a:lnTo>
                  <a:lnTo>
                    <a:pt x="1559" y="757"/>
                  </a:lnTo>
                  <a:lnTo>
                    <a:pt x="1582" y="766"/>
                  </a:lnTo>
                  <a:lnTo>
                    <a:pt x="1592" y="789"/>
                  </a:lnTo>
                  <a:lnTo>
                    <a:pt x="1596" y="819"/>
                  </a:lnTo>
                  <a:lnTo>
                    <a:pt x="1603" y="836"/>
                  </a:lnTo>
                  <a:lnTo>
                    <a:pt x="1640" y="871"/>
                  </a:lnTo>
                  <a:lnTo>
                    <a:pt x="1657" y="908"/>
                  </a:lnTo>
                  <a:lnTo>
                    <a:pt x="1593" y="918"/>
                  </a:lnTo>
                  <a:lnTo>
                    <a:pt x="1544" y="946"/>
                  </a:lnTo>
                  <a:lnTo>
                    <a:pt x="1477" y="946"/>
                  </a:lnTo>
                  <a:lnTo>
                    <a:pt x="1471" y="919"/>
                  </a:lnTo>
                  <a:lnTo>
                    <a:pt x="1377" y="880"/>
                  </a:lnTo>
                  <a:lnTo>
                    <a:pt x="1354" y="904"/>
                  </a:lnTo>
                  <a:lnTo>
                    <a:pt x="1277" y="918"/>
                  </a:lnTo>
                  <a:lnTo>
                    <a:pt x="1248" y="975"/>
                  </a:lnTo>
                  <a:lnTo>
                    <a:pt x="1187" y="982"/>
                  </a:lnTo>
                  <a:lnTo>
                    <a:pt x="1092" y="1006"/>
                  </a:lnTo>
                  <a:lnTo>
                    <a:pt x="1115" y="1049"/>
                  </a:lnTo>
                  <a:lnTo>
                    <a:pt x="1115" y="1102"/>
                  </a:lnTo>
                  <a:lnTo>
                    <a:pt x="1069" y="1139"/>
                  </a:lnTo>
                  <a:lnTo>
                    <a:pt x="870" y="1171"/>
                  </a:lnTo>
                  <a:lnTo>
                    <a:pt x="675" y="1093"/>
                  </a:lnTo>
                  <a:lnTo>
                    <a:pt x="542" y="1061"/>
                  </a:lnTo>
                  <a:lnTo>
                    <a:pt x="386" y="1149"/>
                  </a:lnTo>
                  <a:lnTo>
                    <a:pt x="233" y="1133"/>
                  </a:lnTo>
                  <a:lnTo>
                    <a:pt x="123" y="1217"/>
                  </a:lnTo>
                  <a:lnTo>
                    <a:pt x="136" y="1121"/>
                  </a:lnTo>
                  <a:lnTo>
                    <a:pt x="172" y="1061"/>
                  </a:lnTo>
                  <a:lnTo>
                    <a:pt x="165" y="945"/>
                  </a:lnTo>
                  <a:lnTo>
                    <a:pt x="33" y="834"/>
                  </a:lnTo>
                  <a:lnTo>
                    <a:pt x="6" y="773"/>
                  </a:lnTo>
                  <a:lnTo>
                    <a:pt x="18" y="567"/>
                  </a:lnTo>
                  <a:lnTo>
                    <a:pt x="130" y="480"/>
                  </a:lnTo>
                  <a:lnTo>
                    <a:pt x="126" y="427"/>
                  </a:lnTo>
                  <a:lnTo>
                    <a:pt x="62" y="348"/>
                  </a:lnTo>
                  <a:lnTo>
                    <a:pt x="1" y="193"/>
                  </a:lnTo>
                  <a:lnTo>
                    <a:pt x="0" y="104"/>
                  </a:lnTo>
                  <a:lnTo>
                    <a:pt x="75" y="0"/>
                  </a:lnTo>
                  <a:lnTo>
                    <a:pt x="162" y="12"/>
                  </a:lnTo>
                  <a:lnTo>
                    <a:pt x="162" y="58"/>
                  </a:lnTo>
                  <a:lnTo>
                    <a:pt x="93" y="103"/>
                  </a:lnTo>
                  <a:lnTo>
                    <a:pt x="133" y="178"/>
                  </a:lnTo>
                  <a:lnTo>
                    <a:pt x="264" y="164"/>
                  </a:lnTo>
                  <a:lnTo>
                    <a:pt x="488" y="242"/>
                  </a:lnTo>
                  <a:lnTo>
                    <a:pt x="547" y="204"/>
                  </a:lnTo>
                  <a:lnTo>
                    <a:pt x="751" y="249"/>
                  </a:lnTo>
                  <a:lnTo>
                    <a:pt x="904" y="244"/>
                  </a:lnTo>
                  <a:lnTo>
                    <a:pt x="1049" y="111"/>
                  </a:lnTo>
                  <a:lnTo>
                    <a:pt x="1359" y="25"/>
                  </a:lnTo>
                  <a:lnTo>
                    <a:pt x="1489" y="74"/>
                  </a:lnTo>
                  <a:lnTo>
                    <a:pt x="1589" y="53"/>
                  </a:lnTo>
                  <a:lnTo>
                    <a:pt x="1657" y="128"/>
                  </a:lnTo>
                  <a:lnTo>
                    <a:pt x="1737" y="131"/>
                  </a:lnTo>
                  <a:lnTo>
                    <a:pt x="1871" y="242"/>
                  </a:lnTo>
                  <a:close/>
                </a:path>
              </a:pathLst>
            </a:custGeom>
            <a:solidFill>
              <a:srgbClr val="C0C0C0"/>
            </a:solid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771" name="Freeform 317">
              <a:extLst>
                <a:ext uri="{FF2B5EF4-FFF2-40B4-BE49-F238E27FC236}">
                  <a16:creationId xmlns:a16="http://schemas.microsoft.com/office/drawing/2014/main" id="{D66249B8-BE71-4AB3-8D58-6C8613B16EEE}"/>
                </a:ext>
              </a:extLst>
            </p:cNvPr>
            <p:cNvSpPr>
              <a:spLocks/>
            </p:cNvSpPr>
            <p:nvPr/>
          </p:nvSpPr>
          <p:spPr bwMode="auto">
            <a:xfrm>
              <a:off x="4709060" y="4678121"/>
              <a:ext cx="881550" cy="627676"/>
            </a:xfrm>
            <a:custGeom>
              <a:avLst/>
              <a:gdLst>
                <a:gd name="T0" fmla="*/ 2826 w 2829"/>
                <a:gd name="T1" fmla="*/ 1498 h 2015"/>
                <a:gd name="T2" fmla="*/ 2767 w 2829"/>
                <a:gd name="T3" fmla="*/ 1558 h 2015"/>
                <a:gd name="T4" fmla="*/ 2684 w 2829"/>
                <a:gd name="T5" fmla="*/ 1589 h 2015"/>
                <a:gd name="T6" fmla="*/ 2588 w 2829"/>
                <a:gd name="T7" fmla="*/ 1693 h 2015"/>
                <a:gd name="T8" fmla="*/ 2631 w 2829"/>
                <a:gd name="T9" fmla="*/ 1629 h 2015"/>
                <a:gd name="T10" fmla="*/ 2664 w 2829"/>
                <a:gd name="T11" fmla="*/ 1576 h 2015"/>
                <a:gd name="T12" fmla="*/ 2694 w 2829"/>
                <a:gd name="T13" fmla="*/ 1532 h 2015"/>
                <a:gd name="T14" fmla="*/ 2657 w 2829"/>
                <a:gd name="T15" fmla="*/ 1513 h 2015"/>
                <a:gd name="T16" fmla="*/ 2616 w 2829"/>
                <a:gd name="T17" fmla="*/ 1460 h 2015"/>
                <a:gd name="T18" fmla="*/ 2570 w 2829"/>
                <a:gd name="T19" fmla="*/ 1500 h 2015"/>
                <a:gd name="T20" fmla="*/ 2527 w 2829"/>
                <a:gd name="T21" fmla="*/ 1514 h 2015"/>
                <a:gd name="T22" fmla="*/ 2604 w 2829"/>
                <a:gd name="T23" fmla="*/ 1527 h 2015"/>
                <a:gd name="T24" fmla="*/ 2581 w 2829"/>
                <a:gd name="T25" fmla="*/ 1587 h 2015"/>
                <a:gd name="T26" fmla="*/ 2558 w 2829"/>
                <a:gd name="T27" fmla="*/ 1610 h 2015"/>
                <a:gd name="T28" fmla="*/ 2535 w 2829"/>
                <a:gd name="T29" fmla="*/ 1610 h 2015"/>
                <a:gd name="T30" fmla="*/ 2558 w 2829"/>
                <a:gd name="T31" fmla="*/ 1663 h 2015"/>
                <a:gd name="T32" fmla="*/ 2529 w 2829"/>
                <a:gd name="T33" fmla="*/ 1719 h 2015"/>
                <a:gd name="T34" fmla="*/ 2588 w 2829"/>
                <a:gd name="T35" fmla="*/ 1673 h 2015"/>
                <a:gd name="T36" fmla="*/ 2519 w 2829"/>
                <a:gd name="T37" fmla="*/ 1760 h 2015"/>
                <a:gd name="T38" fmla="*/ 2527 w 2829"/>
                <a:gd name="T39" fmla="*/ 1833 h 2015"/>
                <a:gd name="T40" fmla="*/ 2545 w 2829"/>
                <a:gd name="T41" fmla="*/ 2008 h 2015"/>
                <a:gd name="T42" fmla="*/ 2331 w 2829"/>
                <a:gd name="T43" fmla="*/ 1894 h 2015"/>
                <a:gd name="T44" fmla="*/ 2163 w 2829"/>
                <a:gd name="T45" fmla="*/ 1840 h 2015"/>
                <a:gd name="T46" fmla="*/ 1723 w 2829"/>
                <a:gd name="T47" fmla="*/ 1877 h 2015"/>
                <a:gd name="T48" fmla="*/ 1425 w 2829"/>
                <a:gd name="T49" fmla="*/ 2015 h 2015"/>
                <a:gd name="T50" fmla="*/ 1162 w 2829"/>
                <a:gd name="T51" fmla="*/ 2008 h 2015"/>
                <a:gd name="T52" fmla="*/ 807 w 2829"/>
                <a:gd name="T53" fmla="*/ 1944 h 2015"/>
                <a:gd name="T54" fmla="*/ 836 w 2829"/>
                <a:gd name="T55" fmla="*/ 1824 h 2015"/>
                <a:gd name="T56" fmla="*/ 749 w 2829"/>
                <a:gd name="T57" fmla="*/ 1766 h 2015"/>
                <a:gd name="T58" fmla="*/ 712 w 2829"/>
                <a:gd name="T59" fmla="*/ 1614 h 2015"/>
                <a:gd name="T60" fmla="*/ 595 w 2829"/>
                <a:gd name="T61" fmla="*/ 1611 h 2015"/>
                <a:gd name="T62" fmla="*/ 454 w 2829"/>
                <a:gd name="T63" fmla="*/ 1513 h 2015"/>
                <a:gd name="T64" fmla="*/ 331 w 2829"/>
                <a:gd name="T65" fmla="*/ 1524 h 2015"/>
                <a:gd name="T66" fmla="*/ 333 w 2829"/>
                <a:gd name="T67" fmla="*/ 1348 h 2015"/>
                <a:gd name="T68" fmla="*/ 192 w 2829"/>
                <a:gd name="T69" fmla="*/ 1303 h 2015"/>
                <a:gd name="T70" fmla="*/ 0 w 2829"/>
                <a:gd name="T71" fmla="*/ 963 h 2015"/>
                <a:gd name="T72" fmla="*/ 228 w 2829"/>
                <a:gd name="T73" fmla="*/ 884 h 2015"/>
                <a:gd name="T74" fmla="*/ 378 w 2829"/>
                <a:gd name="T75" fmla="*/ 587 h 2015"/>
                <a:gd name="T76" fmla="*/ 673 w 2829"/>
                <a:gd name="T77" fmla="*/ 253 h 2015"/>
                <a:gd name="T78" fmla="*/ 745 w 2829"/>
                <a:gd name="T79" fmla="*/ 193 h 2015"/>
                <a:gd name="T80" fmla="*/ 1103 w 2829"/>
                <a:gd name="T81" fmla="*/ 185 h 2015"/>
                <a:gd name="T82" fmla="*/ 1219 w 2829"/>
                <a:gd name="T83" fmla="*/ 202 h 2015"/>
                <a:gd name="T84" fmla="*/ 1352 w 2829"/>
                <a:gd name="T85" fmla="*/ 235 h 2015"/>
                <a:gd name="T86" fmla="*/ 1601 w 2829"/>
                <a:gd name="T87" fmla="*/ 163 h 2015"/>
                <a:gd name="T88" fmla="*/ 1781 w 2829"/>
                <a:gd name="T89" fmla="*/ 19 h 2015"/>
                <a:gd name="T90" fmla="*/ 2062 w 2829"/>
                <a:gd name="T91" fmla="*/ 92 h 2015"/>
                <a:gd name="T92" fmla="*/ 2328 w 2829"/>
                <a:gd name="T93" fmla="*/ 528 h 2015"/>
                <a:gd name="T94" fmla="*/ 2363 w 2829"/>
                <a:gd name="T95" fmla="*/ 957 h 2015"/>
                <a:gd name="T96" fmla="*/ 2352 w 2829"/>
                <a:gd name="T97" fmla="*/ 1200 h 2015"/>
                <a:gd name="T98" fmla="*/ 2570 w 2829"/>
                <a:gd name="T99" fmla="*/ 1296 h 2015"/>
                <a:gd name="T100" fmla="*/ 2725 w 2829"/>
                <a:gd name="T101" fmla="*/ 1241 h 2015"/>
                <a:gd name="T102" fmla="*/ 2829 w 2829"/>
                <a:gd name="T103" fmla="*/ 1395 h 2015"/>
                <a:gd name="T104" fmla="*/ 2806 w 2829"/>
                <a:gd name="T105" fmla="*/ 1462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29" h="2015">
                  <a:moveTo>
                    <a:pt x="2806" y="1462"/>
                  </a:moveTo>
                  <a:lnTo>
                    <a:pt x="2826" y="1498"/>
                  </a:lnTo>
                  <a:lnTo>
                    <a:pt x="2823" y="1534"/>
                  </a:lnTo>
                  <a:lnTo>
                    <a:pt x="2767" y="1558"/>
                  </a:lnTo>
                  <a:lnTo>
                    <a:pt x="2731" y="1579"/>
                  </a:lnTo>
                  <a:lnTo>
                    <a:pt x="2684" y="1589"/>
                  </a:lnTo>
                  <a:lnTo>
                    <a:pt x="2641" y="1643"/>
                  </a:lnTo>
                  <a:lnTo>
                    <a:pt x="2588" y="1693"/>
                  </a:lnTo>
                  <a:lnTo>
                    <a:pt x="2598" y="1666"/>
                  </a:lnTo>
                  <a:lnTo>
                    <a:pt x="2631" y="1629"/>
                  </a:lnTo>
                  <a:lnTo>
                    <a:pt x="2631" y="1599"/>
                  </a:lnTo>
                  <a:lnTo>
                    <a:pt x="2664" y="1576"/>
                  </a:lnTo>
                  <a:lnTo>
                    <a:pt x="2697" y="1549"/>
                  </a:lnTo>
                  <a:lnTo>
                    <a:pt x="2694" y="1532"/>
                  </a:lnTo>
                  <a:lnTo>
                    <a:pt x="2647" y="1542"/>
                  </a:lnTo>
                  <a:lnTo>
                    <a:pt x="2657" y="1513"/>
                  </a:lnTo>
                  <a:lnTo>
                    <a:pt x="2647" y="1483"/>
                  </a:lnTo>
                  <a:lnTo>
                    <a:pt x="2616" y="1460"/>
                  </a:lnTo>
                  <a:lnTo>
                    <a:pt x="2584" y="1473"/>
                  </a:lnTo>
                  <a:lnTo>
                    <a:pt x="2570" y="1500"/>
                  </a:lnTo>
                  <a:lnTo>
                    <a:pt x="2530" y="1488"/>
                  </a:lnTo>
                  <a:lnTo>
                    <a:pt x="2527" y="1514"/>
                  </a:lnTo>
                  <a:lnTo>
                    <a:pt x="2594" y="1520"/>
                  </a:lnTo>
                  <a:lnTo>
                    <a:pt x="2604" y="1527"/>
                  </a:lnTo>
                  <a:lnTo>
                    <a:pt x="2614" y="1547"/>
                  </a:lnTo>
                  <a:lnTo>
                    <a:pt x="2581" y="1587"/>
                  </a:lnTo>
                  <a:lnTo>
                    <a:pt x="2575" y="1604"/>
                  </a:lnTo>
                  <a:lnTo>
                    <a:pt x="2558" y="1610"/>
                  </a:lnTo>
                  <a:lnTo>
                    <a:pt x="2548" y="1597"/>
                  </a:lnTo>
                  <a:lnTo>
                    <a:pt x="2535" y="1610"/>
                  </a:lnTo>
                  <a:lnTo>
                    <a:pt x="2558" y="1640"/>
                  </a:lnTo>
                  <a:lnTo>
                    <a:pt x="2558" y="1663"/>
                  </a:lnTo>
                  <a:lnTo>
                    <a:pt x="2526" y="1684"/>
                  </a:lnTo>
                  <a:lnTo>
                    <a:pt x="2529" y="1719"/>
                  </a:lnTo>
                  <a:lnTo>
                    <a:pt x="2545" y="1683"/>
                  </a:lnTo>
                  <a:lnTo>
                    <a:pt x="2588" y="1673"/>
                  </a:lnTo>
                  <a:lnTo>
                    <a:pt x="2588" y="1693"/>
                  </a:lnTo>
                  <a:lnTo>
                    <a:pt x="2519" y="1760"/>
                  </a:lnTo>
                  <a:lnTo>
                    <a:pt x="2522" y="1783"/>
                  </a:lnTo>
                  <a:lnTo>
                    <a:pt x="2527" y="1833"/>
                  </a:lnTo>
                  <a:lnTo>
                    <a:pt x="2521" y="1939"/>
                  </a:lnTo>
                  <a:lnTo>
                    <a:pt x="2545" y="2008"/>
                  </a:lnTo>
                  <a:lnTo>
                    <a:pt x="2411" y="1897"/>
                  </a:lnTo>
                  <a:lnTo>
                    <a:pt x="2331" y="1894"/>
                  </a:lnTo>
                  <a:lnTo>
                    <a:pt x="2263" y="1819"/>
                  </a:lnTo>
                  <a:lnTo>
                    <a:pt x="2163" y="1840"/>
                  </a:lnTo>
                  <a:lnTo>
                    <a:pt x="2033" y="1791"/>
                  </a:lnTo>
                  <a:lnTo>
                    <a:pt x="1723" y="1877"/>
                  </a:lnTo>
                  <a:lnTo>
                    <a:pt x="1578" y="2010"/>
                  </a:lnTo>
                  <a:lnTo>
                    <a:pt x="1425" y="2015"/>
                  </a:lnTo>
                  <a:lnTo>
                    <a:pt x="1221" y="1970"/>
                  </a:lnTo>
                  <a:lnTo>
                    <a:pt x="1162" y="2008"/>
                  </a:lnTo>
                  <a:lnTo>
                    <a:pt x="938" y="1930"/>
                  </a:lnTo>
                  <a:lnTo>
                    <a:pt x="807" y="1944"/>
                  </a:lnTo>
                  <a:lnTo>
                    <a:pt x="767" y="1869"/>
                  </a:lnTo>
                  <a:lnTo>
                    <a:pt x="836" y="1824"/>
                  </a:lnTo>
                  <a:lnTo>
                    <a:pt x="836" y="1778"/>
                  </a:lnTo>
                  <a:lnTo>
                    <a:pt x="749" y="1766"/>
                  </a:lnTo>
                  <a:lnTo>
                    <a:pt x="689" y="1709"/>
                  </a:lnTo>
                  <a:lnTo>
                    <a:pt x="712" y="1614"/>
                  </a:lnTo>
                  <a:lnTo>
                    <a:pt x="668" y="1573"/>
                  </a:lnTo>
                  <a:lnTo>
                    <a:pt x="595" y="1611"/>
                  </a:lnTo>
                  <a:lnTo>
                    <a:pt x="551" y="1608"/>
                  </a:lnTo>
                  <a:lnTo>
                    <a:pt x="454" y="1513"/>
                  </a:lnTo>
                  <a:lnTo>
                    <a:pt x="367" y="1530"/>
                  </a:lnTo>
                  <a:lnTo>
                    <a:pt x="331" y="1524"/>
                  </a:lnTo>
                  <a:lnTo>
                    <a:pt x="363" y="1417"/>
                  </a:lnTo>
                  <a:lnTo>
                    <a:pt x="333" y="1348"/>
                  </a:lnTo>
                  <a:lnTo>
                    <a:pt x="253" y="1325"/>
                  </a:lnTo>
                  <a:lnTo>
                    <a:pt x="192" y="1303"/>
                  </a:lnTo>
                  <a:lnTo>
                    <a:pt x="171" y="1210"/>
                  </a:lnTo>
                  <a:lnTo>
                    <a:pt x="0" y="963"/>
                  </a:lnTo>
                  <a:lnTo>
                    <a:pt x="129" y="898"/>
                  </a:lnTo>
                  <a:lnTo>
                    <a:pt x="228" y="884"/>
                  </a:lnTo>
                  <a:lnTo>
                    <a:pt x="304" y="797"/>
                  </a:lnTo>
                  <a:lnTo>
                    <a:pt x="378" y="587"/>
                  </a:lnTo>
                  <a:lnTo>
                    <a:pt x="530" y="394"/>
                  </a:lnTo>
                  <a:lnTo>
                    <a:pt x="673" y="253"/>
                  </a:lnTo>
                  <a:lnTo>
                    <a:pt x="719" y="255"/>
                  </a:lnTo>
                  <a:lnTo>
                    <a:pt x="745" y="193"/>
                  </a:lnTo>
                  <a:lnTo>
                    <a:pt x="849" y="112"/>
                  </a:lnTo>
                  <a:lnTo>
                    <a:pt x="1103" y="185"/>
                  </a:lnTo>
                  <a:lnTo>
                    <a:pt x="1156" y="162"/>
                  </a:lnTo>
                  <a:lnTo>
                    <a:pt x="1219" y="202"/>
                  </a:lnTo>
                  <a:lnTo>
                    <a:pt x="1263" y="187"/>
                  </a:lnTo>
                  <a:lnTo>
                    <a:pt x="1352" y="235"/>
                  </a:lnTo>
                  <a:lnTo>
                    <a:pt x="1467" y="169"/>
                  </a:lnTo>
                  <a:lnTo>
                    <a:pt x="1601" y="163"/>
                  </a:lnTo>
                  <a:lnTo>
                    <a:pt x="1650" y="180"/>
                  </a:lnTo>
                  <a:lnTo>
                    <a:pt x="1781" y="19"/>
                  </a:lnTo>
                  <a:lnTo>
                    <a:pt x="1972" y="0"/>
                  </a:lnTo>
                  <a:lnTo>
                    <a:pt x="2062" y="92"/>
                  </a:lnTo>
                  <a:lnTo>
                    <a:pt x="2134" y="278"/>
                  </a:lnTo>
                  <a:lnTo>
                    <a:pt x="2328" y="528"/>
                  </a:lnTo>
                  <a:lnTo>
                    <a:pt x="2379" y="673"/>
                  </a:lnTo>
                  <a:lnTo>
                    <a:pt x="2363" y="957"/>
                  </a:lnTo>
                  <a:lnTo>
                    <a:pt x="2386" y="1081"/>
                  </a:lnTo>
                  <a:lnTo>
                    <a:pt x="2352" y="1200"/>
                  </a:lnTo>
                  <a:lnTo>
                    <a:pt x="2473" y="1314"/>
                  </a:lnTo>
                  <a:lnTo>
                    <a:pt x="2570" y="1296"/>
                  </a:lnTo>
                  <a:lnTo>
                    <a:pt x="2637" y="1246"/>
                  </a:lnTo>
                  <a:lnTo>
                    <a:pt x="2725" y="1241"/>
                  </a:lnTo>
                  <a:lnTo>
                    <a:pt x="2810" y="1322"/>
                  </a:lnTo>
                  <a:lnTo>
                    <a:pt x="2829" y="1395"/>
                  </a:lnTo>
                  <a:lnTo>
                    <a:pt x="2826" y="1471"/>
                  </a:lnTo>
                  <a:lnTo>
                    <a:pt x="2806" y="1462"/>
                  </a:lnTo>
                  <a:close/>
                </a:path>
              </a:pathLst>
            </a:custGeom>
            <a:solidFill>
              <a:srgbClr val="C0C0C0"/>
            </a:solid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772" name="Freeform 318">
              <a:extLst>
                <a:ext uri="{FF2B5EF4-FFF2-40B4-BE49-F238E27FC236}">
                  <a16:creationId xmlns:a16="http://schemas.microsoft.com/office/drawing/2014/main" id="{AA232A63-090C-475E-9974-4AE4B426D7C1}"/>
                </a:ext>
              </a:extLst>
            </p:cNvPr>
            <p:cNvSpPr>
              <a:spLocks/>
            </p:cNvSpPr>
            <p:nvPr/>
          </p:nvSpPr>
          <p:spPr bwMode="auto">
            <a:xfrm>
              <a:off x="4733980" y="5466220"/>
              <a:ext cx="238299" cy="190016"/>
            </a:xfrm>
            <a:custGeom>
              <a:avLst/>
              <a:gdLst>
                <a:gd name="T0" fmla="*/ 766 w 766"/>
                <a:gd name="T1" fmla="*/ 296 h 607"/>
                <a:gd name="T2" fmla="*/ 730 w 766"/>
                <a:gd name="T3" fmla="*/ 356 h 607"/>
                <a:gd name="T4" fmla="*/ 717 w 766"/>
                <a:gd name="T5" fmla="*/ 452 h 607"/>
                <a:gd name="T6" fmla="*/ 601 w 766"/>
                <a:gd name="T7" fmla="*/ 503 h 607"/>
                <a:gd name="T8" fmla="*/ 441 w 766"/>
                <a:gd name="T9" fmla="*/ 501 h 607"/>
                <a:gd name="T10" fmla="*/ 355 w 766"/>
                <a:gd name="T11" fmla="*/ 589 h 607"/>
                <a:gd name="T12" fmla="*/ 248 w 766"/>
                <a:gd name="T13" fmla="*/ 589 h 607"/>
                <a:gd name="T14" fmla="*/ 188 w 766"/>
                <a:gd name="T15" fmla="*/ 557 h 607"/>
                <a:gd name="T16" fmla="*/ 116 w 766"/>
                <a:gd name="T17" fmla="*/ 607 h 607"/>
                <a:gd name="T18" fmla="*/ 38 w 766"/>
                <a:gd name="T19" fmla="*/ 509 h 607"/>
                <a:gd name="T20" fmla="*/ 0 w 766"/>
                <a:gd name="T21" fmla="*/ 379 h 607"/>
                <a:gd name="T22" fmla="*/ 32 w 766"/>
                <a:gd name="T23" fmla="*/ 207 h 607"/>
                <a:gd name="T24" fmla="*/ 72 w 766"/>
                <a:gd name="T25" fmla="*/ 192 h 607"/>
                <a:gd name="T26" fmla="*/ 101 w 766"/>
                <a:gd name="T27" fmla="*/ 120 h 607"/>
                <a:gd name="T28" fmla="*/ 187 w 766"/>
                <a:gd name="T29" fmla="*/ 79 h 607"/>
                <a:gd name="T30" fmla="*/ 237 w 766"/>
                <a:gd name="T31" fmla="*/ 105 h 607"/>
                <a:gd name="T32" fmla="*/ 287 w 766"/>
                <a:gd name="T33" fmla="*/ 98 h 607"/>
                <a:gd name="T34" fmla="*/ 311 w 766"/>
                <a:gd name="T35" fmla="*/ 54 h 607"/>
                <a:gd name="T36" fmla="*/ 388 w 766"/>
                <a:gd name="T37" fmla="*/ 47 h 607"/>
                <a:gd name="T38" fmla="*/ 417 w 766"/>
                <a:gd name="T39" fmla="*/ 11 h 607"/>
                <a:gd name="T40" fmla="*/ 467 w 766"/>
                <a:gd name="T41" fmla="*/ 10 h 607"/>
                <a:gd name="T42" fmla="*/ 480 w 766"/>
                <a:gd name="T43" fmla="*/ 33 h 607"/>
                <a:gd name="T44" fmla="*/ 534 w 766"/>
                <a:gd name="T45" fmla="*/ 0 h 607"/>
                <a:gd name="T46" fmla="*/ 600 w 766"/>
                <a:gd name="T47" fmla="*/ 8 h 607"/>
                <a:gd name="T48" fmla="*/ 627 w 766"/>
                <a:gd name="T49" fmla="*/ 69 h 607"/>
                <a:gd name="T50" fmla="*/ 759 w 766"/>
                <a:gd name="T51" fmla="*/ 180 h 607"/>
                <a:gd name="T52" fmla="*/ 766 w 766"/>
                <a:gd name="T53" fmla="*/ 296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6" h="607">
                  <a:moveTo>
                    <a:pt x="766" y="296"/>
                  </a:moveTo>
                  <a:lnTo>
                    <a:pt x="730" y="356"/>
                  </a:lnTo>
                  <a:lnTo>
                    <a:pt x="717" y="452"/>
                  </a:lnTo>
                  <a:lnTo>
                    <a:pt x="601" y="503"/>
                  </a:lnTo>
                  <a:lnTo>
                    <a:pt x="441" y="501"/>
                  </a:lnTo>
                  <a:lnTo>
                    <a:pt x="355" y="589"/>
                  </a:lnTo>
                  <a:lnTo>
                    <a:pt x="248" y="589"/>
                  </a:lnTo>
                  <a:lnTo>
                    <a:pt x="188" y="557"/>
                  </a:lnTo>
                  <a:lnTo>
                    <a:pt x="116" y="607"/>
                  </a:lnTo>
                  <a:lnTo>
                    <a:pt x="38" y="509"/>
                  </a:lnTo>
                  <a:lnTo>
                    <a:pt x="0" y="379"/>
                  </a:lnTo>
                  <a:lnTo>
                    <a:pt x="32" y="207"/>
                  </a:lnTo>
                  <a:lnTo>
                    <a:pt x="72" y="192"/>
                  </a:lnTo>
                  <a:lnTo>
                    <a:pt x="101" y="120"/>
                  </a:lnTo>
                  <a:lnTo>
                    <a:pt x="187" y="79"/>
                  </a:lnTo>
                  <a:lnTo>
                    <a:pt x="237" y="105"/>
                  </a:lnTo>
                  <a:lnTo>
                    <a:pt x="287" y="98"/>
                  </a:lnTo>
                  <a:lnTo>
                    <a:pt x="311" y="54"/>
                  </a:lnTo>
                  <a:lnTo>
                    <a:pt x="388" y="47"/>
                  </a:lnTo>
                  <a:lnTo>
                    <a:pt x="417" y="11"/>
                  </a:lnTo>
                  <a:lnTo>
                    <a:pt x="467" y="10"/>
                  </a:lnTo>
                  <a:lnTo>
                    <a:pt x="480" y="33"/>
                  </a:lnTo>
                  <a:lnTo>
                    <a:pt x="534" y="0"/>
                  </a:lnTo>
                  <a:lnTo>
                    <a:pt x="600" y="8"/>
                  </a:lnTo>
                  <a:lnTo>
                    <a:pt x="627" y="69"/>
                  </a:lnTo>
                  <a:lnTo>
                    <a:pt x="759" y="180"/>
                  </a:lnTo>
                  <a:lnTo>
                    <a:pt x="766" y="296"/>
                  </a:lnTo>
                  <a:close/>
                </a:path>
              </a:pathLst>
            </a:custGeom>
            <a:solidFill>
              <a:srgbClr val="C0C0C0"/>
            </a:solid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773" name="Freeform 319">
              <a:extLst>
                <a:ext uri="{FF2B5EF4-FFF2-40B4-BE49-F238E27FC236}">
                  <a16:creationId xmlns:a16="http://schemas.microsoft.com/office/drawing/2014/main" id="{A86913A9-2C99-40C5-BD0A-97E7DB05C7DB}"/>
                </a:ext>
              </a:extLst>
            </p:cNvPr>
            <p:cNvSpPr>
              <a:spLocks/>
            </p:cNvSpPr>
            <p:nvPr/>
          </p:nvSpPr>
          <p:spPr bwMode="auto">
            <a:xfrm>
              <a:off x="4576672" y="4964702"/>
              <a:ext cx="383147" cy="566933"/>
            </a:xfrm>
            <a:custGeom>
              <a:avLst/>
              <a:gdLst>
                <a:gd name="T0" fmla="*/ 1103 w 1227"/>
                <a:gd name="T1" fmla="*/ 1618 h 1817"/>
                <a:gd name="T2" fmla="*/ 970 w 1227"/>
                <a:gd name="T3" fmla="*/ 1620 h 1817"/>
                <a:gd name="T4" fmla="*/ 814 w 1227"/>
                <a:gd name="T5" fmla="*/ 1664 h 1817"/>
                <a:gd name="T6" fmla="*/ 690 w 1227"/>
                <a:gd name="T7" fmla="*/ 1689 h 1817"/>
                <a:gd name="T8" fmla="*/ 535 w 1227"/>
                <a:gd name="T9" fmla="*/ 1817 h 1817"/>
                <a:gd name="T10" fmla="*/ 423 w 1227"/>
                <a:gd name="T11" fmla="*/ 1608 h 1817"/>
                <a:gd name="T12" fmla="*/ 386 w 1227"/>
                <a:gd name="T13" fmla="*/ 1540 h 1817"/>
                <a:gd name="T14" fmla="*/ 381 w 1227"/>
                <a:gd name="T15" fmla="*/ 1513 h 1817"/>
                <a:gd name="T16" fmla="*/ 361 w 1227"/>
                <a:gd name="T17" fmla="*/ 1477 h 1817"/>
                <a:gd name="T18" fmla="*/ 342 w 1227"/>
                <a:gd name="T19" fmla="*/ 1454 h 1817"/>
                <a:gd name="T20" fmla="*/ 340 w 1227"/>
                <a:gd name="T21" fmla="*/ 1447 h 1817"/>
                <a:gd name="T22" fmla="*/ 349 w 1227"/>
                <a:gd name="T23" fmla="*/ 1442 h 1817"/>
                <a:gd name="T24" fmla="*/ 384 w 1227"/>
                <a:gd name="T25" fmla="*/ 1446 h 1817"/>
                <a:gd name="T26" fmla="*/ 423 w 1227"/>
                <a:gd name="T27" fmla="*/ 1454 h 1817"/>
                <a:gd name="T28" fmla="*/ 434 w 1227"/>
                <a:gd name="T29" fmla="*/ 1447 h 1817"/>
                <a:gd name="T30" fmla="*/ 443 w 1227"/>
                <a:gd name="T31" fmla="*/ 1429 h 1817"/>
                <a:gd name="T32" fmla="*/ 448 w 1227"/>
                <a:gd name="T33" fmla="*/ 1403 h 1817"/>
                <a:gd name="T34" fmla="*/ 445 w 1227"/>
                <a:gd name="T35" fmla="*/ 1379 h 1817"/>
                <a:gd name="T36" fmla="*/ 430 w 1227"/>
                <a:gd name="T37" fmla="*/ 1360 h 1817"/>
                <a:gd name="T38" fmla="*/ 378 w 1227"/>
                <a:gd name="T39" fmla="*/ 1341 h 1817"/>
                <a:gd name="T40" fmla="*/ 306 w 1227"/>
                <a:gd name="T41" fmla="*/ 1310 h 1817"/>
                <a:gd name="T42" fmla="*/ 280 w 1227"/>
                <a:gd name="T43" fmla="*/ 1292 h 1817"/>
                <a:gd name="T44" fmla="*/ 270 w 1227"/>
                <a:gd name="T45" fmla="*/ 1273 h 1817"/>
                <a:gd name="T46" fmla="*/ 268 w 1227"/>
                <a:gd name="T47" fmla="*/ 1261 h 1817"/>
                <a:gd name="T48" fmla="*/ 255 w 1227"/>
                <a:gd name="T49" fmla="*/ 1240 h 1817"/>
                <a:gd name="T50" fmla="*/ 219 w 1227"/>
                <a:gd name="T51" fmla="*/ 1210 h 1817"/>
                <a:gd name="T52" fmla="*/ 177 w 1227"/>
                <a:gd name="T53" fmla="*/ 1183 h 1817"/>
                <a:gd name="T54" fmla="*/ 150 w 1227"/>
                <a:gd name="T55" fmla="*/ 1149 h 1817"/>
                <a:gd name="T56" fmla="*/ 195 w 1227"/>
                <a:gd name="T57" fmla="*/ 1116 h 1817"/>
                <a:gd name="T58" fmla="*/ 130 w 1227"/>
                <a:gd name="T59" fmla="*/ 901 h 1817"/>
                <a:gd name="T60" fmla="*/ 186 w 1227"/>
                <a:gd name="T61" fmla="*/ 857 h 1817"/>
                <a:gd name="T62" fmla="*/ 137 w 1227"/>
                <a:gd name="T63" fmla="*/ 589 h 1817"/>
                <a:gd name="T64" fmla="*/ 145 w 1227"/>
                <a:gd name="T65" fmla="*/ 426 h 1817"/>
                <a:gd name="T66" fmla="*/ 35 w 1227"/>
                <a:gd name="T67" fmla="*/ 377 h 1817"/>
                <a:gd name="T68" fmla="*/ 0 w 1227"/>
                <a:gd name="T69" fmla="*/ 142 h 1817"/>
                <a:gd name="T70" fmla="*/ 269 w 1227"/>
                <a:gd name="T71" fmla="*/ 0 h 1817"/>
                <a:gd name="T72" fmla="*/ 594 w 1227"/>
                <a:gd name="T73" fmla="*/ 289 h 1817"/>
                <a:gd name="T74" fmla="*/ 756 w 1227"/>
                <a:gd name="T75" fmla="*/ 427 h 1817"/>
                <a:gd name="T76" fmla="*/ 790 w 1227"/>
                <a:gd name="T77" fmla="*/ 609 h 1817"/>
                <a:gd name="T78" fmla="*/ 1018 w 1227"/>
                <a:gd name="T79" fmla="*/ 690 h 1817"/>
                <a:gd name="T80" fmla="*/ 1112 w 1227"/>
                <a:gd name="T81" fmla="*/ 788 h 1817"/>
                <a:gd name="T82" fmla="*/ 1098 w 1227"/>
                <a:gd name="T83" fmla="*/ 1038 h 1817"/>
                <a:gd name="T84" fmla="*/ 1227 w 1227"/>
                <a:gd name="T85" fmla="*/ 1325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7" h="1817">
                  <a:moveTo>
                    <a:pt x="1227" y="1325"/>
                  </a:moveTo>
                  <a:lnTo>
                    <a:pt x="1115" y="1412"/>
                  </a:lnTo>
                  <a:lnTo>
                    <a:pt x="1103" y="1618"/>
                  </a:lnTo>
                  <a:lnTo>
                    <a:pt x="1037" y="1610"/>
                  </a:lnTo>
                  <a:lnTo>
                    <a:pt x="983" y="1643"/>
                  </a:lnTo>
                  <a:lnTo>
                    <a:pt x="970" y="1620"/>
                  </a:lnTo>
                  <a:lnTo>
                    <a:pt x="920" y="1621"/>
                  </a:lnTo>
                  <a:lnTo>
                    <a:pt x="891" y="1657"/>
                  </a:lnTo>
                  <a:lnTo>
                    <a:pt x="814" y="1664"/>
                  </a:lnTo>
                  <a:lnTo>
                    <a:pt x="790" y="1708"/>
                  </a:lnTo>
                  <a:lnTo>
                    <a:pt x="740" y="1715"/>
                  </a:lnTo>
                  <a:lnTo>
                    <a:pt x="690" y="1689"/>
                  </a:lnTo>
                  <a:lnTo>
                    <a:pt x="604" y="1730"/>
                  </a:lnTo>
                  <a:lnTo>
                    <a:pt x="575" y="1802"/>
                  </a:lnTo>
                  <a:lnTo>
                    <a:pt x="535" y="1817"/>
                  </a:lnTo>
                  <a:lnTo>
                    <a:pt x="517" y="1710"/>
                  </a:lnTo>
                  <a:lnTo>
                    <a:pt x="524" y="1667"/>
                  </a:lnTo>
                  <a:lnTo>
                    <a:pt x="423" y="1608"/>
                  </a:lnTo>
                  <a:lnTo>
                    <a:pt x="386" y="1552"/>
                  </a:lnTo>
                  <a:lnTo>
                    <a:pt x="386" y="1552"/>
                  </a:lnTo>
                  <a:lnTo>
                    <a:pt x="386" y="1540"/>
                  </a:lnTo>
                  <a:lnTo>
                    <a:pt x="385" y="1530"/>
                  </a:lnTo>
                  <a:lnTo>
                    <a:pt x="384" y="1520"/>
                  </a:lnTo>
                  <a:lnTo>
                    <a:pt x="381" y="1513"/>
                  </a:lnTo>
                  <a:lnTo>
                    <a:pt x="376" y="1498"/>
                  </a:lnTo>
                  <a:lnTo>
                    <a:pt x="369" y="1486"/>
                  </a:lnTo>
                  <a:lnTo>
                    <a:pt x="361" y="1477"/>
                  </a:lnTo>
                  <a:lnTo>
                    <a:pt x="355" y="1468"/>
                  </a:lnTo>
                  <a:lnTo>
                    <a:pt x="348" y="1461"/>
                  </a:lnTo>
                  <a:lnTo>
                    <a:pt x="342" y="1454"/>
                  </a:lnTo>
                  <a:lnTo>
                    <a:pt x="342" y="1454"/>
                  </a:lnTo>
                  <a:lnTo>
                    <a:pt x="340" y="1449"/>
                  </a:lnTo>
                  <a:lnTo>
                    <a:pt x="340" y="1447"/>
                  </a:lnTo>
                  <a:lnTo>
                    <a:pt x="341" y="1445"/>
                  </a:lnTo>
                  <a:lnTo>
                    <a:pt x="345" y="1442"/>
                  </a:lnTo>
                  <a:lnTo>
                    <a:pt x="349" y="1442"/>
                  </a:lnTo>
                  <a:lnTo>
                    <a:pt x="355" y="1442"/>
                  </a:lnTo>
                  <a:lnTo>
                    <a:pt x="369" y="1444"/>
                  </a:lnTo>
                  <a:lnTo>
                    <a:pt x="384" y="1446"/>
                  </a:lnTo>
                  <a:lnTo>
                    <a:pt x="399" y="1449"/>
                  </a:lnTo>
                  <a:lnTo>
                    <a:pt x="423" y="1454"/>
                  </a:lnTo>
                  <a:lnTo>
                    <a:pt x="423" y="1454"/>
                  </a:lnTo>
                  <a:lnTo>
                    <a:pt x="426" y="1454"/>
                  </a:lnTo>
                  <a:lnTo>
                    <a:pt x="429" y="1451"/>
                  </a:lnTo>
                  <a:lnTo>
                    <a:pt x="434" y="1447"/>
                  </a:lnTo>
                  <a:lnTo>
                    <a:pt x="437" y="1442"/>
                  </a:lnTo>
                  <a:lnTo>
                    <a:pt x="440" y="1436"/>
                  </a:lnTo>
                  <a:lnTo>
                    <a:pt x="443" y="1429"/>
                  </a:lnTo>
                  <a:lnTo>
                    <a:pt x="445" y="1420"/>
                  </a:lnTo>
                  <a:lnTo>
                    <a:pt x="447" y="1412"/>
                  </a:lnTo>
                  <a:lnTo>
                    <a:pt x="448" y="1403"/>
                  </a:lnTo>
                  <a:lnTo>
                    <a:pt x="448" y="1396"/>
                  </a:lnTo>
                  <a:lnTo>
                    <a:pt x="447" y="1387"/>
                  </a:lnTo>
                  <a:lnTo>
                    <a:pt x="445" y="1379"/>
                  </a:lnTo>
                  <a:lnTo>
                    <a:pt x="442" y="1371"/>
                  </a:lnTo>
                  <a:lnTo>
                    <a:pt x="436" y="1366"/>
                  </a:lnTo>
                  <a:lnTo>
                    <a:pt x="430" y="1360"/>
                  </a:lnTo>
                  <a:lnTo>
                    <a:pt x="423" y="1355"/>
                  </a:lnTo>
                  <a:lnTo>
                    <a:pt x="423" y="1355"/>
                  </a:lnTo>
                  <a:lnTo>
                    <a:pt x="378" y="1341"/>
                  </a:lnTo>
                  <a:lnTo>
                    <a:pt x="353" y="1331"/>
                  </a:lnTo>
                  <a:lnTo>
                    <a:pt x="328" y="1321"/>
                  </a:lnTo>
                  <a:lnTo>
                    <a:pt x="306" y="1310"/>
                  </a:lnTo>
                  <a:lnTo>
                    <a:pt x="296" y="1303"/>
                  </a:lnTo>
                  <a:lnTo>
                    <a:pt x="287" y="1298"/>
                  </a:lnTo>
                  <a:lnTo>
                    <a:pt x="280" y="1292"/>
                  </a:lnTo>
                  <a:lnTo>
                    <a:pt x="274" y="1285"/>
                  </a:lnTo>
                  <a:lnTo>
                    <a:pt x="271" y="1279"/>
                  </a:lnTo>
                  <a:lnTo>
                    <a:pt x="270" y="1273"/>
                  </a:lnTo>
                  <a:lnTo>
                    <a:pt x="270" y="1273"/>
                  </a:lnTo>
                  <a:lnTo>
                    <a:pt x="270" y="1266"/>
                  </a:lnTo>
                  <a:lnTo>
                    <a:pt x="268" y="1261"/>
                  </a:lnTo>
                  <a:lnTo>
                    <a:pt x="267" y="1255"/>
                  </a:lnTo>
                  <a:lnTo>
                    <a:pt x="263" y="1250"/>
                  </a:lnTo>
                  <a:lnTo>
                    <a:pt x="255" y="1240"/>
                  </a:lnTo>
                  <a:lnTo>
                    <a:pt x="245" y="1230"/>
                  </a:lnTo>
                  <a:lnTo>
                    <a:pt x="233" y="1220"/>
                  </a:lnTo>
                  <a:lnTo>
                    <a:pt x="219" y="1210"/>
                  </a:lnTo>
                  <a:lnTo>
                    <a:pt x="186" y="1189"/>
                  </a:lnTo>
                  <a:lnTo>
                    <a:pt x="186" y="1189"/>
                  </a:lnTo>
                  <a:lnTo>
                    <a:pt x="177" y="1183"/>
                  </a:lnTo>
                  <a:lnTo>
                    <a:pt x="167" y="1173"/>
                  </a:lnTo>
                  <a:lnTo>
                    <a:pt x="158" y="1162"/>
                  </a:lnTo>
                  <a:lnTo>
                    <a:pt x="150" y="1149"/>
                  </a:lnTo>
                  <a:lnTo>
                    <a:pt x="123" y="1095"/>
                  </a:lnTo>
                  <a:lnTo>
                    <a:pt x="148" y="1073"/>
                  </a:lnTo>
                  <a:lnTo>
                    <a:pt x="195" y="1116"/>
                  </a:lnTo>
                  <a:lnTo>
                    <a:pt x="218" y="1009"/>
                  </a:lnTo>
                  <a:lnTo>
                    <a:pt x="147" y="953"/>
                  </a:lnTo>
                  <a:lnTo>
                    <a:pt x="130" y="901"/>
                  </a:lnTo>
                  <a:lnTo>
                    <a:pt x="240" y="906"/>
                  </a:lnTo>
                  <a:lnTo>
                    <a:pt x="243" y="873"/>
                  </a:lnTo>
                  <a:lnTo>
                    <a:pt x="186" y="857"/>
                  </a:lnTo>
                  <a:lnTo>
                    <a:pt x="190" y="831"/>
                  </a:lnTo>
                  <a:lnTo>
                    <a:pt x="78" y="725"/>
                  </a:lnTo>
                  <a:lnTo>
                    <a:pt x="137" y="589"/>
                  </a:lnTo>
                  <a:lnTo>
                    <a:pt x="74" y="556"/>
                  </a:lnTo>
                  <a:lnTo>
                    <a:pt x="76" y="466"/>
                  </a:lnTo>
                  <a:lnTo>
                    <a:pt x="145" y="426"/>
                  </a:lnTo>
                  <a:lnTo>
                    <a:pt x="135" y="390"/>
                  </a:lnTo>
                  <a:lnTo>
                    <a:pt x="92" y="390"/>
                  </a:lnTo>
                  <a:lnTo>
                    <a:pt x="35" y="377"/>
                  </a:lnTo>
                  <a:lnTo>
                    <a:pt x="45" y="294"/>
                  </a:lnTo>
                  <a:lnTo>
                    <a:pt x="8" y="265"/>
                  </a:lnTo>
                  <a:lnTo>
                    <a:pt x="0" y="142"/>
                  </a:lnTo>
                  <a:lnTo>
                    <a:pt x="89" y="88"/>
                  </a:lnTo>
                  <a:lnTo>
                    <a:pt x="185" y="1"/>
                  </a:lnTo>
                  <a:lnTo>
                    <a:pt x="269" y="0"/>
                  </a:lnTo>
                  <a:lnTo>
                    <a:pt x="346" y="23"/>
                  </a:lnTo>
                  <a:lnTo>
                    <a:pt x="423" y="42"/>
                  </a:lnTo>
                  <a:lnTo>
                    <a:pt x="594" y="289"/>
                  </a:lnTo>
                  <a:lnTo>
                    <a:pt x="615" y="382"/>
                  </a:lnTo>
                  <a:lnTo>
                    <a:pt x="676" y="404"/>
                  </a:lnTo>
                  <a:lnTo>
                    <a:pt x="756" y="427"/>
                  </a:lnTo>
                  <a:lnTo>
                    <a:pt x="786" y="496"/>
                  </a:lnTo>
                  <a:lnTo>
                    <a:pt x="754" y="603"/>
                  </a:lnTo>
                  <a:lnTo>
                    <a:pt x="790" y="609"/>
                  </a:lnTo>
                  <a:lnTo>
                    <a:pt x="877" y="592"/>
                  </a:lnTo>
                  <a:lnTo>
                    <a:pt x="974" y="687"/>
                  </a:lnTo>
                  <a:lnTo>
                    <a:pt x="1018" y="690"/>
                  </a:lnTo>
                  <a:lnTo>
                    <a:pt x="1091" y="652"/>
                  </a:lnTo>
                  <a:lnTo>
                    <a:pt x="1135" y="693"/>
                  </a:lnTo>
                  <a:lnTo>
                    <a:pt x="1112" y="788"/>
                  </a:lnTo>
                  <a:lnTo>
                    <a:pt x="1172" y="845"/>
                  </a:lnTo>
                  <a:lnTo>
                    <a:pt x="1097" y="949"/>
                  </a:lnTo>
                  <a:lnTo>
                    <a:pt x="1098" y="1038"/>
                  </a:lnTo>
                  <a:lnTo>
                    <a:pt x="1159" y="1193"/>
                  </a:lnTo>
                  <a:lnTo>
                    <a:pt x="1223" y="1272"/>
                  </a:lnTo>
                  <a:lnTo>
                    <a:pt x="1227" y="1325"/>
                  </a:lnTo>
                  <a:close/>
                </a:path>
              </a:pathLst>
            </a:custGeom>
            <a:solidFill>
              <a:srgbClr val="C0C0C0"/>
            </a:solid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774" name="Freeform 320">
              <a:extLst>
                <a:ext uri="{FF2B5EF4-FFF2-40B4-BE49-F238E27FC236}">
                  <a16:creationId xmlns:a16="http://schemas.microsoft.com/office/drawing/2014/main" id="{60DD5841-67F6-4080-9505-77277B726BA9}"/>
                </a:ext>
              </a:extLst>
            </p:cNvPr>
            <p:cNvSpPr>
              <a:spLocks/>
            </p:cNvSpPr>
            <p:nvPr/>
          </p:nvSpPr>
          <p:spPr bwMode="auto">
            <a:xfrm>
              <a:off x="4617167" y="5428840"/>
              <a:ext cx="155751" cy="369130"/>
            </a:xfrm>
            <a:custGeom>
              <a:avLst/>
              <a:gdLst>
                <a:gd name="T0" fmla="*/ 503 w 503"/>
                <a:gd name="T1" fmla="*/ 830 h 1185"/>
                <a:gd name="T2" fmla="*/ 489 w 503"/>
                <a:gd name="T3" fmla="*/ 896 h 1185"/>
                <a:gd name="T4" fmla="*/ 434 w 503"/>
                <a:gd name="T5" fmla="*/ 953 h 1185"/>
                <a:gd name="T6" fmla="*/ 361 w 503"/>
                <a:gd name="T7" fmla="*/ 1066 h 1185"/>
                <a:gd name="T8" fmla="*/ 349 w 503"/>
                <a:gd name="T9" fmla="*/ 1133 h 1185"/>
                <a:gd name="T10" fmla="*/ 269 w 503"/>
                <a:gd name="T11" fmla="*/ 1173 h 1185"/>
                <a:gd name="T12" fmla="*/ 202 w 503"/>
                <a:gd name="T13" fmla="*/ 1185 h 1185"/>
                <a:gd name="T14" fmla="*/ 190 w 503"/>
                <a:gd name="T15" fmla="*/ 1178 h 1185"/>
                <a:gd name="T16" fmla="*/ 199 w 503"/>
                <a:gd name="T17" fmla="*/ 1155 h 1185"/>
                <a:gd name="T18" fmla="*/ 181 w 503"/>
                <a:gd name="T19" fmla="*/ 1110 h 1185"/>
                <a:gd name="T20" fmla="*/ 136 w 503"/>
                <a:gd name="T21" fmla="*/ 1072 h 1185"/>
                <a:gd name="T22" fmla="*/ 72 w 503"/>
                <a:gd name="T23" fmla="*/ 1044 h 1185"/>
                <a:gd name="T24" fmla="*/ 39 w 503"/>
                <a:gd name="T25" fmla="*/ 988 h 1185"/>
                <a:gd name="T26" fmla="*/ 35 w 503"/>
                <a:gd name="T27" fmla="*/ 969 h 1185"/>
                <a:gd name="T28" fmla="*/ 1 w 503"/>
                <a:gd name="T29" fmla="*/ 920 h 1185"/>
                <a:gd name="T30" fmla="*/ 10 w 503"/>
                <a:gd name="T31" fmla="*/ 905 h 1185"/>
                <a:gd name="T32" fmla="*/ 42 w 503"/>
                <a:gd name="T33" fmla="*/ 927 h 1185"/>
                <a:gd name="T34" fmla="*/ 38 w 503"/>
                <a:gd name="T35" fmla="*/ 898 h 1185"/>
                <a:gd name="T36" fmla="*/ 40 w 503"/>
                <a:gd name="T37" fmla="*/ 885 h 1185"/>
                <a:gd name="T38" fmla="*/ 18 w 503"/>
                <a:gd name="T39" fmla="*/ 876 h 1185"/>
                <a:gd name="T40" fmla="*/ 0 w 503"/>
                <a:gd name="T41" fmla="*/ 848 h 1185"/>
                <a:gd name="T42" fmla="*/ 0 w 503"/>
                <a:gd name="T43" fmla="*/ 812 h 1185"/>
                <a:gd name="T44" fmla="*/ 25 w 503"/>
                <a:gd name="T45" fmla="*/ 779 h 1185"/>
                <a:gd name="T46" fmla="*/ 42 w 503"/>
                <a:gd name="T47" fmla="*/ 752 h 1185"/>
                <a:gd name="T48" fmla="*/ 48 w 503"/>
                <a:gd name="T49" fmla="*/ 707 h 1185"/>
                <a:gd name="T50" fmla="*/ 53 w 503"/>
                <a:gd name="T51" fmla="*/ 678 h 1185"/>
                <a:gd name="T52" fmla="*/ 29 w 503"/>
                <a:gd name="T53" fmla="*/ 653 h 1185"/>
                <a:gd name="T54" fmla="*/ 56 w 503"/>
                <a:gd name="T55" fmla="*/ 626 h 1185"/>
                <a:gd name="T56" fmla="*/ 36 w 503"/>
                <a:gd name="T57" fmla="*/ 586 h 1185"/>
                <a:gd name="T58" fmla="*/ 27 w 503"/>
                <a:gd name="T59" fmla="*/ 566 h 1185"/>
                <a:gd name="T60" fmla="*/ 47 w 503"/>
                <a:gd name="T61" fmla="*/ 553 h 1185"/>
                <a:gd name="T62" fmla="*/ 30 w 503"/>
                <a:gd name="T63" fmla="*/ 509 h 1185"/>
                <a:gd name="T64" fmla="*/ 42 w 503"/>
                <a:gd name="T65" fmla="*/ 487 h 1185"/>
                <a:gd name="T66" fmla="*/ 82 w 503"/>
                <a:gd name="T67" fmla="*/ 438 h 1185"/>
                <a:gd name="T68" fmla="*/ 67 w 503"/>
                <a:gd name="T69" fmla="*/ 416 h 1185"/>
                <a:gd name="T70" fmla="*/ 36 w 503"/>
                <a:gd name="T71" fmla="*/ 407 h 1185"/>
                <a:gd name="T72" fmla="*/ 10 w 503"/>
                <a:gd name="T73" fmla="*/ 266 h 1185"/>
                <a:gd name="T74" fmla="*/ 63 w 503"/>
                <a:gd name="T75" fmla="*/ 130 h 1185"/>
                <a:gd name="T76" fmla="*/ 72 w 503"/>
                <a:gd name="T77" fmla="*/ 53 h 1185"/>
                <a:gd name="T78" fmla="*/ 112 w 503"/>
                <a:gd name="T79" fmla="*/ 0 h 1185"/>
                <a:gd name="T80" fmla="*/ 135 w 503"/>
                <a:gd name="T81" fmla="*/ 17 h 1185"/>
                <a:gd name="T82" fmla="*/ 142 w 503"/>
                <a:gd name="T83" fmla="*/ 53 h 1185"/>
                <a:gd name="T84" fmla="*/ 222 w 503"/>
                <a:gd name="T85" fmla="*/ 65 h 1185"/>
                <a:gd name="T86" fmla="*/ 229 w 503"/>
                <a:gd name="T87" fmla="*/ 66 h 1185"/>
                <a:gd name="T88" fmla="*/ 234 w 503"/>
                <a:gd name="T89" fmla="*/ 60 h 1185"/>
                <a:gd name="T90" fmla="*/ 249 w 503"/>
                <a:gd name="T91" fmla="*/ 49 h 1185"/>
                <a:gd name="T92" fmla="*/ 258 w 503"/>
                <a:gd name="T93" fmla="*/ 62 h 1185"/>
                <a:gd name="T94" fmla="*/ 259 w 503"/>
                <a:gd name="T95" fmla="*/ 65 h 1185"/>
                <a:gd name="T96" fmla="*/ 296 w 503"/>
                <a:gd name="T97" fmla="*/ 121 h 1185"/>
                <a:gd name="T98" fmla="*/ 397 w 503"/>
                <a:gd name="T99" fmla="*/ 180 h 1185"/>
                <a:gd name="T100" fmla="*/ 390 w 503"/>
                <a:gd name="T101" fmla="*/ 223 h 1185"/>
                <a:gd name="T102" fmla="*/ 408 w 503"/>
                <a:gd name="T103" fmla="*/ 330 h 1185"/>
                <a:gd name="T104" fmla="*/ 376 w 503"/>
                <a:gd name="T105" fmla="*/ 502 h 1185"/>
                <a:gd name="T106" fmla="*/ 414 w 503"/>
                <a:gd name="T107" fmla="*/ 632 h 1185"/>
                <a:gd name="T108" fmla="*/ 492 w 503"/>
                <a:gd name="T109" fmla="*/ 730 h 1185"/>
                <a:gd name="T110" fmla="*/ 503 w 503"/>
                <a:gd name="T111" fmla="*/ 830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3" h="1185">
                  <a:moveTo>
                    <a:pt x="503" y="830"/>
                  </a:moveTo>
                  <a:lnTo>
                    <a:pt x="489" y="896"/>
                  </a:lnTo>
                  <a:lnTo>
                    <a:pt x="434" y="953"/>
                  </a:lnTo>
                  <a:lnTo>
                    <a:pt x="361" y="1066"/>
                  </a:lnTo>
                  <a:lnTo>
                    <a:pt x="349" y="1133"/>
                  </a:lnTo>
                  <a:lnTo>
                    <a:pt x="269" y="1173"/>
                  </a:lnTo>
                  <a:lnTo>
                    <a:pt x="202" y="1185"/>
                  </a:lnTo>
                  <a:lnTo>
                    <a:pt x="190" y="1178"/>
                  </a:lnTo>
                  <a:lnTo>
                    <a:pt x="199" y="1155"/>
                  </a:lnTo>
                  <a:lnTo>
                    <a:pt x="181" y="1110"/>
                  </a:lnTo>
                  <a:lnTo>
                    <a:pt x="136" y="1072"/>
                  </a:lnTo>
                  <a:lnTo>
                    <a:pt x="72" y="1044"/>
                  </a:lnTo>
                  <a:lnTo>
                    <a:pt x="39" y="988"/>
                  </a:lnTo>
                  <a:lnTo>
                    <a:pt x="35" y="969"/>
                  </a:lnTo>
                  <a:lnTo>
                    <a:pt x="1" y="920"/>
                  </a:lnTo>
                  <a:lnTo>
                    <a:pt x="10" y="905"/>
                  </a:lnTo>
                  <a:lnTo>
                    <a:pt x="42" y="927"/>
                  </a:lnTo>
                  <a:lnTo>
                    <a:pt x="38" y="898"/>
                  </a:lnTo>
                  <a:lnTo>
                    <a:pt x="40" y="885"/>
                  </a:lnTo>
                  <a:lnTo>
                    <a:pt x="18" y="876"/>
                  </a:lnTo>
                  <a:lnTo>
                    <a:pt x="0" y="848"/>
                  </a:lnTo>
                  <a:lnTo>
                    <a:pt x="0" y="812"/>
                  </a:lnTo>
                  <a:lnTo>
                    <a:pt x="25" y="779"/>
                  </a:lnTo>
                  <a:lnTo>
                    <a:pt x="42" y="752"/>
                  </a:lnTo>
                  <a:lnTo>
                    <a:pt x="48" y="707"/>
                  </a:lnTo>
                  <a:lnTo>
                    <a:pt x="53" y="678"/>
                  </a:lnTo>
                  <a:lnTo>
                    <a:pt x="29" y="653"/>
                  </a:lnTo>
                  <a:lnTo>
                    <a:pt x="56" y="626"/>
                  </a:lnTo>
                  <a:lnTo>
                    <a:pt x="36" y="586"/>
                  </a:lnTo>
                  <a:lnTo>
                    <a:pt x="27" y="566"/>
                  </a:lnTo>
                  <a:lnTo>
                    <a:pt x="47" y="553"/>
                  </a:lnTo>
                  <a:lnTo>
                    <a:pt x="30" y="509"/>
                  </a:lnTo>
                  <a:lnTo>
                    <a:pt x="42" y="487"/>
                  </a:lnTo>
                  <a:lnTo>
                    <a:pt x="82" y="438"/>
                  </a:lnTo>
                  <a:lnTo>
                    <a:pt x="67" y="416"/>
                  </a:lnTo>
                  <a:lnTo>
                    <a:pt x="36" y="407"/>
                  </a:lnTo>
                  <a:lnTo>
                    <a:pt x="10" y="266"/>
                  </a:lnTo>
                  <a:lnTo>
                    <a:pt x="63" y="130"/>
                  </a:lnTo>
                  <a:lnTo>
                    <a:pt x="72" y="53"/>
                  </a:lnTo>
                  <a:lnTo>
                    <a:pt x="112" y="0"/>
                  </a:lnTo>
                  <a:lnTo>
                    <a:pt x="135" y="17"/>
                  </a:lnTo>
                  <a:lnTo>
                    <a:pt x="142" y="53"/>
                  </a:lnTo>
                  <a:lnTo>
                    <a:pt x="222" y="65"/>
                  </a:lnTo>
                  <a:lnTo>
                    <a:pt x="229" y="66"/>
                  </a:lnTo>
                  <a:lnTo>
                    <a:pt x="234" y="60"/>
                  </a:lnTo>
                  <a:lnTo>
                    <a:pt x="249" y="49"/>
                  </a:lnTo>
                  <a:lnTo>
                    <a:pt x="258" y="62"/>
                  </a:lnTo>
                  <a:lnTo>
                    <a:pt x="259" y="65"/>
                  </a:lnTo>
                  <a:lnTo>
                    <a:pt x="296" y="121"/>
                  </a:lnTo>
                  <a:lnTo>
                    <a:pt x="397" y="180"/>
                  </a:lnTo>
                  <a:lnTo>
                    <a:pt x="390" y="223"/>
                  </a:lnTo>
                  <a:lnTo>
                    <a:pt x="408" y="330"/>
                  </a:lnTo>
                  <a:lnTo>
                    <a:pt x="376" y="502"/>
                  </a:lnTo>
                  <a:lnTo>
                    <a:pt x="414" y="632"/>
                  </a:lnTo>
                  <a:lnTo>
                    <a:pt x="492" y="730"/>
                  </a:lnTo>
                  <a:lnTo>
                    <a:pt x="503" y="830"/>
                  </a:lnTo>
                  <a:close/>
                </a:path>
              </a:pathLst>
            </a:custGeom>
            <a:solidFill>
              <a:srgbClr val="C0C0C0"/>
            </a:solid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775" name="Freeform 321">
              <a:extLst>
                <a:ext uri="{FF2B5EF4-FFF2-40B4-BE49-F238E27FC236}">
                  <a16:creationId xmlns:a16="http://schemas.microsoft.com/office/drawing/2014/main" id="{1E2D88FA-5134-4331-A675-ACB7CCBCAE49}"/>
                </a:ext>
              </a:extLst>
            </p:cNvPr>
            <p:cNvSpPr>
              <a:spLocks/>
            </p:cNvSpPr>
            <p:nvPr/>
          </p:nvSpPr>
          <p:spPr bwMode="auto">
            <a:xfrm>
              <a:off x="4290091" y="5100206"/>
              <a:ext cx="362900" cy="342652"/>
            </a:xfrm>
            <a:custGeom>
              <a:avLst/>
              <a:gdLst>
                <a:gd name="T0" fmla="*/ 1052 w 1165"/>
                <a:gd name="T1" fmla="*/ 466 h 1099"/>
                <a:gd name="T2" fmla="*/ 1140 w 1165"/>
                <a:gd name="T3" fmla="*/ 574 h 1099"/>
                <a:gd name="T4" fmla="*/ 1070 w 1165"/>
                <a:gd name="T5" fmla="*/ 638 h 1099"/>
                <a:gd name="T6" fmla="*/ 1043 w 1165"/>
                <a:gd name="T7" fmla="*/ 662 h 1099"/>
                <a:gd name="T8" fmla="*/ 1020 w 1165"/>
                <a:gd name="T9" fmla="*/ 682 h 1099"/>
                <a:gd name="T10" fmla="*/ 965 w 1165"/>
                <a:gd name="T11" fmla="*/ 699 h 1099"/>
                <a:gd name="T12" fmla="*/ 991 w 1165"/>
                <a:gd name="T13" fmla="*/ 768 h 1099"/>
                <a:gd name="T14" fmla="*/ 935 w 1165"/>
                <a:gd name="T15" fmla="*/ 729 h 1099"/>
                <a:gd name="T16" fmla="*/ 902 w 1165"/>
                <a:gd name="T17" fmla="*/ 770 h 1099"/>
                <a:gd name="T18" fmla="*/ 894 w 1165"/>
                <a:gd name="T19" fmla="*/ 782 h 1099"/>
                <a:gd name="T20" fmla="*/ 894 w 1165"/>
                <a:gd name="T21" fmla="*/ 788 h 1099"/>
                <a:gd name="T22" fmla="*/ 904 w 1165"/>
                <a:gd name="T23" fmla="*/ 812 h 1099"/>
                <a:gd name="T24" fmla="*/ 916 w 1165"/>
                <a:gd name="T25" fmla="*/ 836 h 1099"/>
                <a:gd name="T26" fmla="*/ 806 w 1165"/>
                <a:gd name="T27" fmla="*/ 953 h 1099"/>
                <a:gd name="T28" fmla="*/ 834 w 1165"/>
                <a:gd name="T29" fmla="*/ 1045 h 1099"/>
                <a:gd name="T30" fmla="*/ 767 w 1165"/>
                <a:gd name="T31" fmla="*/ 1025 h 1099"/>
                <a:gd name="T32" fmla="*/ 633 w 1165"/>
                <a:gd name="T33" fmla="*/ 927 h 1099"/>
                <a:gd name="T34" fmla="*/ 548 w 1165"/>
                <a:gd name="T35" fmla="*/ 957 h 1099"/>
                <a:gd name="T36" fmla="*/ 546 w 1165"/>
                <a:gd name="T37" fmla="*/ 919 h 1099"/>
                <a:gd name="T38" fmla="*/ 556 w 1165"/>
                <a:gd name="T39" fmla="*/ 845 h 1099"/>
                <a:gd name="T40" fmla="*/ 434 w 1165"/>
                <a:gd name="T41" fmla="*/ 710 h 1099"/>
                <a:gd name="T42" fmla="*/ 329 w 1165"/>
                <a:gd name="T43" fmla="*/ 578 h 1099"/>
                <a:gd name="T44" fmla="*/ 171 w 1165"/>
                <a:gd name="T45" fmla="*/ 338 h 1099"/>
                <a:gd name="T46" fmla="*/ 0 w 1165"/>
                <a:gd name="T47" fmla="*/ 150 h 1099"/>
                <a:gd name="T48" fmla="*/ 54 w 1165"/>
                <a:gd name="T49" fmla="*/ 0 h 1099"/>
                <a:gd name="T50" fmla="*/ 112 w 1165"/>
                <a:gd name="T51" fmla="*/ 103 h 1099"/>
                <a:gd name="T52" fmla="*/ 205 w 1165"/>
                <a:gd name="T53" fmla="*/ 45 h 1099"/>
                <a:gd name="T54" fmla="*/ 345 w 1165"/>
                <a:gd name="T55" fmla="*/ 20 h 1099"/>
                <a:gd name="T56" fmla="*/ 536 w 1165"/>
                <a:gd name="T57" fmla="*/ 68 h 1099"/>
                <a:gd name="T58" fmla="*/ 852 w 1165"/>
                <a:gd name="T59" fmla="*/ 96 h 1099"/>
                <a:gd name="T60" fmla="*/ 936 w 1165"/>
                <a:gd name="T61" fmla="*/ 184 h 1099"/>
                <a:gd name="T62" fmla="*/ 1059 w 1165"/>
                <a:gd name="T63" fmla="*/ 154 h 1099"/>
                <a:gd name="T64" fmla="*/ 1112 w 1165"/>
                <a:gd name="T65" fmla="*/ 396 h 1099"/>
                <a:gd name="T66" fmla="*/ 1165 w 1165"/>
                <a:gd name="T67" fmla="*/ 438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65" h="1099">
                  <a:moveTo>
                    <a:pt x="1162" y="471"/>
                  </a:moveTo>
                  <a:lnTo>
                    <a:pt x="1052" y="466"/>
                  </a:lnTo>
                  <a:lnTo>
                    <a:pt x="1069" y="518"/>
                  </a:lnTo>
                  <a:lnTo>
                    <a:pt x="1140" y="574"/>
                  </a:lnTo>
                  <a:lnTo>
                    <a:pt x="1117" y="681"/>
                  </a:lnTo>
                  <a:lnTo>
                    <a:pt x="1070" y="638"/>
                  </a:lnTo>
                  <a:lnTo>
                    <a:pt x="1044" y="661"/>
                  </a:lnTo>
                  <a:lnTo>
                    <a:pt x="1043" y="662"/>
                  </a:lnTo>
                  <a:lnTo>
                    <a:pt x="1043" y="662"/>
                  </a:lnTo>
                  <a:lnTo>
                    <a:pt x="1020" y="682"/>
                  </a:lnTo>
                  <a:lnTo>
                    <a:pt x="970" y="652"/>
                  </a:lnTo>
                  <a:lnTo>
                    <a:pt x="965" y="699"/>
                  </a:lnTo>
                  <a:lnTo>
                    <a:pt x="1018" y="724"/>
                  </a:lnTo>
                  <a:lnTo>
                    <a:pt x="991" y="768"/>
                  </a:lnTo>
                  <a:lnTo>
                    <a:pt x="935" y="729"/>
                  </a:lnTo>
                  <a:lnTo>
                    <a:pt x="935" y="729"/>
                  </a:lnTo>
                  <a:lnTo>
                    <a:pt x="916" y="752"/>
                  </a:lnTo>
                  <a:lnTo>
                    <a:pt x="902" y="770"/>
                  </a:lnTo>
                  <a:lnTo>
                    <a:pt x="898" y="777"/>
                  </a:lnTo>
                  <a:lnTo>
                    <a:pt x="894" y="782"/>
                  </a:lnTo>
                  <a:lnTo>
                    <a:pt x="894" y="782"/>
                  </a:lnTo>
                  <a:lnTo>
                    <a:pt x="894" y="788"/>
                  </a:lnTo>
                  <a:lnTo>
                    <a:pt x="897" y="795"/>
                  </a:lnTo>
                  <a:lnTo>
                    <a:pt x="904" y="812"/>
                  </a:lnTo>
                  <a:lnTo>
                    <a:pt x="912" y="828"/>
                  </a:lnTo>
                  <a:lnTo>
                    <a:pt x="916" y="836"/>
                  </a:lnTo>
                  <a:lnTo>
                    <a:pt x="889" y="846"/>
                  </a:lnTo>
                  <a:lnTo>
                    <a:pt x="806" y="953"/>
                  </a:lnTo>
                  <a:lnTo>
                    <a:pt x="830" y="998"/>
                  </a:lnTo>
                  <a:lnTo>
                    <a:pt x="834" y="1045"/>
                  </a:lnTo>
                  <a:lnTo>
                    <a:pt x="814" y="1099"/>
                  </a:lnTo>
                  <a:lnTo>
                    <a:pt x="767" y="1025"/>
                  </a:lnTo>
                  <a:lnTo>
                    <a:pt x="687" y="1006"/>
                  </a:lnTo>
                  <a:lnTo>
                    <a:pt x="633" y="927"/>
                  </a:lnTo>
                  <a:lnTo>
                    <a:pt x="586" y="932"/>
                  </a:lnTo>
                  <a:lnTo>
                    <a:pt x="548" y="957"/>
                  </a:lnTo>
                  <a:lnTo>
                    <a:pt x="521" y="942"/>
                  </a:lnTo>
                  <a:lnTo>
                    <a:pt x="546" y="919"/>
                  </a:lnTo>
                  <a:lnTo>
                    <a:pt x="559" y="905"/>
                  </a:lnTo>
                  <a:lnTo>
                    <a:pt x="556" y="845"/>
                  </a:lnTo>
                  <a:lnTo>
                    <a:pt x="458" y="760"/>
                  </a:lnTo>
                  <a:lnTo>
                    <a:pt x="434" y="710"/>
                  </a:lnTo>
                  <a:lnTo>
                    <a:pt x="381" y="674"/>
                  </a:lnTo>
                  <a:lnTo>
                    <a:pt x="329" y="578"/>
                  </a:lnTo>
                  <a:lnTo>
                    <a:pt x="169" y="440"/>
                  </a:lnTo>
                  <a:lnTo>
                    <a:pt x="171" y="338"/>
                  </a:lnTo>
                  <a:lnTo>
                    <a:pt x="138" y="331"/>
                  </a:lnTo>
                  <a:lnTo>
                    <a:pt x="0" y="150"/>
                  </a:lnTo>
                  <a:lnTo>
                    <a:pt x="5" y="10"/>
                  </a:lnTo>
                  <a:lnTo>
                    <a:pt x="54" y="0"/>
                  </a:lnTo>
                  <a:lnTo>
                    <a:pt x="89" y="79"/>
                  </a:lnTo>
                  <a:lnTo>
                    <a:pt x="112" y="103"/>
                  </a:lnTo>
                  <a:lnTo>
                    <a:pt x="176" y="105"/>
                  </a:lnTo>
                  <a:lnTo>
                    <a:pt x="205" y="45"/>
                  </a:lnTo>
                  <a:lnTo>
                    <a:pt x="248" y="21"/>
                  </a:lnTo>
                  <a:lnTo>
                    <a:pt x="345" y="20"/>
                  </a:lnTo>
                  <a:lnTo>
                    <a:pt x="478" y="22"/>
                  </a:lnTo>
                  <a:lnTo>
                    <a:pt x="536" y="68"/>
                  </a:lnTo>
                  <a:lnTo>
                    <a:pt x="682" y="25"/>
                  </a:lnTo>
                  <a:lnTo>
                    <a:pt x="852" y="96"/>
                  </a:lnTo>
                  <a:lnTo>
                    <a:pt x="886" y="145"/>
                  </a:lnTo>
                  <a:lnTo>
                    <a:pt x="936" y="184"/>
                  </a:lnTo>
                  <a:lnTo>
                    <a:pt x="996" y="121"/>
                  </a:lnTo>
                  <a:lnTo>
                    <a:pt x="1059" y="154"/>
                  </a:lnTo>
                  <a:lnTo>
                    <a:pt x="1000" y="290"/>
                  </a:lnTo>
                  <a:lnTo>
                    <a:pt x="1112" y="396"/>
                  </a:lnTo>
                  <a:lnTo>
                    <a:pt x="1108" y="422"/>
                  </a:lnTo>
                  <a:lnTo>
                    <a:pt x="1165" y="438"/>
                  </a:lnTo>
                  <a:lnTo>
                    <a:pt x="1162" y="471"/>
                  </a:lnTo>
                  <a:close/>
                </a:path>
              </a:pathLst>
            </a:custGeom>
            <a:solidFill>
              <a:srgbClr val="C0C0C0"/>
            </a:solid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sp>
          <p:nvSpPr>
            <p:cNvPr id="776" name="Freeform 322">
              <a:extLst>
                <a:ext uri="{FF2B5EF4-FFF2-40B4-BE49-F238E27FC236}">
                  <a16:creationId xmlns:a16="http://schemas.microsoft.com/office/drawing/2014/main" id="{320656BB-95D4-421E-B19A-CC59F0AB2BEA}"/>
                </a:ext>
              </a:extLst>
            </p:cNvPr>
            <p:cNvSpPr>
              <a:spLocks/>
            </p:cNvSpPr>
            <p:nvPr/>
          </p:nvSpPr>
          <p:spPr bwMode="auto">
            <a:xfrm>
              <a:off x="4540849" y="5304239"/>
              <a:ext cx="175999" cy="250759"/>
            </a:xfrm>
            <a:custGeom>
              <a:avLst/>
              <a:gdLst>
                <a:gd name="T0" fmla="*/ 539 w 564"/>
                <a:gd name="T1" fmla="*/ 367 h 807"/>
                <a:gd name="T2" fmla="*/ 500 w 564"/>
                <a:gd name="T3" fmla="*/ 359 h 807"/>
                <a:gd name="T4" fmla="*/ 471 w 564"/>
                <a:gd name="T5" fmla="*/ 355 h 807"/>
                <a:gd name="T6" fmla="*/ 461 w 564"/>
                <a:gd name="T7" fmla="*/ 355 h 807"/>
                <a:gd name="T8" fmla="*/ 456 w 564"/>
                <a:gd name="T9" fmla="*/ 360 h 807"/>
                <a:gd name="T10" fmla="*/ 458 w 564"/>
                <a:gd name="T11" fmla="*/ 367 h 807"/>
                <a:gd name="T12" fmla="*/ 464 w 564"/>
                <a:gd name="T13" fmla="*/ 374 h 807"/>
                <a:gd name="T14" fmla="*/ 477 w 564"/>
                <a:gd name="T15" fmla="*/ 390 h 807"/>
                <a:gd name="T16" fmla="*/ 492 w 564"/>
                <a:gd name="T17" fmla="*/ 411 h 807"/>
                <a:gd name="T18" fmla="*/ 500 w 564"/>
                <a:gd name="T19" fmla="*/ 433 h 807"/>
                <a:gd name="T20" fmla="*/ 502 w 564"/>
                <a:gd name="T21" fmla="*/ 453 h 807"/>
                <a:gd name="T22" fmla="*/ 492 w 564"/>
                <a:gd name="T23" fmla="*/ 449 h 807"/>
                <a:gd name="T24" fmla="*/ 465 w 564"/>
                <a:gd name="T25" fmla="*/ 465 h 807"/>
                <a:gd name="T26" fmla="*/ 378 w 564"/>
                <a:gd name="T27" fmla="*/ 417 h 807"/>
                <a:gd name="T28" fmla="*/ 315 w 564"/>
                <a:gd name="T29" fmla="*/ 453 h 807"/>
                <a:gd name="T30" fmla="*/ 253 w 564"/>
                <a:gd name="T31" fmla="*/ 666 h 807"/>
                <a:gd name="T32" fmla="*/ 249 w 564"/>
                <a:gd name="T33" fmla="*/ 807 h 807"/>
                <a:gd name="T34" fmla="*/ 232 w 564"/>
                <a:gd name="T35" fmla="*/ 743 h 807"/>
                <a:gd name="T36" fmla="*/ 103 w 564"/>
                <a:gd name="T37" fmla="*/ 636 h 807"/>
                <a:gd name="T38" fmla="*/ 28 w 564"/>
                <a:gd name="T39" fmla="*/ 597 h 807"/>
                <a:gd name="T40" fmla="*/ 37 w 564"/>
                <a:gd name="T41" fmla="*/ 575 h 807"/>
                <a:gd name="T42" fmla="*/ 57 w 564"/>
                <a:gd name="T43" fmla="*/ 541 h 807"/>
                <a:gd name="T44" fmla="*/ 8 w 564"/>
                <a:gd name="T45" fmla="*/ 447 h 807"/>
                <a:gd name="T46" fmla="*/ 24 w 564"/>
                <a:gd name="T47" fmla="*/ 346 h 807"/>
                <a:gd name="T48" fmla="*/ 83 w 564"/>
                <a:gd name="T49" fmla="*/ 194 h 807"/>
                <a:gd name="T50" fmla="*/ 110 w 564"/>
                <a:gd name="T51" fmla="*/ 184 h 807"/>
                <a:gd name="T52" fmla="*/ 98 w 564"/>
                <a:gd name="T53" fmla="*/ 160 h 807"/>
                <a:gd name="T54" fmla="*/ 88 w 564"/>
                <a:gd name="T55" fmla="*/ 136 h 807"/>
                <a:gd name="T56" fmla="*/ 88 w 564"/>
                <a:gd name="T57" fmla="*/ 130 h 807"/>
                <a:gd name="T58" fmla="*/ 96 w 564"/>
                <a:gd name="T59" fmla="*/ 118 h 807"/>
                <a:gd name="T60" fmla="*/ 129 w 564"/>
                <a:gd name="T61" fmla="*/ 77 h 807"/>
                <a:gd name="T62" fmla="*/ 212 w 564"/>
                <a:gd name="T63" fmla="*/ 72 h 807"/>
                <a:gd name="T64" fmla="*/ 164 w 564"/>
                <a:gd name="T65" fmla="*/ 0 h 807"/>
                <a:gd name="T66" fmla="*/ 237 w 564"/>
                <a:gd name="T67" fmla="*/ 10 h 807"/>
                <a:gd name="T68" fmla="*/ 266 w 564"/>
                <a:gd name="T69" fmla="*/ 62 h 807"/>
                <a:gd name="T70" fmla="*/ 274 w 564"/>
                <a:gd name="T71" fmla="*/ 75 h 807"/>
                <a:gd name="T72" fmla="*/ 293 w 564"/>
                <a:gd name="T73" fmla="*/ 96 h 807"/>
                <a:gd name="T74" fmla="*/ 302 w 564"/>
                <a:gd name="T75" fmla="*/ 102 h 807"/>
                <a:gd name="T76" fmla="*/ 349 w 564"/>
                <a:gd name="T77" fmla="*/ 133 h 807"/>
                <a:gd name="T78" fmla="*/ 371 w 564"/>
                <a:gd name="T79" fmla="*/ 153 h 807"/>
                <a:gd name="T80" fmla="*/ 383 w 564"/>
                <a:gd name="T81" fmla="*/ 168 h 807"/>
                <a:gd name="T82" fmla="*/ 386 w 564"/>
                <a:gd name="T83" fmla="*/ 179 h 807"/>
                <a:gd name="T84" fmla="*/ 386 w 564"/>
                <a:gd name="T85" fmla="*/ 186 h 807"/>
                <a:gd name="T86" fmla="*/ 390 w 564"/>
                <a:gd name="T87" fmla="*/ 198 h 807"/>
                <a:gd name="T88" fmla="*/ 403 w 564"/>
                <a:gd name="T89" fmla="*/ 211 h 807"/>
                <a:gd name="T90" fmla="*/ 422 w 564"/>
                <a:gd name="T91" fmla="*/ 223 h 807"/>
                <a:gd name="T92" fmla="*/ 469 w 564"/>
                <a:gd name="T93" fmla="*/ 244 h 807"/>
                <a:gd name="T94" fmla="*/ 539 w 564"/>
                <a:gd name="T95" fmla="*/ 268 h 807"/>
                <a:gd name="T96" fmla="*/ 546 w 564"/>
                <a:gd name="T97" fmla="*/ 273 h 807"/>
                <a:gd name="T98" fmla="*/ 558 w 564"/>
                <a:gd name="T99" fmla="*/ 284 h 807"/>
                <a:gd name="T100" fmla="*/ 563 w 564"/>
                <a:gd name="T101" fmla="*/ 300 h 807"/>
                <a:gd name="T102" fmla="*/ 564 w 564"/>
                <a:gd name="T103" fmla="*/ 316 h 807"/>
                <a:gd name="T104" fmla="*/ 561 w 564"/>
                <a:gd name="T105" fmla="*/ 333 h 807"/>
                <a:gd name="T106" fmla="*/ 556 w 564"/>
                <a:gd name="T107" fmla="*/ 349 h 807"/>
                <a:gd name="T108" fmla="*/ 550 w 564"/>
                <a:gd name="T109" fmla="*/ 360 h 807"/>
                <a:gd name="T110" fmla="*/ 542 w 564"/>
                <a:gd name="T111" fmla="*/ 367 h 807"/>
                <a:gd name="T112" fmla="*/ 539 w 564"/>
                <a:gd name="T113" fmla="*/ 367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64" h="807">
                  <a:moveTo>
                    <a:pt x="539" y="367"/>
                  </a:moveTo>
                  <a:lnTo>
                    <a:pt x="539" y="367"/>
                  </a:lnTo>
                  <a:lnTo>
                    <a:pt x="515" y="362"/>
                  </a:lnTo>
                  <a:lnTo>
                    <a:pt x="500" y="359"/>
                  </a:lnTo>
                  <a:lnTo>
                    <a:pt x="485" y="357"/>
                  </a:lnTo>
                  <a:lnTo>
                    <a:pt x="471" y="355"/>
                  </a:lnTo>
                  <a:lnTo>
                    <a:pt x="465" y="355"/>
                  </a:lnTo>
                  <a:lnTo>
                    <a:pt x="461" y="355"/>
                  </a:lnTo>
                  <a:lnTo>
                    <a:pt x="457" y="358"/>
                  </a:lnTo>
                  <a:lnTo>
                    <a:pt x="456" y="360"/>
                  </a:lnTo>
                  <a:lnTo>
                    <a:pt x="456" y="362"/>
                  </a:lnTo>
                  <a:lnTo>
                    <a:pt x="458" y="367"/>
                  </a:lnTo>
                  <a:lnTo>
                    <a:pt x="458" y="367"/>
                  </a:lnTo>
                  <a:lnTo>
                    <a:pt x="464" y="374"/>
                  </a:lnTo>
                  <a:lnTo>
                    <a:pt x="471" y="381"/>
                  </a:lnTo>
                  <a:lnTo>
                    <a:pt x="477" y="390"/>
                  </a:lnTo>
                  <a:lnTo>
                    <a:pt x="485" y="399"/>
                  </a:lnTo>
                  <a:lnTo>
                    <a:pt x="492" y="411"/>
                  </a:lnTo>
                  <a:lnTo>
                    <a:pt x="497" y="426"/>
                  </a:lnTo>
                  <a:lnTo>
                    <a:pt x="500" y="433"/>
                  </a:lnTo>
                  <a:lnTo>
                    <a:pt x="501" y="443"/>
                  </a:lnTo>
                  <a:lnTo>
                    <a:pt x="502" y="453"/>
                  </a:lnTo>
                  <a:lnTo>
                    <a:pt x="502" y="465"/>
                  </a:lnTo>
                  <a:lnTo>
                    <a:pt x="492" y="449"/>
                  </a:lnTo>
                  <a:lnTo>
                    <a:pt x="472" y="466"/>
                  </a:lnTo>
                  <a:lnTo>
                    <a:pt x="465" y="465"/>
                  </a:lnTo>
                  <a:lnTo>
                    <a:pt x="385" y="453"/>
                  </a:lnTo>
                  <a:lnTo>
                    <a:pt x="378" y="417"/>
                  </a:lnTo>
                  <a:lnTo>
                    <a:pt x="355" y="400"/>
                  </a:lnTo>
                  <a:lnTo>
                    <a:pt x="315" y="453"/>
                  </a:lnTo>
                  <a:lnTo>
                    <a:pt x="306" y="530"/>
                  </a:lnTo>
                  <a:lnTo>
                    <a:pt x="253" y="666"/>
                  </a:lnTo>
                  <a:lnTo>
                    <a:pt x="279" y="807"/>
                  </a:lnTo>
                  <a:lnTo>
                    <a:pt x="249" y="807"/>
                  </a:lnTo>
                  <a:lnTo>
                    <a:pt x="237" y="783"/>
                  </a:lnTo>
                  <a:lnTo>
                    <a:pt x="232" y="743"/>
                  </a:lnTo>
                  <a:lnTo>
                    <a:pt x="176" y="675"/>
                  </a:lnTo>
                  <a:lnTo>
                    <a:pt x="103" y="636"/>
                  </a:lnTo>
                  <a:lnTo>
                    <a:pt x="73" y="603"/>
                  </a:lnTo>
                  <a:lnTo>
                    <a:pt x="28" y="597"/>
                  </a:lnTo>
                  <a:lnTo>
                    <a:pt x="15" y="568"/>
                  </a:lnTo>
                  <a:lnTo>
                    <a:pt x="37" y="575"/>
                  </a:lnTo>
                  <a:lnTo>
                    <a:pt x="55" y="569"/>
                  </a:lnTo>
                  <a:lnTo>
                    <a:pt x="57" y="541"/>
                  </a:lnTo>
                  <a:lnTo>
                    <a:pt x="25" y="524"/>
                  </a:lnTo>
                  <a:lnTo>
                    <a:pt x="8" y="447"/>
                  </a:lnTo>
                  <a:lnTo>
                    <a:pt x="28" y="393"/>
                  </a:lnTo>
                  <a:lnTo>
                    <a:pt x="24" y="346"/>
                  </a:lnTo>
                  <a:lnTo>
                    <a:pt x="0" y="301"/>
                  </a:lnTo>
                  <a:lnTo>
                    <a:pt x="83" y="194"/>
                  </a:lnTo>
                  <a:lnTo>
                    <a:pt x="110" y="184"/>
                  </a:lnTo>
                  <a:lnTo>
                    <a:pt x="110" y="184"/>
                  </a:lnTo>
                  <a:lnTo>
                    <a:pt x="106" y="176"/>
                  </a:lnTo>
                  <a:lnTo>
                    <a:pt x="98" y="160"/>
                  </a:lnTo>
                  <a:lnTo>
                    <a:pt x="91" y="143"/>
                  </a:lnTo>
                  <a:lnTo>
                    <a:pt x="88" y="136"/>
                  </a:lnTo>
                  <a:lnTo>
                    <a:pt x="88" y="130"/>
                  </a:lnTo>
                  <a:lnTo>
                    <a:pt x="88" y="130"/>
                  </a:lnTo>
                  <a:lnTo>
                    <a:pt x="92" y="125"/>
                  </a:lnTo>
                  <a:lnTo>
                    <a:pt x="96" y="118"/>
                  </a:lnTo>
                  <a:lnTo>
                    <a:pt x="110" y="100"/>
                  </a:lnTo>
                  <a:lnTo>
                    <a:pt x="129" y="77"/>
                  </a:lnTo>
                  <a:lnTo>
                    <a:pt x="185" y="116"/>
                  </a:lnTo>
                  <a:lnTo>
                    <a:pt x="212" y="72"/>
                  </a:lnTo>
                  <a:lnTo>
                    <a:pt x="159" y="47"/>
                  </a:lnTo>
                  <a:lnTo>
                    <a:pt x="164" y="0"/>
                  </a:lnTo>
                  <a:lnTo>
                    <a:pt x="214" y="30"/>
                  </a:lnTo>
                  <a:lnTo>
                    <a:pt x="237" y="10"/>
                  </a:lnTo>
                  <a:lnTo>
                    <a:pt x="239" y="8"/>
                  </a:lnTo>
                  <a:lnTo>
                    <a:pt x="266" y="62"/>
                  </a:lnTo>
                  <a:lnTo>
                    <a:pt x="266" y="62"/>
                  </a:lnTo>
                  <a:lnTo>
                    <a:pt x="274" y="75"/>
                  </a:lnTo>
                  <a:lnTo>
                    <a:pt x="283" y="86"/>
                  </a:lnTo>
                  <a:lnTo>
                    <a:pt x="293" y="96"/>
                  </a:lnTo>
                  <a:lnTo>
                    <a:pt x="302" y="102"/>
                  </a:lnTo>
                  <a:lnTo>
                    <a:pt x="302" y="102"/>
                  </a:lnTo>
                  <a:lnTo>
                    <a:pt x="335" y="123"/>
                  </a:lnTo>
                  <a:lnTo>
                    <a:pt x="349" y="133"/>
                  </a:lnTo>
                  <a:lnTo>
                    <a:pt x="361" y="143"/>
                  </a:lnTo>
                  <a:lnTo>
                    <a:pt x="371" y="153"/>
                  </a:lnTo>
                  <a:lnTo>
                    <a:pt x="379" y="163"/>
                  </a:lnTo>
                  <a:lnTo>
                    <a:pt x="383" y="168"/>
                  </a:lnTo>
                  <a:lnTo>
                    <a:pt x="384" y="174"/>
                  </a:lnTo>
                  <a:lnTo>
                    <a:pt x="386" y="179"/>
                  </a:lnTo>
                  <a:lnTo>
                    <a:pt x="386" y="186"/>
                  </a:lnTo>
                  <a:lnTo>
                    <a:pt x="386" y="186"/>
                  </a:lnTo>
                  <a:lnTo>
                    <a:pt x="387" y="192"/>
                  </a:lnTo>
                  <a:lnTo>
                    <a:pt x="390" y="198"/>
                  </a:lnTo>
                  <a:lnTo>
                    <a:pt x="396" y="205"/>
                  </a:lnTo>
                  <a:lnTo>
                    <a:pt x="403" y="211"/>
                  </a:lnTo>
                  <a:lnTo>
                    <a:pt x="412" y="216"/>
                  </a:lnTo>
                  <a:lnTo>
                    <a:pt x="422" y="223"/>
                  </a:lnTo>
                  <a:lnTo>
                    <a:pt x="444" y="234"/>
                  </a:lnTo>
                  <a:lnTo>
                    <a:pt x="469" y="244"/>
                  </a:lnTo>
                  <a:lnTo>
                    <a:pt x="494" y="254"/>
                  </a:lnTo>
                  <a:lnTo>
                    <a:pt x="539" y="268"/>
                  </a:lnTo>
                  <a:lnTo>
                    <a:pt x="539" y="268"/>
                  </a:lnTo>
                  <a:lnTo>
                    <a:pt x="546" y="273"/>
                  </a:lnTo>
                  <a:lnTo>
                    <a:pt x="552" y="279"/>
                  </a:lnTo>
                  <a:lnTo>
                    <a:pt x="558" y="284"/>
                  </a:lnTo>
                  <a:lnTo>
                    <a:pt x="561" y="292"/>
                  </a:lnTo>
                  <a:lnTo>
                    <a:pt x="563" y="300"/>
                  </a:lnTo>
                  <a:lnTo>
                    <a:pt x="564" y="309"/>
                  </a:lnTo>
                  <a:lnTo>
                    <a:pt x="564" y="316"/>
                  </a:lnTo>
                  <a:lnTo>
                    <a:pt x="563" y="325"/>
                  </a:lnTo>
                  <a:lnTo>
                    <a:pt x="561" y="333"/>
                  </a:lnTo>
                  <a:lnTo>
                    <a:pt x="559" y="342"/>
                  </a:lnTo>
                  <a:lnTo>
                    <a:pt x="556" y="349"/>
                  </a:lnTo>
                  <a:lnTo>
                    <a:pt x="553" y="355"/>
                  </a:lnTo>
                  <a:lnTo>
                    <a:pt x="550" y="360"/>
                  </a:lnTo>
                  <a:lnTo>
                    <a:pt x="545" y="364"/>
                  </a:lnTo>
                  <a:lnTo>
                    <a:pt x="542" y="367"/>
                  </a:lnTo>
                  <a:lnTo>
                    <a:pt x="539" y="367"/>
                  </a:lnTo>
                  <a:lnTo>
                    <a:pt x="539" y="367"/>
                  </a:lnTo>
                  <a:close/>
                </a:path>
              </a:pathLst>
            </a:custGeom>
            <a:solidFill>
              <a:srgbClr val="C0C0C0"/>
            </a:solidFill>
            <a:ln w="3175">
              <a:solidFill>
                <a:schemeClr val="bg1"/>
              </a:solidFill>
            </a:ln>
          </p:spPr>
          <p:txBody>
            <a:bodyPr vert="horz" wrap="square" lIns="91440" tIns="45720" rIns="91440" bIns="45720" numCol="1" anchor="t" anchorCtr="0" compatLnSpc="1">
              <a:prstTxWarp prst="textNoShape">
                <a:avLst/>
              </a:prstTxWarp>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endParaRPr lang="en-US" dirty="0"/>
            </a:p>
          </p:txBody>
        </p:sp>
        <p:grpSp>
          <p:nvGrpSpPr>
            <p:cNvPr id="777" name="Gruppieren 182">
              <a:extLst>
                <a:ext uri="{FF2B5EF4-FFF2-40B4-BE49-F238E27FC236}">
                  <a16:creationId xmlns:a16="http://schemas.microsoft.com/office/drawing/2014/main" id="{45CD6B0E-1809-46C6-B5E1-4CFA3803F11E}"/>
                </a:ext>
              </a:extLst>
            </p:cNvPr>
            <p:cNvGrpSpPr/>
            <p:nvPr/>
          </p:nvGrpSpPr>
          <p:grpSpPr>
            <a:xfrm>
              <a:off x="4047643" y="2360848"/>
              <a:ext cx="374313" cy="429768"/>
              <a:chOff x="2099255" y="335728"/>
              <a:chExt cx="374313" cy="429768"/>
            </a:xfrm>
          </p:grpSpPr>
          <p:sp>
            <p:nvSpPr>
              <p:cNvPr id="790" name="Freeform 102">
                <a:extLst>
                  <a:ext uri="{FF2B5EF4-FFF2-40B4-BE49-F238E27FC236}">
                    <a16:creationId xmlns:a16="http://schemas.microsoft.com/office/drawing/2014/main" id="{AA978A43-60FD-44C8-BC35-E81C182714AC}"/>
                  </a:ext>
                </a:extLst>
              </p:cNvPr>
              <p:cNvSpPr/>
              <p:nvPr/>
            </p:nvSpPr>
            <p:spPr>
              <a:xfrm rot="10800000">
                <a:off x="2099255" y="335728"/>
                <a:ext cx="248230" cy="421477"/>
              </a:xfrm>
              <a:custGeom>
                <a:avLst/>
                <a:gdLst>
                  <a:gd name="connsiteX0" fmla="*/ 838312 w 1676624"/>
                  <a:gd name="connsiteY0" fmla="*/ 2846784 h 2846784"/>
                  <a:gd name="connsiteX1" fmla="*/ 4328 w 1676624"/>
                  <a:gd name="connsiteY1" fmla="*/ 2094185 h 2846784"/>
                  <a:gd name="connsiteX2" fmla="*/ 4038 w 1676624"/>
                  <a:gd name="connsiteY2" fmla="*/ 2088431 h 2846784"/>
                  <a:gd name="connsiteX3" fmla="*/ 1 w 1676624"/>
                  <a:gd name="connsiteY3" fmla="*/ 2088431 h 2846784"/>
                  <a:gd name="connsiteX4" fmla="*/ 3586 w 1676624"/>
                  <a:gd name="connsiteY4" fmla="*/ 2079483 h 2846784"/>
                  <a:gd name="connsiteX5" fmla="*/ 0 w 1676624"/>
                  <a:gd name="connsiteY5" fmla="*/ 2008472 h 2846784"/>
                  <a:gd name="connsiteX6" fmla="*/ 245536 w 1676624"/>
                  <a:gd name="connsiteY6" fmla="*/ 1415696 h 2846784"/>
                  <a:gd name="connsiteX7" fmla="*/ 281355 w 1676624"/>
                  <a:gd name="connsiteY7" fmla="*/ 1386143 h 2846784"/>
                  <a:gd name="connsiteX8" fmla="*/ 836677 w 1676624"/>
                  <a:gd name="connsiteY8" fmla="*/ 0 h 2846784"/>
                  <a:gd name="connsiteX9" fmla="*/ 1390385 w 1676624"/>
                  <a:gd name="connsiteY9" fmla="*/ 1382113 h 2846784"/>
                  <a:gd name="connsiteX10" fmla="*/ 1431088 w 1676624"/>
                  <a:gd name="connsiteY10" fmla="*/ 1415696 h 2846784"/>
                  <a:gd name="connsiteX11" fmla="*/ 1676624 w 1676624"/>
                  <a:gd name="connsiteY11" fmla="*/ 2008472 h 2846784"/>
                  <a:gd name="connsiteX12" fmla="*/ 1672672 w 1676624"/>
                  <a:gd name="connsiteY12" fmla="*/ 2086732 h 2846784"/>
                  <a:gd name="connsiteX13" fmla="*/ 1673353 w 1676624"/>
                  <a:gd name="connsiteY13" fmla="*/ 2088431 h 2846784"/>
                  <a:gd name="connsiteX14" fmla="*/ 1672587 w 1676624"/>
                  <a:gd name="connsiteY14" fmla="*/ 2088431 h 2846784"/>
                  <a:gd name="connsiteX15" fmla="*/ 1672296 w 1676624"/>
                  <a:gd name="connsiteY15" fmla="*/ 2094185 h 2846784"/>
                  <a:gd name="connsiteX16" fmla="*/ 838312 w 1676624"/>
                  <a:gd name="connsiteY16" fmla="*/ 2846784 h 284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6624" h="2846784">
                    <a:moveTo>
                      <a:pt x="838312" y="2846784"/>
                    </a:moveTo>
                    <a:cubicBezTo>
                      <a:pt x="404262" y="2846784"/>
                      <a:pt x="47258" y="2516909"/>
                      <a:pt x="4328" y="2094185"/>
                    </a:cubicBezTo>
                    <a:lnTo>
                      <a:pt x="4038" y="2088431"/>
                    </a:lnTo>
                    <a:lnTo>
                      <a:pt x="1" y="2088431"/>
                    </a:lnTo>
                    <a:lnTo>
                      <a:pt x="3586" y="2079483"/>
                    </a:lnTo>
                    <a:lnTo>
                      <a:pt x="0" y="2008472"/>
                    </a:lnTo>
                    <a:cubicBezTo>
                      <a:pt x="0" y="1776979"/>
                      <a:pt x="93831" y="1567401"/>
                      <a:pt x="245536" y="1415696"/>
                    </a:cubicBezTo>
                    <a:lnTo>
                      <a:pt x="281355" y="1386143"/>
                    </a:lnTo>
                    <a:lnTo>
                      <a:pt x="836677" y="0"/>
                    </a:lnTo>
                    <a:lnTo>
                      <a:pt x="1390385" y="1382113"/>
                    </a:lnTo>
                    <a:lnTo>
                      <a:pt x="1431088" y="1415696"/>
                    </a:lnTo>
                    <a:cubicBezTo>
                      <a:pt x="1582793" y="1567401"/>
                      <a:pt x="1676624" y="1776979"/>
                      <a:pt x="1676624" y="2008472"/>
                    </a:cubicBezTo>
                    <a:lnTo>
                      <a:pt x="1672672" y="2086732"/>
                    </a:lnTo>
                    <a:lnTo>
                      <a:pt x="1673353" y="2088431"/>
                    </a:lnTo>
                    <a:lnTo>
                      <a:pt x="1672587" y="2088431"/>
                    </a:lnTo>
                    <a:lnTo>
                      <a:pt x="1672296" y="2094185"/>
                    </a:lnTo>
                    <a:cubicBezTo>
                      <a:pt x="1629366" y="2516909"/>
                      <a:pt x="1272363" y="2846784"/>
                      <a:pt x="838312" y="2846784"/>
                    </a:cubicBezTo>
                    <a:close/>
                  </a:path>
                </a:pathLst>
              </a:custGeom>
              <a:solidFill>
                <a:srgbClr val="FECD01"/>
              </a:solidFill>
              <a:ln w="25400" cap="flat" cmpd="sng" algn="ctr">
                <a:noFill/>
                <a:prstDash val="solid"/>
              </a:ln>
              <a:effectLst/>
            </p:spPr>
            <p:txBody>
              <a:bodyPr rtlCol="0" anchor="ct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791" name="Gruppieren 196">
                <a:extLst>
                  <a:ext uri="{FF2B5EF4-FFF2-40B4-BE49-F238E27FC236}">
                    <a16:creationId xmlns:a16="http://schemas.microsoft.com/office/drawing/2014/main" id="{EBD42D2C-6596-4127-90C5-B44CC0034B89}"/>
                  </a:ext>
                </a:extLst>
              </p:cNvPr>
              <p:cNvGrpSpPr/>
              <p:nvPr/>
            </p:nvGrpSpPr>
            <p:grpSpPr>
              <a:xfrm>
                <a:off x="2123192" y="335728"/>
                <a:ext cx="350376" cy="429768"/>
                <a:chOff x="1431403" y="2289519"/>
                <a:chExt cx="350376" cy="429768"/>
              </a:xfrm>
            </p:grpSpPr>
            <p:pic>
              <p:nvPicPr>
                <p:cNvPr id="793" name="Picture 792">
                  <a:extLst>
                    <a:ext uri="{FF2B5EF4-FFF2-40B4-BE49-F238E27FC236}">
                      <a16:creationId xmlns:a16="http://schemas.microsoft.com/office/drawing/2014/main" id="{A5E73335-BF42-44D5-9677-2873A4DEC559}"/>
                    </a:ext>
                  </a:extLst>
                </p:cNvPr>
                <p:cNvPicPr>
                  <a:picLocks noChangeAspect="1"/>
                </p:cNvPicPr>
                <p:nvPr/>
              </p:nvPicPr>
              <p:blipFill rotWithShape="1">
                <a:blip r:embed="rId2"/>
                <a:srcRect l="33543" t="72146"/>
                <a:stretch/>
              </p:blipFill>
              <p:spPr>
                <a:xfrm>
                  <a:off x="1531638" y="2598609"/>
                  <a:ext cx="250141" cy="120678"/>
                </a:xfrm>
                <a:prstGeom prst="rect">
                  <a:avLst/>
                </a:prstGeom>
              </p:spPr>
            </p:pic>
            <p:sp>
              <p:nvSpPr>
                <p:cNvPr id="794" name="Oval 793">
                  <a:extLst>
                    <a:ext uri="{FF2B5EF4-FFF2-40B4-BE49-F238E27FC236}">
                      <a16:creationId xmlns:a16="http://schemas.microsoft.com/office/drawing/2014/main" id="{1D400150-B894-4A7D-90B8-D52993AE635B}"/>
                    </a:ext>
                  </a:extLst>
                </p:cNvPr>
                <p:cNvSpPr/>
                <p:nvPr/>
              </p:nvSpPr>
              <p:spPr>
                <a:xfrm>
                  <a:off x="1431403" y="2317745"/>
                  <a:ext cx="197358" cy="197358"/>
                </a:xfrm>
                <a:prstGeom prst="ellipse">
                  <a:avLst/>
                </a:prstGeom>
                <a:solidFill>
                  <a:sysClr val="window" lastClr="FFFFFF"/>
                </a:solidFill>
                <a:ln w="25400" cap="flat" cmpd="sng" algn="ctr">
                  <a:noFill/>
                  <a:prstDash val="solid"/>
                </a:ln>
                <a:effectLst/>
              </p:spPr>
              <p:txBody>
                <a:bodyPr rtlCol="0" anchor="ct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95" name="Freeform 105">
                  <a:extLst>
                    <a:ext uri="{FF2B5EF4-FFF2-40B4-BE49-F238E27FC236}">
                      <a16:creationId xmlns:a16="http://schemas.microsoft.com/office/drawing/2014/main" id="{BB5E3D0B-79D1-47FC-AF67-DA1A4D4D01C9}"/>
                    </a:ext>
                  </a:extLst>
                </p:cNvPr>
                <p:cNvSpPr/>
                <p:nvPr/>
              </p:nvSpPr>
              <p:spPr>
                <a:xfrm rot="10800000">
                  <a:off x="1531582" y="2289519"/>
                  <a:ext cx="124115" cy="421477"/>
                </a:xfrm>
                <a:custGeom>
                  <a:avLst/>
                  <a:gdLst>
                    <a:gd name="connsiteX0" fmla="*/ 838312 w 838312"/>
                    <a:gd name="connsiteY0" fmla="*/ 2846784 h 2846784"/>
                    <a:gd name="connsiteX1" fmla="*/ 4328 w 838312"/>
                    <a:gd name="connsiteY1" fmla="*/ 2094185 h 2846784"/>
                    <a:gd name="connsiteX2" fmla="*/ 4038 w 838312"/>
                    <a:gd name="connsiteY2" fmla="*/ 2088431 h 2846784"/>
                    <a:gd name="connsiteX3" fmla="*/ 1 w 838312"/>
                    <a:gd name="connsiteY3" fmla="*/ 2088431 h 2846784"/>
                    <a:gd name="connsiteX4" fmla="*/ 3586 w 838312"/>
                    <a:gd name="connsiteY4" fmla="*/ 2079483 h 2846784"/>
                    <a:gd name="connsiteX5" fmla="*/ 0 w 838312"/>
                    <a:gd name="connsiteY5" fmla="*/ 2008472 h 2846784"/>
                    <a:gd name="connsiteX6" fmla="*/ 245536 w 838312"/>
                    <a:gd name="connsiteY6" fmla="*/ 1415696 h 2846784"/>
                    <a:gd name="connsiteX7" fmla="*/ 281355 w 838312"/>
                    <a:gd name="connsiteY7" fmla="*/ 1386143 h 2846784"/>
                    <a:gd name="connsiteX8" fmla="*/ 836677 w 838312"/>
                    <a:gd name="connsiteY8" fmla="*/ 0 h 2846784"/>
                    <a:gd name="connsiteX9" fmla="*/ 838312 w 838312"/>
                    <a:gd name="connsiteY9" fmla="*/ 4081 h 284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8312" h="2846784">
                      <a:moveTo>
                        <a:pt x="838312" y="2846784"/>
                      </a:moveTo>
                      <a:cubicBezTo>
                        <a:pt x="404262" y="2846784"/>
                        <a:pt x="47258" y="2516909"/>
                        <a:pt x="4328" y="2094185"/>
                      </a:cubicBezTo>
                      <a:lnTo>
                        <a:pt x="4038" y="2088431"/>
                      </a:lnTo>
                      <a:lnTo>
                        <a:pt x="1" y="2088431"/>
                      </a:lnTo>
                      <a:lnTo>
                        <a:pt x="3586" y="2079483"/>
                      </a:lnTo>
                      <a:lnTo>
                        <a:pt x="0" y="2008472"/>
                      </a:lnTo>
                      <a:cubicBezTo>
                        <a:pt x="0" y="1776979"/>
                        <a:pt x="93831" y="1567401"/>
                        <a:pt x="245536" y="1415696"/>
                      </a:cubicBezTo>
                      <a:lnTo>
                        <a:pt x="281355" y="1386143"/>
                      </a:lnTo>
                      <a:lnTo>
                        <a:pt x="836677" y="0"/>
                      </a:lnTo>
                      <a:lnTo>
                        <a:pt x="838312" y="4081"/>
                      </a:lnTo>
                      <a:close/>
                    </a:path>
                  </a:pathLst>
                </a:custGeom>
                <a:solidFill>
                  <a:sysClr val="windowText" lastClr="000000">
                    <a:alpha val="35000"/>
                  </a:sysClr>
                </a:solidFill>
                <a:ln w="25400" cap="flat" cmpd="sng" algn="ctr">
                  <a:noFill/>
                  <a:prstDash val="solid"/>
                </a:ln>
                <a:effectLst/>
              </p:spPr>
              <p:txBody>
                <a:bodyPr rtlCol="0" anchor="ct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792" name="Grafik 197">
                <a:extLst>
                  <a:ext uri="{FF2B5EF4-FFF2-40B4-BE49-F238E27FC236}">
                    <a16:creationId xmlns:a16="http://schemas.microsoft.com/office/drawing/2014/main" id="{DC5D8AF2-8997-4910-B600-9674675940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813" y="359196"/>
                <a:ext cx="198000" cy="197999"/>
              </a:xfrm>
              <a:prstGeom prst="rect">
                <a:avLst/>
              </a:prstGeom>
            </p:spPr>
          </p:pic>
        </p:grpSp>
        <p:grpSp>
          <p:nvGrpSpPr>
            <p:cNvPr id="778" name="Gruppieren 183">
              <a:extLst>
                <a:ext uri="{FF2B5EF4-FFF2-40B4-BE49-F238E27FC236}">
                  <a16:creationId xmlns:a16="http://schemas.microsoft.com/office/drawing/2014/main" id="{3A396EC9-870C-4DF9-9DBB-4B80400E6D48}"/>
                </a:ext>
              </a:extLst>
            </p:cNvPr>
            <p:cNvGrpSpPr/>
            <p:nvPr/>
          </p:nvGrpSpPr>
          <p:grpSpPr>
            <a:xfrm>
              <a:off x="2761335" y="4071829"/>
              <a:ext cx="374312" cy="429767"/>
              <a:chOff x="1732252" y="885116"/>
              <a:chExt cx="374312" cy="429767"/>
            </a:xfrm>
          </p:grpSpPr>
          <p:pic>
            <p:nvPicPr>
              <p:cNvPr id="785" name="Picture 784">
                <a:extLst>
                  <a:ext uri="{FF2B5EF4-FFF2-40B4-BE49-F238E27FC236}">
                    <a16:creationId xmlns:a16="http://schemas.microsoft.com/office/drawing/2014/main" id="{65117E28-7394-4680-9D26-F0517DB89122}"/>
                  </a:ext>
                </a:extLst>
              </p:cNvPr>
              <p:cNvPicPr>
                <a:picLocks noChangeAspect="1"/>
              </p:cNvPicPr>
              <p:nvPr/>
            </p:nvPicPr>
            <p:blipFill rotWithShape="1">
              <a:blip r:embed="rId2"/>
              <a:srcRect l="33543" t="72146"/>
              <a:stretch/>
            </p:blipFill>
            <p:spPr>
              <a:xfrm>
                <a:off x="1856421" y="1194205"/>
                <a:ext cx="250143" cy="120678"/>
              </a:xfrm>
              <a:prstGeom prst="rect">
                <a:avLst/>
              </a:prstGeom>
            </p:spPr>
          </p:pic>
          <p:sp>
            <p:nvSpPr>
              <p:cNvPr id="786" name="Freeform 90">
                <a:extLst>
                  <a:ext uri="{FF2B5EF4-FFF2-40B4-BE49-F238E27FC236}">
                    <a16:creationId xmlns:a16="http://schemas.microsoft.com/office/drawing/2014/main" id="{AF54FC83-4E5E-4A6A-A2D8-2104EF056DEB}"/>
                  </a:ext>
                </a:extLst>
              </p:cNvPr>
              <p:cNvSpPr/>
              <p:nvPr/>
            </p:nvSpPr>
            <p:spPr>
              <a:xfrm rot="10800000">
                <a:off x="1732252" y="885116"/>
                <a:ext cx="248230" cy="421477"/>
              </a:xfrm>
              <a:custGeom>
                <a:avLst/>
                <a:gdLst>
                  <a:gd name="connsiteX0" fmla="*/ 838312 w 1676624"/>
                  <a:gd name="connsiteY0" fmla="*/ 2846784 h 2846784"/>
                  <a:gd name="connsiteX1" fmla="*/ 4328 w 1676624"/>
                  <a:gd name="connsiteY1" fmla="*/ 2094185 h 2846784"/>
                  <a:gd name="connsiteX2" fmla="*/ 4038 w 1676624"/>
                  <a:gd name="connsiteY2" fmla="*/ 2088431 h 2846784"/>
                  <a:gd name="connsiteX3" fmla="*/ 1 w 1676624"/>
                  <a:gd name="connsiteY3" fmla="*/ 2088431 h 2846784"/>
                  <a:gd name="connsiteX4" fmla="*/ 3586 w 1676624"/>
                  <a:gd name="connsiteY4" fmla="*/ 2079483 h 2846784"/>
                  <a:gd name="connsiteX5" fmla="*/ 0 w 1676624"/>
                  <a:gd name="connsiteY5" fmla="*/ 2008472 h 2846784"/>
                  <a:gd name="connsiteX6" fmla="*/ 245536 w 1676624"/>
                  <a:gd name="connsiteY6" fmla="*/ 1415696 h 2846784"/>
                  <a:gd name="connsiteX7" fmla="*/ 281355 w 1676624"/>
                  <a:gd name="connsiteY7" fmla="*/ 1386143 h 2846784"/>
                  <a:gd name="connsiteX8" fmla="*/ 836677 w 1676624"/>
                  <a:gd name="connsiteY8" fmla="*/ 0 h 2846784"/>
                  <a:gd name="connsiteX9" fmla="*/ 1390385 w 1676624"/>
                  <a:gd name="connsiteY9" fmla="*/ 1382113 h 2846784"/>
                  <a:gd name="connsiteX10" fmla="*/ 1431088 w 1676624"/>
                  <a:gd name="connsiteY10" fmla="*/ 1415696 h 2846784"/>
                  <a:gd name="connsiteX11" fmla="*/ 1676624 w 1676624"/>
                  <a:gd name="connsiteY11" fmla="*/ 2008472 h 2846784"/>
                  <a:gd name="connsiteX12" fmla="*/ 1672672 w 1676624"/>
                  <a:gd name="connsiteY12" fmla="*/ 2086732 h 2846784"/>
                  <a:gd name="connsiteX13" fmla="*/ 1673353 w 1676624"/>
                  <a:gd name="connsiteY13" fmla="*/ 2088431 h 2846784"/>
                  <a:gd name="connsiteX14" fmla="*/ 1672587 w 1676624"/>
                  <a:gd name="connsiteY14" fmla="*/ 2088431 h 2846784"/>
                  <a:gd name="connsiteX15" fmla="*/ 1672296 w 1676624"/>
                  <a:gd name="connsiteY15" fmla="*/ 2094185 h 2846784"/>
                  <a:gd name="connsiteX16" fmla="*/ 838312 w 1676624"/>
                  <a:gd name="connsiteY16" fmla="*/ 2846784 h 284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6624" h="2846784">
                    <a:moveTo>
                      <a:pt x="838312" y="2846784"/>
                    </a:moveTo>
                    <a:cubicBezTo>
                      <a:pt x="404262" y="2846784"/>
                      <a:pt x="47258" y="2516909"/>
                      <a:pt x="4328" y="2094185"/>
                    </a:cubicBezTo>
                    <a:lnTo>
                      <a:pt x="4038" y="2088431"/>
                    </a:lnTo>
                    <a:lnTo>
                      <a:pt x="1" y="2088431"/>
                    </a:lnTo>
                    <a:lnTo>
                      <a:pt x="3586" y="2079483"/>
                    </a:lnTo>
                    <a:lnTo>
                      <a:pt x="0" y="2008472"/>
                    </a:lnTo>
                    <a:cubicBezTo>
                      <a:pt x="0" y="1776979"/>
                      <a:pt x="93831" y="1567401"/>
                      <a:pt x="245536" y="1415696"/>
                    </a:cubicBezTo>
                    <a:lnTo>
                      <a:pt x="281355" y="1386143"/>
                    </a:lnTo>
                    <a:lnTo>
                      <a:pt x="836677" y="0"/>
                    </a:lnTo>
                    <a:lnTo>
                      <a:pt x="1390385" y="1382113"/>
                    </a:lnTo>
                    <a:lnTo>
                      <a:pt x="1431088" y="1415696"/>
                    </a:lnTo>
                    <a:cubicBezTo>
                      <a:pt x="1582793" y="1567401"/>
                      <a:pt x="1676624" y="1776979"/>
                      <a:pt x="1676624" y="2008472"/>
                    </a:cubicBezTo>
                    <a:lnTo>
                      <a:pt x="1672672" y="2086732"/>
                    </a:lnTo>
                    <a:lnTo>
                      <a:pt x="1673353" y="2088431"/>
                    </a:lnTo>
                    <a:lnTo>
                      <a:pt x="1672587" y="2088431"/>
                    </a:lnTo>
                    <a:lnTo>
                      <a:pt x="1672296" y="2094185"/>
                    </a:lnTo>
                    <a:cubicBezTo>
                      <a:pt x="1629366" y="2516909"/>
                      <a:pt x="1272363" y="2846784"/>
                      <a:pt x="838312" y="2846784"/>
                    </a:cubicBezTo>
                    <a:close/>
                  </a:path>
                </a:pathLst>
              </a:custGeom>
              <a:solidFill>
                <a:srgbClr val="9A1B25"/>
              </a:solidFill>
              <a:ln w="25400" cap="flat" cmpd="sng" algn="ctr">
                <a:noFill/>
                <a:prstDash val="solid"/>
              </a:ln>
              <a:effectLst/>
            </p:spPr>
            <p:txBody>
              <a:bodyPr rtlCol="0" anchor="ct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87" name="Oval 786">
                <a:extLst>
                  <a:ext uri="{FF2B5EF4-FFF2-40B4-BE49-F238E27FC236}">
                    <a16:creationId xmlns:a16="http://schemas.microsoft.com/office/drawing/2014/main" id="{9939E364-2DD5-4B9D-8635-C0B43F5B5630}"/>
                  </a:ext>
                </a:extLst>
              </p:cNvPr>
              <p:cNvSpPr/>
              <p:nvPr/>
            </p:nvSpPr>
            <p:spPr>
              <a:xfrm>
                <a:off x="1757688" y="910552"/>
                <a:ext cx="197358" cy="197358"/>
              </a:xfrm>
              <a:prstGeom prst="ellipse">
                <a:avLst/>
              </a:prstGeom>
              <a:solidFill>
                <a:sysClr val="window" lastClr="FFFFFF"/>
              </a:solidFill>
              <a:ln w="25400" cap="flat" cmpd="sng" algn="ctr">
                <a:noFill/>
                <a:prstDash val="solid"/>
              </a:ln>
              <a:effectLst/>
            </p:spPr>
            <p:txBody>
              <a:bodyPr rtlCol="0" anchor="ct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788" name="Grafik 193">
                <a:extLst>
                  <a:ext uri="{FF2B5EF4-FFF2-40B4-BE49-F238E27FC236}">
                    <a16:creationId xmlns:a16="http://schemas.microsoft.com/office/drawing/2014/main" id="{72CC1F58-E52C-48C6-9897-8E602EFFA5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8585" y="918106"/>
                <a:ext cx="180000" cy="179998"/>
              </a:xfrm>
              <a:prstGeom prst="rect">
                <a:avLst/>
              </a:prstGeom>
            </p:spPr>
          </p:pic>
          <p:sp>
            <p:nvSpPr>
              <p:cNvPr id="789" name="Freeform 93">
                <a:extLst>
                  <a:ext uri="{FF2B5EF4-FFF2-40B4-BE49-F238E27FC236}">
                    <a16:creationId xmlns:a16="http://schemas.microsoft.com/office/drawing/2014/main" id="{C3F04262-18A9-4605-89AB-9F93E40530C1}"/>
                  </a:ext>
                </a:extLst>
              </p:cNvPr>
              <p:cNvSpPr/>
              <p:nvPr/>
            </p:nvSpPr>
            <p:spPr>
              <a:xfrm rot="10800000">
                <a:off x="1856365" y="885116"/>
                <a:ext cx="124114" cy="421477"/>
              </a:xfrm>
              <a:custGeom>
                <a:avLst/>
                <a:gdLst>
                  <a:gd name="connsiteX0" fmla="*/ 838312 w 838312"/>
                  <a:gd name="connsiteY0" fmla="*/ 2846784 h 2846784"/>
                  <a:gd name="connsiteX1" fmla="*/ 4328 w 838312"/>
                  <a:gd name="connsiteY1" fmla="*/ 2094185 h 2846784"/>
                  <a:gd name="connsiteX2" fmla="*/ 4038 w 838312"/>
                  <a:gd name="connsiteY2" fmla="*/ 2088431 h 2846784"/>
                  <a:gd name="connsiteX3" fmla="*/ 1 w 838312"/>
                  <a:gd name="connsiteY3" fmla="*/ 2088431 h 2846784"/>
                  <a:gd name="connsiteX4" fmla="*/ 3586 w 838312"/>
                  <a:gd name="connsiteY4" fmla="*/ 2079483 h 2846784"/>
                  <a:gd name="connsiteX5" fmla="*/ 0 w 838312"/>
                  <a:gd name="connsiteY5" fmla="*/ 2008472 h 2846784"/>
                  <a:gd name="connsiteX6" fmla="*/ 245536 w 838312"/>
                  <a:gd name="connsiteY6" fmla="*/ 1415696 h 2846784"/>
                  <a:gd name="connsiteX7" fmla="*/ 281355 w 838312"/>
                  <a:gd name="connsiteY7" fmla="*/ 1386143 h 2846784"/>
                  <a:gd name="connsiteX8" fmla="*/ 836677 w 838312"/>
                  <a:gd name="connsiteY8" fmla="*/ 0 h 2846784"/>
                  <a:gd name="connsiteX9" fmla="*/ 838312 w 838312"/>
                  <a:gd name="connsiteY9" fmla="*/ 4081 h 284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8312" h="2846784">
                    <a:moveTo>
                      <a:pt x="838312" y="2846784"/>
                    </a:moveTo>
                    <a:cubicBezTo>
                      <a:pt x="404262" y="2846784"/>
                      <a:pt x="47258" y="2516909"/>
                      <a:pt x="4328" y="2094185"/>
                    </a:cubicBezTo>
                    <a:lnTo>
                      <a:pt x="4038" y="2088431"/>
                    </a:lnTo>
                    <a:lnTo>
                      <a:pt x="1" y="2088431"/>
                    </a:lnTo>
                    <a:lnTo>
                      <a:pt x="3586" y="2079483"/>
                    </a:lnTo>
                    <a:lnTo>
                      <a:pt x="0" y="2008472"/>
                    </a:lnTo>
                    <a:cubicBezTo>
                      <a:pt x="0" y="1776979"/>
                      <a:pt x="93831" y="1567401"/>
                      <a:pt x="245536" y="1415696"/>
                    </a:cubicBezTo>
                    <a:lnTo>
                      <a:pt x="281355" y="1386143"/>
                    </a:lnTo>
                    <a:lnTo>
                      <a:pt x="836677" y="0"/>
                    </a:lnTo>
                    <a:lnTo>
                      <a:pt x="838312" y="4081"/>
                    </a:lnTo>
                    <a:close/>
                  </a:path>
                </a:pathLst>
              </a:custGeom>
              <a:solidFill>
                <a:sysClr val="windowText" lastClr="000000">
                  <a:alpha val="35000"/>
                </a:sysClr>
              </a:solidFill>
              <a:ln w="25400" cap="flat" cmpd="sng" algn="ctr">
                <a:noFill/>
                <a:prstDash val="solid"/>
              </a:ln>
              <a:effectLst/>
            </p:spPr>
            <p:txBody>
              <a:bodyPr rtlCol="0" anchor="ct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779" name="Gruppieren 184">
              <a:extLst>
                <a:ext uri="{FF2B5EF4-FFF2-40B4-BE49-F238E27FC236}">
                  <a16:creationId xmlns:a16="http://schemas.microsoft.com/office/drawing/2014/main" id="{F7B884BF-AE23-41C5-BCC3-AD87F38F458F}"/>
                </a:ext>
              </a:extLst>
            </p:cNvPr>
            <p:cNvGrpSpPr>
              <a:grpSpLocks noChangeAspect="1"/>
            </p:cNvGrpSpPr>
            <p:nvPr/>
          </p:nvGrpSpPr>
          <p:grpSpPr>
            <a:xfrm>
              <a:off x="3749299" y="4922781"/>
              <a:ext cx="373119" cy="428411"/>
              <a:chOff x="328582" y="2484692"/>
              <a:chExt cx="374312" cy="429779"/>
            </a:xfrm>
          </p:grpSpPr>
          <p:pic>
            <p:nvPicPr>
              <p:cNvPr id="780" name="Picture 779">
                <a:extLst>
                  <a:ext uri="{FF2B5EF4-FFF2-40B4-BE49-F238E27FC236}">
                    <a16:creationId xmlns:a16="http://schemas.microsoft.com/office/drawing/2014/main" id="{F36E6A2D-3A6F-4FC5-AAE3-403682CD0CD9}"/>
                  </a:ext>
                </a:extLst>
              </p:cNvPr>
              <p:cNvPicPr>
                <a:picLocks noChangeAspect="1"/>
              </p:cNvPicPr>
              <p:nvPr/>
            </p:nvPicPr>
            <p:blipFill rotWithShape="1">
              <a:blip r:embed="rId2"/>
              <a:srcRect l="33543" t="72146"/>
              <a:stretch/>
            </p:blipFill>
            <p:spPr>
              <a:xfrm>
                <a:off x="452753" y="2793793"/>
                <a:ext cx="250141" cy="120678"/>
              </a:xfrm>
              <a:prstGeom prst="rect">
                <a:avLst/>
              </a:prstGeom>
            </p:spPr>
          </p:pic>
          <p:sp>
            <p:nvSpPr>
              <p:cNvPr id="781" name="Freeform 90">
                <a:extLst>
                  <a:ext uri="{FF2B5EF4-FFF2-40B4-BE49-F238E27FC236}">
                    <a16:creationId xmlns:a16="http://schemas.microsoft.com/office/drawing/2014/main" id="{CA7E74A7-8735-4451-80FF-3202FBAE05D3}"/>
                  </a:ext>
                </a:extLst>
              </p:cNvPr>
              <p:cNvSpPr/>
              <p:nvPr/>
            </p:nvSpPr>
            <p:spPr>
              <a:xfrm rot="10800000">
                <a:off x="328582" y="2484692"/>
                <a:ext cx="248230" cy="421476"/>
              </a:xfrm>
              <a:custGeom>
                <a:avLst/>
                <a:gdLst>
                  <a:gd name="connsiteX0" fmla="*/ 838312 w 1676624"/>
                  <a:gd name="connsiteY0" fmla="*/ 2846784 h 2846784"/>
                  <a:gd name="connsiteX1" fmla="*/ 4328 w 1676624"/>
                  <a:gd name="connsiteY1" fmla="*/ 2094185 h 2846784"/>
                  <a:gd name="connsiteX2" fmla="*/ 4038 w 1676624"/>
                  <a:gd name="connsiteY2" fmla="*/ 2088431 h 2846784"/>
                  <a:gd name="connsiteX3" fmla="*/ 1 w 1676624"/>
                  <a:gd name="connsiteY3" fmla="*/ 2088431 h 2846784"/>
                  <a:gd name="connsiteX4" fmla="*/ 3586 w 1676624"/>
                  <a:gd name="connsiteY4" fmla="*/ 2079483 h 2846784"/>
                  <a:gd name="connsiteX5" fmla="*/ 0 w 1676624"/>
                  <a:gd name="connsiteY5" fmla="*/ 2008472 h 2846784"/>
                  <a:gd name="connsiteX6" fmla="*/ 245536 w 1676624"/>
                  <a:gd name="connsiteY6" fmla="*/ 1415696 h 2846784"/>
                  <a:gd name="connsiteX7" fmla="*/ 281355 w 1676624"/>
                  <a:gd name="connsiteY7" fmla="*/ 1386143 h 2846784"/>
                  <a:gd name="connsiteX8" fmla="*/ 836677 w 1676624"/>
                  <a:gd name="connsiteY8" fmla="*/ 0 h 2846784"/>
                  <a:gd name="connsiteX9" fmla="*/ 1390385 w 1676624"/>
                  <a:gd name="connsiteY9" fmla="*/ 1382113 h 2846784"/>
                  <a:gd name="connsiteX10" fmla="*/ 1431088 w 1676624"/>
                  <a:gd name="connsiteY10" fmla="*/ 1415696 h 2846784"/>
                  <a:gd name="connsiteX11" fmla="*/ 1676624 w 1676624"/>
                  <a:gd name="connsiteY11" fmla="*/ 2008472 h 2846784"/>
                  <a:gd name="connsiteX12" fmla="*/ 1672672 w 1676624"/>
                  <a:gd name="connsiteY12" fmla="*/ 2086732 h 2846784"/>
                  <a:gd name="connsiteX13" fmla="*/ 1673353 w 1676624"/>
                  <a:gd name="connsiteY13" fmla="*/ 2088431 h 2846784"/>
                  <a:gd name="connsiteX14" fmla="*/ 1672587 w 1676624"/>
                  <a:gd name="connsiteY14" fmla="*/ 2088431 h 2846784"/>
                  <a:gd name="connsiteX15" fmla="*/ 1672296 w 1676624"/>
                  <a:gd name="connsiteY15" fmla="*/ 2094185 h 2846784"/>
                  <a:gd name="connsiteX16" fmla="*/ 838312 w 1676624"/>
                  <a:gd name="connsiteY16" fmla="*/ 2846784 h 284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6624" h="2846784">
                    <a:moveTo>
                      <a:pt x="838312" y="2846784"/>
                    </a:moveTo>
                    <a:cubicBezTo>
                      <a:pt x="404262" y="2846784"/>
                      <a:pt x="47258" y="2516909"/>
                      <a:pt x="4328" y="2094185"/>
                    </a:cubicBezTo>
                    <a:lnTo>
                      <a:pt x="4038" y="2088431"/>
                    </a:lnTo>
                    <a:lnTo>
                      <a:pt x="1" y="2088431"/>
                    </a:lnTo>
                    <a:lnTo>
                      <a:pt x="3586" y="2079483"/>
                    </a:lnTo>
                    <a:lnTo>
                      <a:pt x="0" y="2008472"/>
                    </a:lnTo>
                    <a:cubicBezTo>
                      <a:pt x="0" y="1776979"/>
                      <a:pt x="93831" y="1567401"/>
                      <a:pt x="245536" y="1415696"/>
                    </a:cubicBezTo>
                    <a:lnTo>
                      <a:pt x="281355" y="1386143"/>
                    </a:lnTo>
                    <a:lnTo>
                      <a:pt x="836677" y="0"/>
                    </a:lnTo>
                    <a:lnTo>
                      <a:pt x="1390385" y="1382113"/>
                    </a:lnTo>
                    <a:lnTo>
                      <a:pt x="1431088" y="1415696"/>
                    </a:lnTo>
                    <a:cubicBezTo>
                      <a:pt x="1582793" y="1567401"/>
                      <a:pt x="1676624" y="1776979"/>
                      <a:pt x="1676624" y="2008472"/>
                    </a:cubicBezTo>
                    <a:lnTo>
                      <a:pt x="1672672" y="2086732"/>
                    </a:lnTo>
                    <a:lnTo>
                      <a:pt x="1673353" y="2088431"/>
                    </a:lnTo>
                    <a:lnTo>
                      <a:pt x="1672587" y="2088431"/>
                    </a:lnTo>
                    <a:lnTo>
                      <a:pt x="1672296" y="2094185"/>
                    </a:lnTo>
                    <a:cubicBezTo>
                      <a:pt x="1629366" y="2516909"/>
                      <a:pt x="1272363" y="2846784"/>
                      <a:pt x="838312" y="2846784"/>
                    </a:cubicBezTo>
                    <a:close/>
                  </a:path>
                </a:pathLst>
              </a:custGeom>
              <a:solidFill>
                <a:schemeClr val="accent1">
                  <a:lumMod val="75000"/>
                </a:schemeClr>
              </a:solidFill>
              <a:ln w="25400" cap="flat" cmpd="sng" algn="ctr">
                <a:noFill/>
                <a:prstDash val="solid"/>
              </a:ln>
              <a:effectLst/>
            </p:spPr>
            <p:txBody>
              <a:bodyPr rtlCol="0" anchor="ct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82" name="Oval 781">
                <a:extLst>
                  <a:ext uri="{FF2B5EF4-FFF2-40B4-BE49-F238E27FC236}">
                    <a16:creationId xmlns:a16="http://schemas.microsoft.com/office/drawing/2014/main" id="{589A8CD2-9E61-4D95-B566-AE307A361689}"/>
                  </a:ext>
                </a:extLst>
              </p:cNvPr>
              <p:cNvSpPr/>
              <p:nvPr/>
            </p:nvSpPr>
            <p:spPr>
              <a:xfrm>
                <a:off x="352267" y="2510650"/>
                <a:ext cx="197357" cy="197358"/>
              </a:xfrm>
              <a:prstGeom prst="ellipse">
                <a:avLst/>
              </a:prstGeom>
              <a:solidFill>
                <a:sysClr val="window" lastClr="FFFFFF"/>
              </a:solidFill>
              <a:ln w="25400" cap="flat" cmpd="sng" algn="ctr">
                <a:noFill/>
                <a:prstDash val="solid"/>
              </a:ln>
              <a:effectLst/>
            </p:spPr>
            <p:txBody>
              <a:bodyPr rtlCol="0" anchor="ct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783" name="Grafik 188">
                <a:extLst>
                  <a:ext uri="{FF2B5EF4-FFF2-40B4-BE49-F238E27FC236}">
                    <a16:creationId xmlns:a16="http://schemas.microsoft.com/office/drawing/2014/main" id="{A0ABC0CC-DF13-44DA-8C83-27B8B0A984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224" y="2519330"/>
                <a:ext cx="179999" cy="180000"/>
              </a:xfrm>
              <a:prstGeom prst="rect">
                <a:avLst/>
              </a:prstGeom>
            </p:spPr>
          </p:pic>
          <p:sp>
            <p:nvSpPr>
              <p:cNvPr id="784" name="Freeform 93">
                <a:extLst>
                  <a:ext uri="{FF2B5EF4-FFF2-40B4-BE49-F238E27FC236}">
                    <a16:creationId xmlns:a16="http://schemas.microsoft.com/office/drawing/2014/main" id="{FA80A467-5676-4B20-8A49-ACD07C08F1A0}"/>
                  </a:ext>
                </a:extLst>
              </p:cNvPr>
              <p:cNvSpPr/>
              <p:nvPr/>
            </p:nvSpPr>
            <p:spPr>
              <a:xfrm rot="10800000">
                <a:off x="452697" y="2484700"/>
                <a:ext cx="124115" cy="421475"/>
              </a:xfrm>
              <a:custGeom>
                <a:avLst/>
                <a:gdLst>
                  <a:gd name="connsiteX0" fmla="*/ 838312 w 838312"/>
                  <a:gd name="connsiteY0" fmla="*/ 2846784 h 2846784"/>
                  <a:gd name="connsiteX1" fmla="*/ 4328 w 838312"/>
                  <a:gd name="connsiteY1" fmla="*/ 2094185 h 2846784"/>
                  <a:gd name="connsiteX2" fmla="*/ 4038 w 838312"/>
                  <a:gd name="connsiteY2" fmla="*/ 2088431 h 2846784"/>
                  <a:gd name="connsiteX3" fmla="*/ 1 w 838312"/>
                  <a:gd name="connsiteY3" fmla="*/ 2088431 h 2846784"/>
                  <a:gd name="connsiteX4" fmla="*/ 3586 w 838312"/>
                  <a:gd name="connsiteY4" fmla="*/ 2079483 h 2846784"/>
                  <a:gd name="connsiteX5" fmla="*/ 0 w 838312"/>
                  <a:gd name="connsiteY5" fmla="*/ 2008472 h 2846784"/>
                  <a:gd name="connsiteX6" fmla="*/ 245536 w 838312"/>
                  <a:gd name="connsiteY6" fmla="*/ 1415696 h 2846784"/>
                  <a:gd name="connsiteX7" fmla="*/ 281355 w 838312"/>
                  <a:gd name="connsiteY7" fmla="*/ 1386143 h 2846784"/>
                  <a:gd name="connsiteX8" fmla="*/ 836677 w 838312"/>
                  <a:gd name="connsiteY8" fmla="*/ 0 h 2846784"/>
                  <a:gd name="connsiteX9" fmla="*/ 838312 w 838312"/>
                  <a:gd name="connsiteY9" fmla="*/ 4081 h 284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8312" h="2846784">
                    <a:moveTo>
                      <a:pt x="838312" y="2846784"/>
                    </a:moveTo>
                    <a:cubicBezTo>
                      <a:pt x="404262" y="2846784"/>
                      <a:pt x="47258" y="2516909"/>
                      <a:pt x="4328" y="2094185"/>
                    </a:cubicBezTo>
                    <a:lnTo>
                      <a:pt x="4038" y="2088431"/>
                    </a:lnTo>
                    <a:lnTo>
                      <a:pt x="1" y="2088431"/>
                    </a:lnTo>
                    <a:lnTo>
                      <a:pt x="3586" y="2079483"/>
                    </a:lnTo>
                    <a:lnTo>
                      <a:pt x="0" y="2008472"/>
                    </a:lnTo>
                    <a:cubicBezTo>
                      <a:pt x="0" y="1776979"/>
                      <a:pt x="93831" y="1567401"/>
                      <a:pt x="245536" y="1415696"/>
                    </a:cubicBezTo>
                    <a:lnTo>
                      <a:pt x="281355" y="1386143"/>
                    </a:lnTo>
                    <a:lnTo>
                      <a:pt x="836677" y="0"/>
                    </a:lnTo>
                    <a:lnTo>
                      <a:pt x="838312" y="4081"/>
                    </a:lnTo>
                    <a:close/>
                  </a:path>
                </a:pathLst>
              </a:custGeom>
              <a:solidFill>
                <a:sysClr val="windowText" lastClr="000000">
                  <a:alpha val="35000"/>
                </a:sysClr>
              </a:solidFill>
              <a:ln w="25400" cap="flat" cmpd="sng" algn="ctr">
                <a:noFill/>
                <a:prstDash val="solid"/>
              </a:ln>
              <a:effectLst/>
            </p:spPr>
            <p:txBody>
              <a:bodyPr rtlCol="0" anchor="ct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pSp>
      <p:pic>
        <p:nvPicPr>
          <p:cNvPr id="335" name="Grafik 86">
            <a:extLst>
              <a:ext uri="{FF2B5EF4-FFF2-40B4-BE49-F238E27FC236}">
                <a16:creationId xmlns:a16="http://schemas.microsoft.com/office/drawing/2014/main" id="{A72A6ED7-334D-4260-BB2B-4320ACEEE24A}"/>
              </a:ext>
            </a:extLst>
          </p:cNvPr>
          <p:cNvPicPr>
            <a:picLocks noChangeAspect="1"/>
          </p:cNvPicPr>
          <p:nvPr/>
        </p:nvPicPr>
        <p:blipFill rotWithShape="1">
          <a:blip r:embed="rId6"/>
          <a:srcRect l="23098" r="51765" b="29488"/>
          <a:stretch/>
        </p:blipFill>
        <p:spPr>
          <a:xfrm rot="21042827">
            <a:off x="6968472" y="6196564"/>
            <a:ext cx="5464341" cy="1805319"/>
          </a:xfrm>
          <a:prstGeom prst="rect">
            <a:avLst/>
          </a:prstGeom>
        </p:spPr>
      </p:pic>
      <p:sp>
        <p:nvSpPr>
          <p:cNvPr id="366" name="TextBox 365">
            <a:extLst>
              <a:ext uri="{FF2B5EF4-FFF2-40B4-BE49-F238E27FC236}">
                <a16:creationId xmlns:a16="http://schemas.microsoft.com/office/drawing/2014/main" id="{DCA7F1B3-E20E-4854-A1E5-6E5E4394FC7E}"/>
              </a:ext>
            </a:extLst>
          </p:cNvPr>
          <p:cNvSpPr txBox="1"/>
          <p:nvPr/>
        </p:nvSpPr>
        <p:spPr>
          <a:xfrm>
            <a:off x="1027083" y="344798"/>
            <a:ext cx="7564467" cy="584775"/>
          </a:xfrm>
          <a:prstGeom prst="rect">
            <a:avLst/>
          </a:prstGeom>
          <a:noFill/>
        </p:spPr>
        <p:txBody>
          <a:bodyPr wrap="square" rtlCol="0">
            <a:spAutoFit/>
          </a:bodyPr>
          <a:lstStyle>
            <a:defPPr>
              <a:defRPr lang="en-US"/>
            </a:defPPr>
            <a:lvl1pPr>
              <a:defRPr sz="3200" b="1">
                <a:solidFill>
                  <a:srgbClr val="505151"/>
                </a:solidFill>
                <a:cs typeface="Arial" panose="020B0604020202020204" pitchFamily="34" charset="0"/>
              </a:defRPr>
            </a:lvl1pPr>
          </a:lstStyle>
          <a:p>
            <a:r>
              <a:rPr lang="en-US" dirty="0"/>
              <a:t>Demonstration of Project Technologies</a:t>
            </a:r>
          </a:p>
        </p:txBody>
      </p:sp>
      <p:pic>
        <p:nvPicPr>
          <p:cNvPr id="2" name="Picture 1">
            <a:extLst>
              <a:ext uri="{FF2B5EF4-FFF2-40B4-BE49-F238E27FC236}">
                <a16:creationId xmlns:a16="http://schemas.microsoft.com/office/drawing/2014/main" id="{ECDA1464-6B7C-486E-8198-DA5D03305D2A}"/>
              </a:ext>
            </a:extLst>
          </p:cNvPr>
          <p:cNvPicPr>
            <a:picLocks noChangeAspect="1"/>
          </p:cNvPicPr>
          <p:nvPr/>
        </p:nvPicPr>
        <p:blipFill>
          <a:blip r:embed="rId7"/>
          <a:stretch>
            <a:fillRect/>
          </a:stretch>
        </p:blipFill>
        <p:spPr>
          <a:xfrm>
            <a:off x="543678" y="2598713"/>
            <a:ext cx="7445619" cy="3775111"/>
          </a:xfrm>
          <a:prstGeom prst="rect">
            <a:avLst/>
          </a:prstGeom>
        </p:spPr>
      </p:pic>
      <p:pic>
        <p:nvPicPr>
          <p:cNvPr id="3" name="Picture 2">
            <a:extLst>
              <a:ext uri="{FF2B5EF4-FFF2-40B4-BE49-F238E27FC236}">
                <a16:creationId xmlns:a16="http://schemas.microsoft.com/office/drawing/2014/main" id="{ED2E9AAD-F733-46E1-A36F-7BEDD2C5D70C}"/>
              </a:ext>
            </a:extLst>
          </p:cNvPr>
          <p:cNvPicPr>
            <a:picLocks noChangeAspect="1"/>
          </p:cNvPicPr>
          <p:nvPr/>
        </p:nvPicPr>
        <p:blipFill>
          <a:blip r:embed="rId8"/>
          <a:stretch>
            <a:fillRect/>
          </a:stretch>
        </p:blipFill>
        <p:spPr>
          <a:xfrm>
            <a:off x="576867" y="1267398"/>
            <a:ext cx="7959112" cy="894051"/>
          </a:xfrm>
          <a:prstGeom prst="rect">
            <a:avLst/>
          </a:prstGeom>
        </p:spPr>
      </p:pic>
      <p:pic>
        <p:nvPicPr>
          <p:cNvPr id="337" name="Grafik 30">
            <a:extLst>
              <a:ext uri="{FF2B5EF4-FFF2-40B4-BE49-F238E27FC236}">
                <a16:creationId xmlns:a16="http://schemas.microsoft.com/office/drawing/2014/main" id="{3ACDFBF2-A1D8-4148-B85D-5E54CFFC6D27}"/>
              </a:ext>
            </a:extLst>
          </p:cNvPr>
          <p:cNvPicPr>
            <a:picLocks noChangeAspect="1"/>
          </p:cNvPicPr>
          <p:nvPr/>
        </p:nvPicPr>
        <p:blipFill>
          <a:blip r:embed="rId9"/>
          <a:stretch>
            <a:fillRect/>
          </a:stretch>
        </p:blipFill>
        <p:spPr>
          <a:xfrm>
            <a:off x="10255807" y="6387183"/>
            <a:ext cx="1656371" cy="370692"/>
          </a:xfrm>
          <a:prstGeom prst="rect">
            <a:avLst/>
          </a:prstGeom>
        </p:spPr>
      </p:pic>
    </p:spTree>
    <p:extLst>
      <p:ext uri="{BB962C8B-B14F-4D97-AF65-F5344CB8AC3E}">
        <p14:creationId xmlns:p14="http://schemas.microsoft.com/office/powerpoint/2010/main" val="305093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179D0D2-8CE4-4970-BD90-686612C1CDA9}"/>
              </a:ext>
            </a:extLst>
          </p:cNvPr>
          <p:cNvSpPr txBox="1"/>
          <p:nvPr/>
        </p:nvSpPr>
        <p:spPr>
          <a:xfrm>
            <a:off x="1027083" y="344798"/>
            <a:ext cx="4940579" cy="584775"/>
          </a:xfrm>
          <a:prstGeom prst="rect">
            <a:avLst/>
          </a:prstGeom>
          <a:noFill/>
        </p:spPr>
        <p:txBody>
          <a:bodyPr wrap="square" rtlCol="0">
            <a:spAutoFit/>
          </a:bodyPr>
          <a:lstStyle>
            <a:defPPr>
              <a:defRPr lang="en-US"/>
            </a:defPPr>
            <a:lvl1pPr>
              <a:defRPr sz="3200" b="1">
                <a:solidFill>
                  <a:srgbClr val="505151"/>
                </a:solidFill>
                <a:cs typeface="Arial" panose="020B0604020202020204" pitchFamily="34" charset="0"/>
              </a:defRPr>
            </a:lvl1pPr>
          </a:lstStyle>
          <a:p>
            <a:r>
              <a:rPr lang="en-US" dirty="0"/>
              <a:t>Demo-cases. Methodology</a:t>
            </a:r>
          </a:p>
        </p:txBody>
      </p:sp>
      <p:pic>
        <p:nvPicPr>
          <p:cNvPr id="19" name="Grafik 86">
            <a:extLst>
              <a:ext uri="{FF2B5EF4-FFF2-40B4-BE49-F238E27FC236}">
                <a16:creationId xmlns:a16="http://schemas.microsoft.com/office/drawing/2014/main" id="{CD3D2413-9077-488C-A510-0286E4E0C275}"/>
              </a:ext>
            </a:extLst>
          </p:cNvPr>
          <p:cNvPicPr>
            <a:picLocks noChangeAspect="1"/>
          </p:cNvPicPr>
          <p:nvPr/>
        </p:nvPicPr>
        <p:blipFill rotWithShape="1">
          <a:blip r:embed="rId2"/>
          <a:srcRect l="23098" r="51765" b="29488"/>
          <a:stretch/>
        </p:blipFill>
        <p:spPr>
          <a:xfrm rot="21042827">
            <a:off x="6968472" y="6196564"/>
            <a:ext cx="5464341" cy="1805319"/>
          </a:xfrm>
          <a:prstGeom prst="rect">
            <a:avLst/>
          </a:prstGeom>
        </p:spPr>
      </p:pic>
      <p:sp>
        <p:nvSpPr>
          <p:cNvPr id="37" name="Rectangle: Rounded Corners 36">
            <a:extLst>
              <a:ext uri="{FF2B5EF4-FFF2-40B4-BE49-F238E27FC236}">
                <a16:creationId xmlns:a16="http://schemas.microsoft.com/office/drawing/2014/main" id="{AFE40C28-9740-48AF-9BA9-B772504740AF}"/>
              </a:ext>
            </a:extLst>
          </p:cNvPr>
          <p:cNvSpPr/>
          <p:nvPr/>
        </p:nvSpPr>
        <p:spPr>
          <a:xfrm>
            <a:off x="2765162" y="2982253"/>
            <a:ext cx="3281597" cy="1606264"/>
          </a:xfrm>
          <a:prstGeom prst="roundRect">
            <a:avLst/>
          </a:prstGeom>
          <a:solidFill>
            <a:schemeClr val="accent6">
              <a:lumMod val="20000"/>
              <a:lumOff val="80000"/>
            </a:schemeClr>
          </a:solidFill>
          <a:ln w="57150">
            <a:solidFill>
              <a:schemeClr val="accent6">
                <a:lumMod val="60000"/>
                <a:lumOff val="40000"/>
              </a:schemeClr>
            </a:solidFill>
          </a:ln>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lnSpc>
                <a:spcPct val="107000"/>
              </a:lnSpc>
              <a:spcAft>
                <a:spcPts val="800"/>
              </a:spcAft>
            </a:pPr>
            <a:r>
              <a:rPr lang="en-US" sz="1500" i="1" dirty="0"/>
              <a:t>Authorization framework</a:t>
            </a:r>
          </a:p>
        </p:txBody>
      </p:sp>
      <p:sp>
        <p:nvSpPr>
          <p:cNvPr id="38" name="Oval 37">
            <a:extLst>
              <a:ext uri="{FF2B5EF4-FFF2-40B4-BE49-F238E27FC236}">
                <a16:creationId xmlns:a16="http://schemas.microsoft.com/office/drawing/2014/main" id="{EF740D32-7F50-4931-A6D8-CFEB56BCBA14}"/>
              </a:ext>
            </a:extLst>
          </p:cNvPr>
          <p:cNvSpPr/>
          <p:nvPr/>
        </p:nvSpPr>
        <p:spPr>
          <a:xfrm>
            <a:off x="1027083" y="2207795"/>
            <a:ext cx="1888958" cy="1888958"/>
          </a:xfrm>
          <a:prstGeom prst="ellipse">
            <a:avLst/>
          </a:prstGeom>
          <a:noFill/>
          <a:ln w="57150">
            <a:solidFill>
              <a:schemeClr val="accent6">
                <a:lumMod val="60000"/>
                <a:lumOff val="40000"/>
              </a:schemeClr>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1500" dirty="0"/>
              <a:t>Establishment of local demo-case working groups</a:t>
            </a:r>
          </a:p>
        </p:txBody>
      </p:sp>
      <p:sp>
        <p:nvSpPr>
          <p:cNvPr id="39" name="Oval 38">
            <a:extLst>
              <a:ext uri="{FF2B5EF4-FFF2-40B4-BE49-F238E27FC236}">
                <a16:creationId xmlns:a16="http://schemas.microsoft.com/office/drawing/2014/main" id="{6DA463F6-FFF0-4AD9-8458-CE13E332BC7F}"/>
              </a:ext>
            </a:extLst>
          </p:cNvPr>
          <p:cNvSpPr/>
          <p:nvPr/>
        </p:nvSpPr>
        <p:spPr>
          <a:xfrm>
            <a:off x="2680674" y="2239002"/>
            <a:ext cx="1888958" cy="1888958"/>
          </a:xfrm>
          <a:prstGeom prst="ellipse">
            <a:avLst/>
          </a:prstGeom>
          <a:solidFill>
            <a:schemeClr val="bg1"/>
          </a:solidFill>
          <a:ln w="57150">
            <a:solidFill>
              <a:schemeClr val="accent6">
                <a:lumMod val="60000"/>
                <a:lumOff val="40000"/>
              </a:schemeClr>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1500" dirty="0"/>
              <a:t>Design process</a:t>
            </a:r>
          </a:p>
        </p:txBody>
      </p:sp>
      <p:sp>
        <p:nvSpPr>
          <p:cNvPr id="40" name="Oval 39">
            <a:extLst>
              <a:ext uri="{FF2B5EF4-FFF2-40B4-BE49-F238E27FC236}">
                <a16:creationId xmlns:a16="http://schemas.microsoft.com/office/drawing/2014/main" id="{2DC73254-F971-4501-9B54-CDAF8E284AF5}"/>
              </a:ext>
            </a:extLst>
          </p:cNvPr>
          <p:cNvSpPr/>
          <p:nvPr/>
        </p:nvSpPr>
        <p:spPr>
          <a:xfrm>
            <a:off x="4257795" y="2207795"/>
            <a:ext cx="1888958" cy="1888958"/>
          </a:xfrm>
          <a:prstGeom prst="ellipse">
            <a:avLst/>
          </a:prstGeom>
          <a:solidFill>
            <a:schemeClr val="bg1"/>
          </a:solidFill>
          <a:ln w="57150">
            <a:solidFill>
              <a:schemeClr val="accent6">
                <a:lumMod val="60000"/>
                <a:lumOff val="40000"/>
              </a:schemeClr>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1500" dirty="0"/>
              <a:t>Construction works</a:t>
            </a:r>
          </a:p>
        </p:txBody>
      </p:sp>
      <p:sp>
        <p:nvSpPr>
          <p:cNvPr id="41" name="Oval 40">
            <a:extLst>
              <a:ext uri="{FF2B5EF4-FFF2-40B4-BE49-F238E27FC236}">
                <a16:creationId xmlns:a16="http://schemas.microsoft.com/office/drawing/2014/main" id="{26D31F36-A38C-412E-93D4-1ED60182E36F}"/>
              </a:ext>
            </a:extLst>
          </p:cNvPr>
          <p:cNvSpPr/>
          <p:nvPr/>
        </p:nvSpPr>
        <p:spPr>
          <a:xfrm>
            <a:off x="5950773" y="2207795"/>
            <a:ext cx="1888958" cy="1888958"/>
          </a:xfrm>
          <a:prstGeom prst="ellipse">
            <a:avLst/>
          </a:prstGeom>
          <a:solidFill>
            <a:schemeClr val="bg1"/>
          </a:solidFill>
          <a:ln w="57150">
            <a:solidFill>
              <a:schemeClr val="accent6">
                <a:lumMod val="60000"/>
                <a:lumOff val="40000"/>
              </a:schemeClr>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1500" dirty="0"/>
              <a:t>Monitoring of performance &amp; feedback questionnaire</a:t>
            </a:r>
          </a:p>
        </p:txBody>
      </p:sp>
      <p:sp>
        <p:nvSpPr>
          <p:cNvPr id="42" name="Oval 41">
            <a:extLst>
              <a:ext uri="{FF2B5EF4-FFF2-40B4-BE49-F238E27FC236}">
                <a16:creationId xmlns:a16="http://schemas.microsoft.com/office/drawing/2014/main" id="{6D09CEC0-5006-4FD0-96F8-09D8964D3FCC}"/>
              </a:ext>
            </a:extLst>
          </p:cNvPr>
          <p:cNvSpPr/>
          <p:nvPr/>
        </p:nvSpPr>
        <p:spPr>
          <a:xfrm>
            <a:off x="8588230" y="2207795"/>
            <a:ext cx="1888958" cy="1888958"/>
          </a:xfrm>
          <a:prstGeom prst="ellipse">
            <a:avLst/>
          </a:prstGeom>
          <a:solidFill>
            <a:schemeClr val="accent6">
              <a:lumMod val="20000"/>
              <a:lumOff val="80000"/>
            </a:schemeClr>
          </a:solidFill>
          <a:ln w="57150">
            <a:solidFill>
              <a:srgbClr val="67A53D"/>
            </a:solidFill>
          </a:ln>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107000"/>
              </a:lnSpc>
              <a:spcAft>
                <a:spcPts val="800"/>
              </a:spcAft>
            </a:pPr>
            <a:r>
              <a:rPr lang="en-US" sz="1400" dirty="0"/>
              <a:t>Analysis of information gathered and lesson learnt for </a:t>
            </a:r>
            <a:r>
              <a:rPr lang="en-US" sz="1450" b="1" dirty="0"/>
              <a:t>REPLICABILITY &amp; MARKET IMPACT</a:t>
            </a:r>
          </a:p>
        </p:txBody>
      </p:sp>
      <p:sp>
        <p:nvSpPr>
          <p:cNvPr id="43" name="Arrow: Right 42">
            <a:extLst>
              <a:ext uri="{FF2B5EF4-FFF2-40B4-BE49-F238E27FC236}">
                <a16:creationId xmlns:a16="http://schemas.microsoft.com/office/drawing/2014/main" id="{6387E348-3447-45A3-8A04-65BFDFB15FC5}"/>
              </a:ext>
            </a:extLst>
          </p:cNvPr>
          <p:cNvSpPr/>
          <p:nvPr/>
        </p:nvSpPr>
        <p:spPr>
          <a:xfrm>
            <a:off x="7985380" y="2825843"/>
            <a:ext cx="457200" cy="357638"/>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fik 30">
            <a:extLst>
              <a:ext uri="{FF2B5EF4-FFF2-40B4-BE49-F238E27FC236}">
                <a16:creationId xmlns:a16="http://schemas.microsoft.com/office/drawing/2014/main" id="{47D54B26-8459-419C-BADF-B78976A2EAB5}"/>
              </a:ext>
            </a:extLst>
          </p:cNvPr>
          <p:cNvPicPr>
            <a:picLocks noChangeAspect="1"/>
          </p:cNvPicPr>
          <p:nvPr/>
        </p:nvPicPr>
        <p:blipFill>
          <a:blip r:embed="rId3"/>
          <a:stretch>
            <a:fillRect/>
          </a:stretch>
        </p:blipFill>
        <p:spPr>
          <a:xfrm>
            <a:off x="10255807" y="6387183"/>
            <a:ext cx="1656371" cy="370692"/>
          </a:xfrm>
          <a:prstGeom prst="rect">
            <a:avLst/>
          </a:prstGeom>
        </p:spPr>
      </p:pic>
    </p:spTree>
    <p:extLst>
      <p:ext uri="{BB962C8B-B14F-4D97-AF65-F5344CB8AC3E}">
        <p14:creationId xmlns:p14="http://schemas.microsoft.com/office/powerpoint/2010/main" val="19016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FEE810-EBB4-4972-99F3-BCD09366BA18}"/>
              </a:ext>
            </a:extLst>
          </p:cNvPr>
          <p:cNvSpPr txBox="1"/>
          <p:nvPr/>
        </p:nvSpPr>
        <p:spPr>
          <a:xfrm>
            <a:off x="1027084" y="344798"/>
            <a:ext cx="3657600" cy="584775"/>
          </a:xfrm>
          <a:prstGeom prst="rect">
            <a:avLst/>
          </a:prstGeom>
          <a:noFill/>
        </p:spPr>
        <p:txBody>
          <a:bodyPr wrap="square" rtlCol="0">
            <a:spAutoFit/>
          </a:bodyPr>
          <a:lstStyle>
            <a:defPPr>
              <a:defRPr lang="en-US"/>
            </a:defPPr>
            <a:lvl1pPr>
              <a:defRPr sz="3200" b="1">
                <a:solidFill>
                  <a:srgbClr val="505151"/>
                </a:solidFill>
                <a:cs typeface="Arial" panose="020B0604020202020204" pitchFamily="34" charset="0"/>
              </a:defRPr>
            </a:lvl1pPr>
          </a:lstStyle>
          <a:p>
            <a:r>
              <a:rPr lang="en-US" dirty="0"/>
              <a:t>Expected Impacts</a:t>
            </a:r>
          </a:p>
        </p:txBody>
      </p:sp>
      <p:sp>
        <p:nvSpPr>
          <p:cNvPr id="5" name="Rectangle 4">
            <a:extLst>
              <a:ext uri="{FF2B5EF4-FFF2-40B4-BE49-F238E27FC236}">
                <a16:creationId xmlns:a16="http://schemas.microsoft.com/office/drawing/2014/main" id="{75E1973C-6854-4B18-B464-C9097B6934C9}"/>
              </a:ext>
            </a:extLst>
          </p:cNvPr>
          <p:cNvSpPr/>
          <p:nvPr/>
        </p:nvSpPr>
        <p:spPr>
          <a:xfrm>
            <a:off x="1027084" y="1401683"/>
            <a:ext cx="478443" cy="430887"/>
          </a:xfrm>
          <a:prstGeom prst="rect">
            <a:avLst/>
          </a:prstGeom>
          <a:solidFill>
            <a:srgbClr val="D1E7C3"/>
          </a:solidFill>
        </p:spPr>
        <p:txBody>
          <a:bodyPr wrap="square">
            <a:spAutoFit/>
          </a:bodyPr>
          <a:lstStyle/>
          <a:p>
            <a:pPr algn="ctr"/>
            <a:r>
              <a:rPr lang="en-US" sz="2200" b="1" dirty="0">
                <a:solidFill>
                  <a:schemeClr val="bg1"/>
                </a:solidFill>
              </a:rPr>
              <a:t>1</a:t>
            </a:r>
          </a:p>
        </p:txBody>
      </p:sp>
      <p:sp>
        <p:nvSpPr>
          <p:cNvPr id="6" name="TextBox 5">
            <a:extLst>
              <a:ext uri="{FF2B5EF4-FFF2-40B4-BE49-F238E27FC236}">
                <a16:creationId xmlns:a16="http://schemas.microsoft.com/office/drawing/2014/main" id="{68E84EEA-291A-4AF1-BAF5-4CFB1EA80DA5}"/>
              </a:ext>
            </a:extLst>
          </p:cNvPr>
          <p:cNvSpPr txBox="1"/>
          <p:nvPr/>
        </p:nvSpPr>
        <p:spPr>
          <a:xfrm>
            <a:off x="1601006" y="1346250"/>
            <a:ext cx="8189538" cy="553998"/>
          </a:xfrm>
          <a:prstGeom prst="rect">
            <a:avLst/>
          </a:prstGeom>
          <a:noFill/>
        </p:spPr>
        <p:txBody>
          <a:bodyPr wrap="square" rtlCol="0">
            <a:spAutoFit/>
          </a:bodyPr>
          <a:lstStyle>
            <a:defPPr>
              <a:defRPr lang="en-US"/>
            </a:defPPr>
            <a:lvl1pPr>
              <a:defRPr>
                <a:solidFill>
                  <a:srgbClr val="555756"/>
                </a:solidFill>
              </a:defRPr>
            </a:lvl1pPr>
          </a:lstStyle>
          <a:p>
            <a:r>
              <a:rPr lang="en-US" sz="1500" dirty="0"/>
              <a:t>Reduced cost of manufacturing, installation and operation of energy harvesting technologies at building and district scale</a:t>
            </a:r>
          </a:p>
        </p:txBody>
      </p:sp>
      <p:sp>
        <p:nvSpPr>
          <p:cNvPr id="8" name="Rectangle 7">
            <a:extLst>
              <a:ext uri="{FF2B5EF4-FFF2-40B4-BE49-F238E27FC236}">
                <a16:creationId xmlns:a16="http://schemas.microsoft.com/office/drawing/2014/main" id="{2F1FE591-38BE-44D8-8382-11E97BDC87E0}"/>
              </a:ext>
            </a:extLst>
          </p:cNvPr>
          <p:cNvSpPr/>
          <p:nvPr/>
        </p:nvSpPr>
        <p:spPr>
          <a:xfrm>
            <a:off x="1027084" y="2043039"/>
            <a:ext cx="478443" cy="430887"/>
          </a:xfrm>
          <a:prstGeom prst="rect">
            <a:avLst/>
          </a:prstGeom>
          <a:solidFill>
            <a:schemeClr val="accent6">
              <a:lumMod val="60000"/>
              <a:lumOff val="40000"/>
            </a:schemeClr>
          </a:solidFill>
        </p:spPr>
        <p:txBody>
          <a:bodyPr wrap="square">
            <a:spAutoFit/>
          </a:bodyPr>
          <a:lstStyle/>
          <a:p>
            <a:pPr algn="ctr"/>
            <a:r>
              <a:rPr lang="en-US" sz="2200" b="1" dirty="0">
                <a:solidFill>
                  <a:schemeClr val="bg1"/>
                </a:solidFill>
              </a:rPr>
              <a:t>2</a:t>
            </a:r>
          </a:p>
        </p:txBody>
      </p:sp>
      <p:sp>
        <p:nvSpPr>
          <p:cNvPr id="9" name="TextBox 8">
            <a:extLst>
              <a:ext uri="{FF2B5EF4-FFF2-40B4-BE49-F238E27FC236}">
                <a16:creationId xmlns:a16="http://schemas.microsoft.com/office/drawing/2014/main" id="{0702AF20-42F5-4065-9400-282C3FE304A1}"/>
              </a:ext>
            </a:extLst>
          </p:cNvPr>
          <p:cNvSpPr txBox="1"/>
          <p:nvPr/>
        </p:nvSpPr>
        <p:spPr>
          <a:xfrm>
            <a:off x="1601006" y="1987606"/>
            <a:ext cx="8189538" cy="553998"/>
          </a:xfrm>
          <a:prstGeom prst="rect">
            <a:avLst/>
          </a:prstGeom>
          <a:noFill/>
        </p:spPr>
        <p:txBody>
          <a:bodyPr wrap="square" rtlCol="0">
            <a:spAutoFit/>
          </a:bodyPr>
          <a:lstStyle>
            <a:defPPr>
              <a:defRPr lang="en-US"/>
            </a:defPPr>
            <a:lvl1pPr>
              <a:defRPr>
                <a:solidFill>
                  <a:srgbClr val="555756"/>
                </a:solidFill>
              </a:defRPr>
            </a:lvl1pPr>
          </a:lstStyle>
          <a:p>
            <a:r>
              <a:rPr lang="en-US" sz="1500" dirty="0"/>
              <a:t>Demonstrated replicability that will result in the acceleration of the integration of RES into EU diverse residential buildings and districts</a:t>
            </a:r>
          </a:p>
        </p:txBody>
      </p:sp>
      <p:sp>
        <p:nvSpPr>
          <p:cNvPr id="10" name="Rectangle 9">
            <a:extLst>
              <a:ext uri="{FF2B5EF4-FFF2-40B4-BE49-F238E27FC236}">
                <a16:creationId xmlns:a16="http://schemas.microsoft.com/office/drawing/2014/main" id="{B960A8F7-23AC-4829-AB0F-EFBBA3FAE852}"/>
              </a:ext>
            </a:extLst>
          </p:cNvPr>
          <p:cNvSpPr/>
          <p:nvPr/>
        </p:nvSpPr>
        <p:spPr>
          <a:xfrm>
            <a:off x="1027083" y="2684395"/>
            <a:ext cx="478443" cy="430887"/>
          </a:xfrm>
          <a:prstGeom prst="rect">
            <a:avLst/>
          </a:prstGeom>
          <a:solidFill>
            <a:srgbClr val="99D00E"/>
          </a:solidFill>
        </p:spPr>
        <p:txBody>
          <a:bodyPr wrap="square">
            <a:spAutoFit/>
          </a:bodyPr>
          <a:lstStyle/>
          <a:p>
            <a:pPr algn="ctr"/>
            <a:r>
              <a:rPr lang="en-US" sz="2200" b="1" dirty="0">
                <a:solidFill>
                  <a:schemeClr val="bg1"/>
                </a:solidFill>
              </a:rPr>
              <a:t>3</a:t>
            </a:r>
          </a:p>
        </p:txBody>
      </p:sp>
      <p:sp>
        <p:nvSpPr>
          <p:cNvPr id="11" name="TextBox 10">
            <a:extLst>
              <a:ext uri="{FF2B5EF4-FFF2-40B4-BE49-F238E27FC236}">
                <a16:creationId xmlns:a16="http://schemas.microsoft.com/office/drawing/2014/main" id="{2A2EF10B-812D-4DC2-BBE8-05742E3332C3}"/>
              </a:ext>
            </a:extLst>
          </p:cNvPr>
          <p:cNvSpPr txBox="1"/>
          <p:nvPr/>
        </p:nvSpPr>
        <p:spPr>
          <a:xfrm>
            <a:off x="1601006" y="2730558"/>
            <a:ext cx="8189538" cy="323165"/>
          </a:xfrm>
          <a:prstGeom prst="rect">
            <a:avLst/>
          </a:prstGeom>
          <a:noFill/>
        </p:spPr>
        <p:txBody>
          <a:bodyPr wrap="square" rtlCol="0">
            <a:spAutoFit/>
          </a:bodyPr>
          <a:lstStyle>
            <a:defPPr>
              <a:defRPr lang="en-US"/>
            </a:defPPr>
            <a:lvl1pPr>
              <a:defRPr>
                <a:solidFill>
                  <a:srgbClr val="555756"/>
                </a:solidFill>
              </a:defRPr>
            </a:lvl1pPr>
          </a:lstStyle>
          <a:p>
            <a:r>
              <a:rPr lang="en-US" sz="1500" dirty="0"/>
              <a:t>Cost-effective solutions supported by advanced economic and business models for investors</a:t>
            </a:r>
          </a:p>
        </p:txBody>
      </p:sp>
      <p:sp>
        <p:nvSpPr>
          <p:cNvPr id="12" name="Rectangle 11">
            <a:extLst>
              <a:ext uri="{FF2B5EF4-FFF2-40B4-BE49-F238E27FC236}">
                <a16:creationId xmlns:a16="http://schemas.microsoft.com/office/drawing/2014/main" id="{1DCB250B-1688-4ABA-B166-3979E1515B51}"/>
              </a:ext>
            </a:extLst>
          </p:cNvPr>
          <p:cNvSpPr/>
          <p:nvPr/>
        </p:nvSpPr>
        <p:spPr>
          <a:xfrm>
            <a:off x="1027082" y="3325751"/>
            <a:ext cx="478443" cy="430887"/>
          </a:xfrm>
          <a:prstGeom prst="rect">
            <a:avLst/>
          </a:prstGeom>
          <a:solidFill>
            <a:srgbClr val="8BBD0D"/>
          </a:solidFill>
        </p:spPr>
        <p:txBody>
          <a:bodyPr wrap="square">
            <a:spAutoFit/>
          </a:bodyPr>
          <a:lstStyle/>
          <a:p>
            <a:pPr algn="ctr"/>
            <a:r>
              <a:rPr lang="en-US" sz="2200" b="1" dirty="0">
                <a:solidFill>
                  <a:schemeClr val="bg1"/>
                </a:solidFill>
              </a:rPr>
              <a:t>4</a:t>
            </a:r>
          </a:p>
        </p:txBody>
      </p:sp>
      <p:sp>
        <p:nvSpPr>
          <p:cNvPr id="13" name="TextBox 12">
            <a:extLst>
              <a:ext uri="{FF2B5EF4-FFF2-40B4-BE49-F238E27FC236}">
                <a16:creationId xmlns:a16="http://schemas.microsoft.com/office/drawing/2014/main" id="{ABC069D8-4535-423B-B51B-9A7A1DA39FA6}"/>
              </a:ext>
            </a:extLst>
          </p:cNvPr>
          <p:cNvSpPr txBox="1"/>
          <p:nvPr/>
        </p:nvSpPr>
        <p:spPr>
          <a:xfrm>
            <a:off x="1602854" y="3370375"/>
            <a:ext cx="8261582" cy="323165"/>
          </a:xfrm>
          <a:prstGeom prst="rect">
            <a:avLst/>
          </a:prstGeom>
          <a:noFill/>
        </p:spPr>
        <p:txBody>
          <a:bodyPr wrap="square" rtlCol="0">
            <a:spAutoFit/>
          </a:bodyPr>
          <a:lstStyle>
            <a:defPPr>
              <a:defRPr lang="en-US"/>
            </a:defPPr>
            <a:lvl1pPr>
              <a:defRPr>
                <a:solidFill>
                  <a:srgbClr val="555756"/>
                </a:solidFill>
              </a:defRPr>
            </a:lvl1pPr>
          </a:lstStyle>
          <a:p>
            <a:r>
              <a:rPr lang="en-US" sz="1500" dirty="0" err="1"/>
              <a:t>Maximisation</a:t>
            </a:r>
            <a:r>
              <a:rPr lang="en-US" sz="1500" dirty="0"/>
              <a:t> of RES generation, demand coverage and optimal integration of RES within energy grids</a:t>
            </a:r>
          </a:p>
        </p:txBody>
      </p:sp>
      <p:sp>
        <p:nvSpPr>
          <p:cNvPr id="14" name="Rectangle 13">
            <a:extLst>
              <a:ext uri="{FF2B5EF4-FFF2-40B4-BE49-F238E27FC236}">
                <a16:creationId xmlns:a16="http://schemas.microsoft.com/office/drawing/2014/main" id="{A4284104-E382-4A8A-8A12-1C52669A3F49}"/>
              </a:ext>
            </a:extLst>
          </p:cNvPr>
          <p:cNvSpPr/>
          <p:nvPr/>
        </p:nvSpPr>
        <p:spPr>
          <a:xfrm>
            <a:off x="1027082" y="3966032"/>
            <a:ext cx="478443" cy="430887"/>
          </a:xfrm>
          <a:prstGeom prst="rect">
            <a:avLst/>
          </a:prstGeom>
          <a:solidFill>
            <a:srgbClr val="67A53D"/>
          </a:solidFill>
        </p:spPr>
        <p:txBody>
          <a:bodyPr wrap="square">
            <a:spAutoFit/>
          </a:bodyPr>
          <a:lstStyle/>
          <a:p>
            <a:pPr algn="ctr"/>
            <a:r>
              <a:rPr lang="en-US" sz="2200" b="1" dirty="0">
                <a:solidFill>
                  <a:schemeClr val="bg1"/>
                </a:solidFill>
              </a:rPr>
              <a:t>5</a:t>
            </a:r>
          </a:p>
        </p:txBody>
      </p:sp>
      <p:sp>
        <p:nvSpPr>
          <p:cNvPr id="15" name="TextBox 14">
            <a:extLst>
              <a:ext uri="{FF2B5EF4-FFF2-40B4-BE49-F238E27FC236}">
                <a16:creationId xmlns:a16="http://schemas.microsoft.com/office/drawing/2014/main" id="{9721928D-4764-4501-A8C1-2F43463C7300}"/>
              </a:ext>
            </a:extLst>
          </p:cNvPr>
          <p:cNvSpPr txBox="1"/>
          <p:nvPr/>
        </p:nvSpPr>
        <p:spPr>
          <a:xfrm>
            <a:off x="1601006" y="4037833"/>
            <a:ext cx="8060230" cy="323165"/>
          </a:xfrm>
          <a:prstGeom prst="rect">
            <a:avLst/>
          </a:prstGeom>
          <a:noFill/>
        </p:spPr>
        <p:txBody>
          <a:bodyPr wrap="square" rtlCol="0">
            <a:spAutoFit/>
          </a:bodyPr>
          <a:lstStyle>
            <a:defPPr>
              <a:defRPr lang="en-US"/>
            </a:defPPr>
            <a:lvl1pPr>
              <a:defRPr>
                <a:solidFill>
                  <a:srgbClr val="555756"/>
                </a:solidFill>
              </a:defRPr>
            </a:lvl1pPr>
          </a:lstStyle>
          <a:p>
            <a:r>
              <a:rPr lang="en-US" sz="1500" dirty="0"/>
              <a:t>Market penetration of effective, modular, robust and easy to integrate energy harvesting solutions</a:t>
            </a:r>
          </a:p>
        </p:txBody>
      </p:sp>
      <p:sp>
        <p:nvSpPr>
          <p:cNvPr id="16" name="Rectangle 15">
            <a:extLst>
              <a:ext uri="{FF2B5EF4-FFF2-40B4-BE49-F238E27FC236}">
                <a16:creationId xmlns:a16="http://schemas.microsoft.com/office/drawing/2014/main" id="{E4C8FE2E-A9AC-4C6E-AB5B-619EA0107289}"/>
              </a:ext>
            </a:extLst>
          </p:cNvPr>
          <p:cNvSpPr/>
          <p:nvPr/>
        </p:nvSpPr>
        <p:spPr>
          <a:xfrm>
            <a:off x="1027081" y="4606313"/>
            <a:ext cx="478443" cy="430887"/>
          </a:xfrm>
          <a:prstGeom prst="rect">
            <a:avLst/>
          </a:prstGeom>
          <a:solidFill>
            <a:schemeClr val="accent6">
              <a:lumMod val="75000"/>
            </a:schemeClr>
          </a:solidFill>
        </p:spPr>
        <p:txBody>
          <a:bodyPr wrap="square">
            <a:spAutoFit/>
          </a:bodyPr>
          <a:lstStyle/>
          <a:p>
            <a:pPr algn="ctr"/>
            <a:r>
              <a:rPr lang="en-US" sz="2200" b="1" dirty="0">
                <a:solidFill>
                  <a:schemeClr val="bg1"/>
                </a:solidFill>
              </a:rPr>
              <a:t>6</a:t>
            </a:r>
          </a:p>
        </p:txBody>
      </p:sp>
      <p:sp>
        <p:nvSpPr>
          <p:cNvPr id="17" name="TextBox 16">
            <a:extLst>
              <a:ext uri="{FF2B5EF4-FFF2-40B4-BE49-F238E27FC236}">
                <a16:creationId xmlns:a16="http://schemas.microsoft.com/office/drawing/2014/main" id="{4B5D5668-FAD3-4A15-81BC-9ABAA3444612}"/>
              </a:ext>
            </a:extLst>
          </p:cNvPr>
          <p:cNvSpPr txBox="1"/>
          <p:nvPr/>
        </p:nvSpPr>
        <p:spPr>
          <a:xfrm>
            <a:off x="1601005" y="4553465"/>
            <a:ext cx="8189539" cy="553998"/>
          </a:xfrm>
          <a:prstGeom prst="rect">
            <a:avLst/>
          </a:prstGeom>
          <a:noFill/>
        </p:spPr>
        <p:txBody>
          <a:bodyPr wrap="square" rtlCol="0">
            <a:spAutoFit/>
          </a:bodyPr>
          <a:lstStyle>
            <a:defPPr>
              <a:defRPr lang="en-US"/>
            </a:defPPr>
            <a:lvl1pPr>
              <a:defRPr>
                <a:solidFill>
                  <a:srgbClr val="555756"/>
                </a:solidFill>
              </a:defRPr>
            </a:lvl1pPr>
          </a:lstStyle>
          <a:p>
            <a:r>
              <a:rPr lang="en-US" sz="1500" dirty="0"/>
              <a:t>Revitalization of the EU construction / energy harvesting sectors and reduction of Greenhouse Gas Emissions</a:t>
            </a:r>
          </a:p>
        </p:txBody>
      </p:sp>
      <p:sp>
        <p:nvSpPr>
          <p:cNvPr id="18" name="Rectangle 17">
            <a:extLst>
              <a:ext uri="{FF2B5EF4-FFF2-40B4-BE49-F238E27FC236}">
                <a16:creationId xmlns:a16="http://schemas.microsoft.com/office/drawing/2014/main" id="{7AEA5614-79D8-4F73-8D5E-6EBEDE87EAAF}"/>
              </a:ext>
            </a:extLst>
          </p:cNvPr>
          <p:cNvSpPr/>
          <p:nvPr/>
        </p:nvSpPr>
        <p:spPr>
          <a:xfrm>
            <a:off x="1027080" y="5246594"/>
            <a:ext cx="478443" cy="430887"/>
          </a:xfrm>
          <a:prstGeom prst="rect">
            <a:avLst/>
          </a:prstGeom>
          <a:solidFill>
            <a:srgbClr val="49712D"/>
          </a:solidFill>
        </p:spPr>
        <p:txBody>
          <a:bodyPr wrap="square">
            <a:spAutoFit/>
          </a:bodyPr>
          <a:lstStyle/>
          <a:p>
            <a:pPr algn="ctr"/>
            <a:r>
              <a:rPr lang="en-US" sz="2200" b="1" dirty="0">
                <a:solidFill>
                  <a:schemeClr val="bg1"/>
                </a:solidFill>
              </a:rPr>
              <a:t>7</a:t>
            </a:r>
          </a:p>
        </p:txBody>
      </p:sp>
      <p:sp>
        <p:nvSpPr>
          <p:cNvPr id="19" name="TextBox 18">
            <a:extLst>
              <a:ext uri="{FF2B5EF4-FFF2-40B4-BE49-F238E27FC236}">
                <a16:creationId xmlns:a16="http://schemas.microsoft.com/office/drawing/2014/main" id="{AE39279B-54C8-4C9E-B473-7BC4AED5869C}"/>
              </a:ext>
            </a:extLst>
          </p:cNvPr>
          <p:cNvSpPr txBox="1"/>
          <p:nvPr/>
        </p:nvSpPr>
        <p:spPr>
          <a:xfrm>
            <a:off x="1601006" y="5300454"/>
            <a:ext cx="8261582" cy="323165"/>
          </a:xfrm>
          <a:prstGeom prst="rect">
            <a:avLst/>
          </a:prstGeom>
          <a:noFill/>
        </p:spPr>
        <p:txBody>
          <a:bodyPr wrap="square" rtlCol="0">
            <a:spAutoFit/>
          </a:bodyPr>
          <a:lstStyle>
            <a:defPPr>
              <a:defRPr lang="en-US"/>
            </a:defPPr>
            <a:lvl1pPr>
              <a:defRPr>
                <a:solidFill>
                  <a:srgbClr val="555756"/>
                </a:solidFill>
              </a:defRPr>
            </a:lvl1pPr>
          </a:lstStyle>
          <a:p>
            <a:r>
              <a:rPr lang="en-US" sz="1500" dirty="0"/>
              <a:t>Improved IEQ (Indoor Environmental Quality) with optimal control and natural sources exploitation</a:t>
            </a:r>
          </a:p>
        </p:txBody>
      </p:sp>
      <p:pic>
        <p:nvPicPr>
          <p:cNvPr id="20" name="Grafik 86">
            <a:extLst>
              <a:ext uri="{FF2B5EF4-FFF2-40B4-BE49-F238E27FC236}">
                <a16:creationId xmlns:a16="http://schemas.microsoft.com/office/drawing/2014/main" id="{838AC95E-FC6B-4356-A430-1EDFF70F8FAE}"/>
              </a:ext>
            </a:extLst>
          </p:cNvPr>
          <p:cNvPicPr>
            <a:picLocks noChangeAspect="1"/>
          </p:cNvPicPr>
          <p:nvPr/>
        </p:nvPicPr>
        <p:blipFill rotWithShape="1">
          <a:blip r:embed="rId2"/>
          <a:srcRect l="23098" r="51765" b="29488"/>
          <a:stretch/>
        </p:blipFill>
        <p:spPr>
          <a:xfrm rot="21042827">
            <a:off x="6968472" y="6196564"/>
            <a:ext cx="5464341" cy="1805319"/>
          </a:xfrm>
          <a:prstGeom prst="rect">
            <a:avLst/>
          </a:prstGeom>
        </p:spPr>
      </p:pic>
      <p:pic>
        <p:nvPicPr>
          <p:cNvPr id="22" name="Grafik 30">
            <a:extLst>
              <a:ext uri="{FF2B5EF4-FFF2-40B4-BE49-F238E27FC236}">
                <a16:creationId xmlns:a16="http://schemas.microsoft.com/office/drawing/2014/main" id="{086ECC40-B502-41B8-977E-9E97A2931935}"/>
              </a:ext>
            </a:extLst>
          </p:cNvPr>
          <p:cNvPicPr>
            <a:picLocks noChangeAspect="1"/>
          </p:cNvPicPr>
          <p:nvPr/>
        </p:nvPicPr>
        <p:blipFill>
          <a:blip r:embed="rId3"/>
          <a:stretch>
            <a:fillRect/>
          </a:stretch>
        </p:blipFill>
        <p:spPr>
          <a:xfrm>
            <a:off x="10255807" y="6387183"/>
            <a:ext cx="1656371" cy="370692"/>
          </a:xfrm>
          <a:prstGeom prst="rect">
            <a:avLst/>
          </a:prstGeom>
        </p:spPr>
      </p:pic>
    </p:spTree>
    <p:extLst>
      <p:ext uri="{BB962C8B-B14F-4D97-AF65-F5344CB8AC3E}">
        <p14:creationId xmlns:p14="http://schemas.microsoft.com/office/powerpoint/2010/main" val="22690414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75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125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150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150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p:bldP spid="10" grpId="0" animBg="1"/>
      <p:bldP spid="11" grpId="0"/>
      <p:bldP spid="12" grpId="0" animBg="1"/>
      <p:bldP spid="13" grpId="0"/>
      <p:bldP spid="14" grpId="0" animBg="1"/>
      <p:bldP spid="15" grpId="0"/>
      <p:bldP spid="16" grpId="0" animBg="1"/>
      <p:bldP spid="17" grpId="0"/>
      <p:bldP spid="18" grpId="0"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24A961-95F2-4D23-9580-A0D23D183A4C}"/>
              </a:ext>
            </a:extLst>
          </p:cNvPr>
          <p:cNvSpPr txBox="1"/>
          <p:nvPr/>
        </p:nvSpPr>
        <p:spPr>
          <a:xfrm>
            <a:off x="1027083" y="344798"/>
            <a:ext cx="4330007" cy="584775"/>
          </a:xfrm>
          <a:prstGeom prst="rect">
            <a:avLst/>
          </a:prstGeom>
          <a:noFill/>
        </p:spPr>
        <p:txBody>
          <a:bodyPr wrap="square" rtlCol="0">
            <a:spAutoFit/>
          </a:bodyPr>
          <a:lstStyle>
            <a:defPPr>
              <a:defRPr lang="en-US"/>
            </a:defPPr>
            <a:lvl1pPr>
              <a:defRPr sz="3200" b="1">
                <a:solidFill>
                  <a:srgbClr val="505151"/>
                </a:solidFill>
                <a:cs typeface="Arial" panose="020B0604020202020204" pitchFamily="34" charset="0"/>
              </a:defRPr>
            </a:lvl1pPr>
          </a:lstStyle>
          <a:p>
            <a:r>
              <a:rPr lang="en-US" dirty="0"/>
              <a:t>Organization Scheme</a:t>
            </a:r>
          </a:p>
        </p:txBody>
      </p:sp>
      <p:sp>
        <p:nvSpPr>
          <p:cNvPr id="4" name="Rectangle 3">
            <a:extLst>
              <a:ext uri="{FF2B5EF4-FFF2-40B4-BE49-F238E27FC236}">
                <a16:creationId xmlns:a16="http://schemas.microsoft.com/office/drawing/2014/main" id="{F2ABF6A1-C4DE-48C5-811C-1127337BDCEE}"/>
              </a:ext>
            </a:extLst>
          </p:cNvPr>
          <p:cNvSpPr/>
          <p:nvPr/>
        </p:nvSpPr>
        <p:spPr>
          <a:xfrm>
            <a:off x="502281" y="1121788"/>
            <a:ext cx="9439564" cy="4845378"/>
          </a:xfrm>
          <a:prstGeom prst="rect">
            <a:avLst/>
          </a:prstGeom>
          <a:solidFill>
            <a:srgbClr val="E8E8E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807297E-18BC-4151-8741-E294385B04A4}"/>
              </a:ext>
            </a:extLst>
          </p:cNvPr>
          <p:cNvSpPr txBox="1"/>
          <p:nvPr/>
        </p:nvSpPr>
        <p:spPr>
          <a:xfrm>
            <a:off x="642673" y="5522489"/>
            <a:ext cx="3979026" cy="338554"/>
          </a:xfrm>
          <a:prstGeom prst="rect">
            <a:avLst/>
          </a:prstGeom>
          <a:noFill/>
        </p:spPr>
        <p:txBody>
          <a:bodyPr wrap="square" rtlCol="0">
            <a:spAutoFit/>
          </a:bodyPr>
          <a:lstStyle/>
          <a:p>
            <a:pPr>
              <a:spcAft>
                <a:spcPts val="1200"/>
              </a:spcAft>
            </a:pPr>
            <a:r>
              <a:rPr lang="en-US" sz="1600" b="1" dirty="0">
                <a:solidFill>
                  <a:schemeClr val="tx1">
                    <a:lumMod val="75000"/>
                    <a:lumOff val="25000"/>
                  </a:schemeClr>
                </a:solidFill>
              </a:rPr>
              <a:t>WP1 Management, WP8 Ethics requirements</a:t>
            </a:r>
          </a:p>
        </p:txBody>
      </p:sp>
      <p:sp>
        <p:nvSpPr>
          <p:cNvPr id="6" name="Rectangle 5">
            <a:extLst>
              <a:ext uri="{FF2B5EF4-FFF2-40B4-BE49-F238E27FC236}">
                <a16:creationId xmlns:a16="http://schemas.microsoft.com/office/drawing/2014/main" id="{0B62C2C2-D5FF-4258-9866-4A2C790756CD}"/>
              </a:ext>
            </a:extLst>
          </p:cNvPr>
          <p:cNvSpPr/>
          <p:nvPr/>
        </p:nvSpPr>
        <p:spPr>
          <a:xfrm>
            <a:off x="779383" y="1352217"/>
            <a:ext cx="9827491" cy="401781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B640E8-34D3-4D0F-AFC1-63A8E54ACCCA}"/>
              </a:ext>
            </a:extLst>
          </p:cNvPr>
          <p:cNvSpPr/>
          <p:nvPr/>
        </p:nvSpPr>
        <p:spPr>
          <a:xfrm>
            <a:off x="853263" y="1426105"/>
            <a:ext cx="8977745" cy="771235"/>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13B391B-54CB-47A5-B957-16C578443BDC}"/>
              </a:ext>
            </a:extLst>
          </p:cNvPr>
          <p:cNvSpPr/>
          <p:nvPr/>
        </p:nvSpPr>
        <p:spPr>
          <a:xfrm>
            <a:off x="853263" y="4499511"/>
            <a:ext cx="8977745" cy="771235"/>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56A16FF-3565-4582-BE2B-17BB774603A7}"/>
              </a:ext>
            </a:extLst>
          </p:cNvPr>
          <p:cNvSpPr txBox="1"/>
          <p:nvPr/>
        </p:nvSpPr>
        <p:spPr>
          <a:xfrm>
            <a:off x="1019506" y="4723545"/>
            <a:ext cx="3979026" cy="338554"/>
          </a:xfrm>
          <a:prstGeom prst="rect">
            <a:avLst/>
          </a:prstGeom>
          <a:noFill/>
        </p:spPr>
        <p:txBody>
          <a:bodyPr wrap="square" rtlCol="0">
            <a:spAutoFit/>
          </a:bodyPr>
          <a:lstStyle/>
          <a:p>
            <a:pPr>
              <a:spcAft>
                <a:spcPts val="1200"/>
              </a:spcAft>
            </a:pPr>
            <a:r>
              <a:rPr lang="en-US" sz="1600" b="1" dirty="0">
                <a:solidFill>
                  <a:schemeClr val="tx1">
                    <a:lumMod val="75000"/>
                    <a:lumOff val="25000"/>
                  </a:schemeClr>
                </a:solidFill>
              </a:rPr>
              <a:t> WP7 Dissemination and Communication</a:t>
            </a:r>
          </a:p>
        </p:txBody>
      </p:sp>
      <p:sp>
        <p:nvSpPr>
          <p:cNvPr id="11" name="TextBox 10">
            <a:extLst>
              <a:ext uri="{FF2B5EF4-FFF2-40B4-BE49-F238E27FC236}">
                <a16:creationId xmlns:a16="http://schemas.microsoft.com/office/drawing/2014/main" id="{213FDE1B-4358-41B5-9F4B-11A90D537A81}"/>
              </a:ext>
            </a:extLst>
          </p:cNvPr>
          <p:cNvSpPr txBox="1"/>
          <p:nvPr/>
        </p:nvSpPr>
        <p:spPr>
          <a:xfrm>
            <a:off x="1019506" y="1650139"/>
            <a:ext cx="5198227" cy="338554"/>
          </a:xfrm>
          <a:prstGeom prst="rect">
            <a:avLst/>
          </a:prstGeom>
          <a:noFill/>
        </p:spPr>
        <p:txBody>
          <a:bodyPr wrap="square" rtlCol="0">
            <a:spAutoFit/>
          </a:bodyPr>
          <a:lstStyle/>
          <a:p>
            <a:pPr>
              <a:spcAft>
                <a:spcPts val="1200"/>
              </a:spcAft>
            </a:pPr>
            <a:r>
              <a:rPr lang="en-US" sz="1600" b="1" dirty="0">
                <a:solidFill>
                  <a:schemeClr val="tx1">
                    <a:lumMod val="75000"/>
                    <a:lumOff val="25000"/>
                  </a:schemeClr>
                </a:solidFill>
              </a:rPr>
              <a:t>WP5 Exploitation of the results and business models</a:t>
            </a:r>
          </a:p>
        </p:txBody>
      </p:sp>
      <p:sp>
        <p:nvSpPr>
          <p:cNvPr id="12" name="TextBox 11">
            <a:extLst>
              <a:ext uri="{FF2B5EF4-FFF2-40B4-BE49-F238E27FC236}">
                <a16:creationId xmlns:a16="http://schemas.microsoft.com/office/drawing/2014/main" id="{A02324E1-8FA0-4B18-A42C-D1326C7B4E53}"/>
              </a:ext>
            </a:extLst>
          </p:cNvPr>
          <p:cNvSpPr txBox="1"/>
          <p:nvPr/>
        </p:nvSpPr>
        <p:spPr>
          <a:xfrm rot="16200000">
            <a:off x="9622563" y="2963257"/>
            <a:ext cx="1192768" cy="384721"/>
          </a:xfrm>
          <a:prstGeom prst="rect">
            <a:avLst/>
          </a:prstGeom>
          <a:noFill/>
        </p:spPr>
        <p:txBody>
          <a:bodyPr wrap="square" rtlCol="0">
            <a:spAutoFit/>
          </a:bodyPr>
          <a:lstStyle/>
          <a:p>
            <a:pPr>
              <a:spcAft>
                <a:spcPts val="1200"/>
              </a:spcAft>
            </a:pPr>
            <a:r>
              <a:rPr lang="en-US" sz="1900" b="1" dirty="0">
                <a:solidFill>
                  <a:schemeClr val="tx1">
                    <a:lumMod val="75000"/>
                    <a:lumOff val="25000"/>
                  </a:schemeClr>
                </a:solidFill>
              </a:rPr>
              <a:t>MARKET</a:t>
            </a:r>
          </a:p>
        </p:txBody>
      </p:sp>
      <p:sp>
        <p:nvSpPr>
          <p:cNvPr id="13" name="Rectangle 12">
            <a:extLst>
              <a:ext uri="{FF2B5EF4-FFF2-40B4-BE49-F238E27FC236}">
                <a16:creationId xmlns:a16="http://schemas.microsoft.com/office/drawing/2014/main" id="{5A4C21B2-69A4-472C-A9A5-99F127463BB2}"/>
              </a:ext>
            </a:extLst>
          </p:cNvPr>
          <p:cNvSpPr/>
          <p:nvPr/>
        </p:nvSpPr>
        <p:spPr>
          <a:xfrm>
            <a:off x="853263" y="2293492"/>
            <a:ext cx="1403927" cy="2106730"/>
          </a:xfrm>
          <a:prstGeom prst="rect">
            <a:avLst/>
          </a:prstGeom>
          <a:solidFill>
            <a:srgbClr val="D7EC0E">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EED9048-BFA5-48D9-8406-6DAB63BAE252}"/>
              </a:ext>
            </a:extLst>
          </p:cNvPr>
          <p:cNvSpPr txBox="1"/>
          <p:nvPr/>
        </p:nvSpPr>
        <p:spPr>
          <a:xfrm rot="16200000">
            <a:off x="580375" y="2686393"/>
            <a:ext cx="1949706" cy="1182375"/>
          </a:xfrm>
          <a:prstGeom prst="rect">
            <a:avLst/>
          </a:prstGeom>
          <a:noFill/>
        </p:spPr>
        <p:txBody>
          <a:bodyPr wrap="square" rtlCol="0">
            <a:spAutoFit/>
          </a:bodyPr>
          <a:lstStyle/>
          <a:p>
            <a:pPr>
              <a:lnSpc>
                <a:spcPts val="1700"/>
              </a:lnSpc>
              <a:spcAft>
                <a:spcPts val="800"/>
              </a:spcAft>
            </a:pPr>
            <a:r>
              <a:rPr lang="en-US" sz="1600" b="1" dirty="0">
                <a:solidFill>
                  <a:schemeClr val="tx1">
                    <a:lumMod val="75000"/>
                    <a:lumOff val="25000"/>
                  </a:schemeClr>
                </a:solidFill>
              </a:rPr>
              <a:t>WP2 EnergyMatching modelling environment and web platform</a:t>
            </a:r>
          </a:p>
        </p:txBody>
      </p:sp>
      <p:sp>
        <p:nvSpPr>
          <p:cNvPr id="15" name="Arrow: Down 14">
            <a:extLst>
              <a:ext uri="{FF2B5EF4-FFF2-40B4-BE49-F238E27FC236}">
                <a16:creationId xmlns:a16="http://schemas.microsoft.com/office/drawing/2014/main" id="{556A57B1-26D4-4DB8-8FA6-8F691C3A8ABF}"/>
              </a:ext>
            </a:extLst>
          </p:cNvPr>
          <p:cNvSpPr/>
          <p:nvPr/>
        </p:nvSpPr>
        <p:spPr>
          <a:xfrm>
            <a:off x="1430535" y="4313574"/>
            <a:ext cx="249381" cy="365989"/>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55AD367D-86FB-4A7E-864A-6E3167B06336}"/>
              </a:ext>
            </a:extLst>
          </p:cNvPr>
          <p:cNvSpPr/>
          <p:nvPr/>
        </p:nvSpPr>
        <p:spPr>
          <a:xfrm rot="10800000">
            <a:off x="5263526" y="1988692"/>
            <a:ext cx="249381" cy="367776"/>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Down 16">
            <a:extLst>
              <a:ext uri="{FF2B5EF4-FFF2-40B4-BE49-F238E27FC236}">
                <a16:creationId xmlns:a16="http://schemas.microsoft.com/office/drawing/2014/main" id="{24D4EAB5-4485-4501-8D3B-2F987DEC387E}"/>
              </a:ext>
            </a:extLst>
          </p:cNvPr>
          <p:cNvSpPr/>
          <p:nvPr/>
        </p:nvSpPr>
        <p:spPr>
          <a:xfrm>
            <a:off x="1442080" y="2032071"/>
            <a:ext cx="226290" cy="432681"/>
          </a:xfrm>
          <a:prstGeom prst="up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01BE7B2F-24B6-468E-91AB-7D8E38DCA7DF}"/>
              </a:ext>
            </a:extLst>
          </p:cNvPr>
          <p:cNvSpPr/>
          <p:nvPr/>
        </p:nvSpPr>
        <p:spPr>
          <a:xfrm>
            <a:off x="2423445" y="2302727"/>
            <a:ext cx="5865090" cy="2097495"/>
          </a:xfrm>
          <a:prstGeom prst="rect">
            <a:avLst/>
          </a:prstGeom>
          <a:solidFill>
            <a:schemeClr val="bg1">
              <a:lumMod val="95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29A9C5C-5571-4788-8B19-61C8F1C1F418}"/>
              </a:ext>
            </a:extLst>
          </p:cNvPr>
          <p:cNvSpPr/>
          <p:nvPr/>
        </p:nvSpPr>
        <p:spPr>
          <a:xfrm>
            <a:off x="2543517" y="2410985"/>
            <a:ext cx="5588000" cy="74463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DDBEAF4-3B9B-41D7-A3A1-4ACB913E7782}"/>
              </a:ext>
            </a:extLst>
          </p:cNvPr>
          <p:cNvSpPr/>
          <p:nvPr/>
        </p:nvSpPr>
        <p:spPr>
          <a:xfrm>
            <a:off x="2534292" y="3550470"/>
            <a:ext cx="5588000" cy="74463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F09D9A25-50B3-49CD-A66E-9B225495FEEE}"/>
              </a:ext>
            </a:extLst>
          </p:cNvPr>
          <p:cNvSpPr/>
          <p:nvPr/>
        </p:nvSpPr>
        <p:spPr>
          <a:xfrm rot="16200000">
            <a:off x="2347421" y="2517929"/>
            <a:ext cx="249381" cy="530744"/>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E67FED91-7FED-484E-AE90-0E6956262FA8}"/>
              </a:ext>
            </a:extLst>
          </p:cNvPr>
          <p:cNvSpPr/>
          <p:nvPr/>
        </p:nvSpPr>
        <p:spPr>
          <a:xfrm rot="16200000">
            <a:off x="2354178" y="3644354"/>
            <a:ext cx="249381" cy="530744"/>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6305915-CD38-47F7-A55D-2AF7FD9E75DA}"/>
              </a:ext>
            </a:extLst>
          </p:cNvPr>
          <p:cNvSpPr txBox="1"/>
          <p:nvPr/>
        </p:nvSpPr>
        <p:spPr>
          <a:xfrm>
            <a:off x="2744241" y="2620718"/>
            <a:ext cx="3979026" cy="338554"/>
          </a:xfrm>
          <a:prstGeom prst="rect">
            <a:avLst/>
          </a:prstGeom>
          <a:noFill/>
        </p:spPr>
        <p:txBody>
          <a:bodyPr wrap="square" rtlCol="0">
            <a:spAutoFit/>
          </a:bodyPr>
          <a:lstStyle/>
          <a:p>
            <a:pPr>
              <a:spcAft>
                <a:spcPts val="1200"/>
              </a:spcAft>
            </a:pPr>
            <a:r>
              <a:rPr lang="en-US" sz="1600" b="1" dirty="0">
                <a:solidFill>
                  <a:schemeClr val="tx1">
                    <a:lumMod val="75000"/>
                    <a:lumOff val="25000"/>
                  </a:schemeClr>
                </a:solidFill>
              </a:rPr>
              <a:t> WP3 Active skin technologies</a:t>
            </a:r>
          </a:p>
        </p:txBody>
      </p:sp>
      <p:sp>
        <p:nvSpPr>
          <p:cNvPr id="26" name="TextBox 25">
            <a:extLst>
              <a:ext uri="{FF2B5EF4-FFF2-40B4-BE49-F238E27FC236}">
                <a16:creationId xmlns:a16="http://schemas.microsoft.com/office/drawing/2014/main" id="{898E2623-CCEB-4946-8B31-508E85A739B4}"/>
              </a:ext>
            </a:extLst>
          </p:cNvPr>
          <p:cNvSpPr txBox="1"/>
          <p:nvPr/>
        </p:nvSpPr>
        <p:spPr>
          <a:xfrm>
            <a:off x="2737484" y="3735662"/>
            <a:ext cx="3979026" cy="338554"/>
          </a:xfrm>
          <a:prstGeom prst="rect">
            <a:avLst/>
          </a:prstGeom>
          <a:noFill/>
        </p:spPr>
        <p:txBody>
          <a:bodyPr wrap="square" rtlCol="0">
            <a:spAutoFit/>
          </a:bodyPr>
          <a:lstStyle/>
          <a:p>
            <a:pPr>
              <a:spcAft>
                <a:spcPts val="1200"/>
              </a:spcAft>
            </a:pPr>
            <a:r>
              <a:rPr lang="en-US" sz="1600" b="1" dirty="0">
                <a:solidFill>
                  <a:schemeClr val="tx1">
                    <a:lumMod val="75000"/>
                    <a:lumOff val="25000"/>
                  </a:schemeClr>
                </a:solidFill>
              </a:rPr>
              <a:t>WP4 Building and district energy LAN system</a:t>
            </a:r>
          </a:p>
        </p:txBody>
      </p:sp>
      <p:sp>
        <p:nvSpPr>
          <p:cNvPr id="30" name="Rectangle 29">
            <a:extLst>
              <a:ext uri="{FF2B5EF4-FFF2-40B4-BE49-F238E27FC236}">
                <a16:creationId xmlns:a16="http://schemas.microsoft.com/office/drawing/2014/main" id="{EBF60D0F-82FF-4E51-99A3-7493C1A43449}"/>
              </a:ext>
            </a:extLst>
          </p:cNvPr>
          <p:cNvSpPr/>
          <p:nvPr/>
        </p:nvSpPr>
        <p:spPr>
          <a:xfrm>
            <a:off x="8422352" y="2309659"/>
            <a:ext cx="1403927" cy="2106730"/>
          </a:xfrm>
          <a:prstGeom prst="rect">
            <a:avLst/>
          </a:prstGeom>
          <a:solidFill>
            <a:srgbClr val="D7EC0E">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34BCE10C-959D-423E-8B72-3F6B41CC9211}"/>
              </a:ext>
            </a:extLst>
          </p:cNvPr>
          <p:cNvSpPr txBox="1"/>
          <p:nvPr/>
        </p:nvSpPr>
        <p:spPr>
          <a:xfrm rot="16200000">
            <a:off x="8149464" y="2894921"/>
            <a:ext cx="1949706" cy="797654"/>
          </a:xfrm>
          <a:prstGeom prst="rect">
            <a:avLst/>
          </a:prstGeom>
          <a:noFill/>
        </p:spPr>
        <p:txBody>
          <a:bodyPr wrap="square" rtlCol="0">
            <a:spAutoFit/>
          </a:bodyPr>
          <a:lstStyle/>
          <a:p>
            <a:pPr>
              <a:lnSpc>
                <a:spcPts val="1700"/>
              </a:lnSpc>
              <a:spcAft>
                <a:spcPts val="400"/>
              </a:spcAft>
            </a:pPr>
            <a:r>
              <a:rPr lang="en-US" sz="1600" b="1" dirty="0">
                <a:solidFill>
                  <a:schemeClr val="tx1">
                    <a:lumMod val="75000"/>
                    <a:lumOff val="25000"/>
                  </a:schemeClr>
                </a:solidFill>
              </a:rPr>
              <a:t>WP6</a:t>
            </a:r>
          </a:p>
          <a:p>
            <a:pPr>
              <a:lnSpc>
                <a:spcPts val="1700"/>
              </a:lnSpc>
              <a:spcAft>
                <a:spcPts val="800"/>
              </a:spcAft>
            </a:pPr>
            <a:r>
              <a:rPr lang="en-US" sz="1600" b="1" dirty="0">
                <a:solidFill>
                  <a:schemeClr val="tx1">
                    <a:lumMod val="75000"/>
                    <a:lumOff val="25000"/>
                  </a:schemeClr>
                </a:solidFill>
              </a:rPr>
              <a:t>Demonstration of the results</a:t>
            </a:r>
          </a:p>
        </p:txBody>
      </p:sp>
      <p:sp>
        <p:nvSpPr>
          <p:cNvPr id="22" name="Arrow: Down 21">
            <a:extLst>
              <a:ext uri="{FF2B5EF4-FFF2-40B4-BE49-F238E27FC236}">
                <a16:creationId xmlns:a16="http://schemas.microsoft.com/office/drawing/2014/main" id="{19F5F047-1BF2-4CD0-AE7A-64FB58C9D261}"/>
              </a:ext>
            </a:extLst>
          </p:cNvPr>
          <p:cNvSpPr/>
          <p:nvPr/>
        </p:nvSpPr>
        <p:spPr>
          <a:xfrm rot="16200000">
            <a:off x="5264758" y="171520"/>
            <a:ext cx="249381" cy="6365421"/>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Down 31">
            <a:extLst>
              <a:ext uri="{FF2B5EF4-FFF2-40B4-BE49-F238E27FC236}">
                <a16:creationId xmlns:a16="http://schemas.microsoft.com/office/drawing/2014/main" id="{5AB6EA2E-6F50-4149-8DEB-89C1A761F592}"/>
              </a:ext>
            </a:extLst>
          </p:cNvPr>
          <p:cNvSpPr/>
          <p:nvPr/>
        </p:nvSpPr>
        <p:spPr>
          <a:xfrm rot="16200000">
            <a:off x="8194214" y="2498506"/>
            <a:ext cx="249381" cy="530744"/>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Down 32">
            <a:extLst>
              <a:ext uri="{FF2B5EF4-FFF2-40B4-BE49-F238E27FC236}">
                <a16:creationId xmlns:a16="http://schemas.microsoft.com/office/drawing/2014/main" id="{AB0BF53F-9BA4-4EDF-AC85-DF2F9AEE693A}"/>
              </a:ext>
            </a:extLst>
          </p:cNvPr>
          <p:cNvSpPr/>
          <p:nvPr/>
        </p:nvSpPr>
        <p:spPr>
          <a:xfrm rot="16200000">
            <a:off x="8182095" y="3735827"/>
            <a:ext cx="249381" cy="530744"/>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Down 33">
            <a:extLst>
              <a:ext uri="{FF2B5EF4-FFF2-40B4-BE49-F238E27FC236}">
                <a16:creationId xmlns:a16="http://schemas.microsoft.com/office/drawing/2014/main" id="{C1540633-8236-409C-8584-1F73C90D0CFE}"/>
              </a:ext>
            </a:extLst>
          </p:cNvPr>
          <p:cNvSpPr/>
          <p:nvPr/>
        </p:nvSpPr>
        <p:spPr>
          <a:xfrm>
            <a:off x="5238859" y="4401027"/>
            <a:ext cx="249381" cy="322518"/>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Down 34">
            <a:extLst>
              <a:ext uri="{FF2B5EF4-FFF2-40B4-BE49-F238E27FC236}">
                <a16:creationId xmlns:a16="http://schemas.microsoft.com/office/drawing/2014/main" id="{16A0ECDB-A579-4944-92E3-B7712D00B3D9}"/>
              </a:ext>
            </a:extLst>
          </p:cNvPr>
          <p:cNvSpPr/>
          <p:nvPr/>
        </p:nvSpPr>
        <p:spPr>
          <a:xfrm>
            <a:off x="9047183" y="4313574"/>
            <a:ext cx="249381" cy="365989"/>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Down 35">
            <a:extLst>
              <a:ext uri="{FF2B5EF4-FFF2-40B4-BE49-F238E27FC236}">
                <a16:creationId xmlns:a16="http://schemas.microsoft.com/office/drawing/2014/main" id="{3DA675C2-F256-444E-8238-C683A928BD6D}"/>
              </a:ext>
            </a:extLst>
          </p:cNvPr>
          <p:cNvSpPr/>
          <p:nvPr/>
        </p:nvSpPr>
        <p:spPr>
          <a:xfrm rot="10800000">
            <a:off x="9036931" y="2039312"/>
            <a:ext cx="249381" cy="365989"/>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Curved Right 36">
            <a:extLst>
              <a:ext uri="{FF2B5EF4-FFF2-40B4-BE49-F238E27FC236}">
                <a16:creationId xmlns:a16="http://schemas.microsoft.com/office/drawing/2014/main" id="{9B87ABE2-97D0-4CEA-9965-DADBEEE83932}"/>
              </a:ext>
            </a:extLst>
          </p:cNvPr>
          <p:cNvSpPr/>
          <p:nvPr/>
        </p:nvSpPr>
        <p:spPr>
          <a:xfrm>
            <a:off x="4289191" y="3061247"/>
            <a:ext cx="395924" cy="617047"/>
          </a:xfrm>
          <a:prstGeom prst="curved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Arrow: Curved Right 37">
            <a:extLst>
              <a:ext uri="{FF2B5EF4-FFF2-40B4-BE49-F238E27FC236}">
                <a16:creationId xmlns:a16="http://schemas.microsoft.com/office/drawing/2014/main" id="{E86A366A-3983-4F09-B9D8-7880D2E3F3E4}"/>
              </a:ext>
            </a:extLst>
          </p:cNvPr>
          <p:cNvSpPr/>
          <p:nvPr/>
        </p:nvSpPr>
        <p:spPr>
          <a:xfrm flipH="1">
            <a:off x="5919366" y="3061266"/>
            <a:ext cx="395924" cy="617047"/>
          </a:xfrm>
          <a:prstGeom prst="curved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9" name="Grafik 86">
            <a:extLst>
              <a:ext uri="{FF2B5EF4-FFF2-40B4-BE49-F238E27FC236}">
                <a16:creationId xmlns:a16="http://schemas.microsoft.com/office/drawing/2014/main" id="{5BB68E3F-05E2-4C1A-9ABD-A924ED209C67}"/>
              </a:ext>
            </a:extLst>
          </p:cNvPr>
          <p:cNvPicPr>
            <a:picLocks noChangeAspect="1"/>
          </p:cNvPicPr>
          <p:nvPr/>
        </p:nvPicPr>
        <p:blipFill rotWithShape="1">
          <a:blip r:embed="rId2"/>
          <a:srcRect l="23098" r="51765" b="29488"/>
          <a:stretch/>
        </p:blipFill>
        <p:spPr>
          <a:xfrm rot="21042827">
            <a:off x="6968472" y="6196564"/>
            <a:ext cx="5464341" cy="1805319"/>
          </a:xfrm>
          <a:prstGeom prst="rect">
            <a:avLst/>
          </a:prstGeom>
        </p:spPr>
      </p:pic>
      <p:pic>
        <p:nvPicPr>
          <p:cNvPr id="71" name="Grafik 30">
            <a:extLst>
              <a:ext uri="{FF2B5EF4-FFF2-40B4-BE49-F238E27FC236}">
                <a16:creationId xmlns:a16="http://schemas.microsoft.com/office/drawing/2014/main" id="{5574F91D-38CC-4CD6-807D-91DA8DF6B8E5}"/>
              </a:ext>
            </a:extLst>
          </p:cNvPr>
          <p:cNvPicPr>
            <a:picLocks noChangeAspect="1"/>
          </p:cNvPicPr>
          <p:nvPr/>
        </p:nvPicPr>
        <p:blipFill>
          <a:blip r:embed="rId3"/>
          <a:stretch>
            <a:fillRect/>
          </a:stretch>
        </p:blipFill>
        <p:spPr>
          <a:xfrm>
            <a:off x="10255807" y="6387183"/>
            <a:ext cx="1656371" cy="370692"/>
          </a:xfrm>
          <a:prstGeom prst="rect">
            <a:avLst/>
          </a:prstGeom>
        </p:spPr>
      </p:pic>
    </p:spTree>
    <p:extLst>
      <p:ext uri="{BB962C8B-B14F-4D97-AF65-F5344CB8AC3E}">
        <p14:creationId xmlns:p14="http://schemas.microsoft.com/office/powerpoint/2010/main" val="311579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24A961-95F2-4D23-9580-A0D23D183A4C}"/>
              </a:ext>
            </a:extLst>
          </p:cNvPr>
          <p:cNvSpPr txBox="1"/>
          <p:nvPr/>
        </p:nvSpPr>
        <p:spPr>
          <a:xfrm>
            <a:off x="1027083" y="344798"/>
            <a:ext cx="4330007" cy="584775"/>
          </a:xfrm>
          <a:prstGeom prst="rect">
            <a:avLst/>
          </a:prstGeom>
          <a:noFill/>
        </p:spPr>
        <p:txBody>
          <a:bodyPr wrap="square" rtlCol="0">
            <a:spAutoFit/>
          </a:bodyPr>
          <a:lstStyle>
            <a:defPPr>
              <a:defRPr lang="en-US"/>
            </a:defPPr>
            <a:lvl1pPr>
              <a:defRPr sz="3200" b="1">
                <a:solidFill>
                  <a:srgbClr val="505151"/>
                </a:solidFill>
                <a:cs typeface="Arial" panose="020B0604020202020204" pitchFamily="34" charset="0"/>
              </a:defRPr>
            </a:lvl1pPr>
          </a:lstStyle>
          <a:p>
            <a:r>
              <a:rPr lang="en-US" dirty="0"/>
              <a:t>Organization Scheme</a:t>
            </a:r>
          </a:p>
        </p:txBody>
      </p:sp>
      <p:pic>
        <p:nvPicPr>
          <p:cNvPr id="2" name="Picture 1">
            <a:extLst>
              <a:ext uri="{FF2B5EF4-FFF2-40B4-BE49-F238E27FC236}">
                <a16:creationId xmlns:a16="http://schemas.microsoft.com/office/drawing/2014/main" id="{7F1BA126-5DD9-4AEE-8DF7-EA1302B143A2}"/>
              </a:ext>
            </a:extLst>
          </p:cNvPr>
          <p:cNvPicPr>
            <a:picLocks noChangeAspect="1"/>
          </p:cNvPicPr>
          <p:nvPr/>
        </p:nvPicPr>
        <p:blipFill rotWithShape="1">
          <a:blip r:embed="rId2"/>
          <a:srcRect t="1565" b="1951"/>
          <a:stretch/>
        </p:blipFill>
        <p:spPr>
          <a:xfrm>
            <a:off x="462397" y="3576776"/>
            <a:ext cx="6296163" cy="2958183"/>
          </a:xfrm>
          <a:prstGeom prst="rect">
            <a:avLst/>
          </a:prstGeom>
        </p:spPr>
      </p:pic>
      <p:pic>
        <p:nvPicPr>
          <p:cNvPr id="39" name="Grafik 86">
            <a:extLst>
              <a:ext uri="{FF2B5EF4-FFF2-40B4-BE49-F238E27FC236}">
                <a16:creationId xmlns:a16="http://schemas.microsoft.com/office/drawing/2014/main" id="{12BF20B9-EA5E-43DD-BCFF-F19D471B9483}"/>
              </a:ext>
            </a:extLst>
          </p:cNvPr>
          <p:cNvPicPr>
            <a:picLocks noChangeAspect="1"/>
          </p:cNvPicPr>
          <p:nvPr/>
        </p:nvPicPr>
        <p:blipFill rotWithShape="1">
          <a:blip r:embed="rId3"/>
          <a:srcRect l="23098" r="51765" b="29488"/>
          <a:stretch/>
        </p:blipFill>
        <p:spPr>
          <a:xfrm rot="21042827">
            <a:off x="6968472" y="6196564"/>
            <a:ext cx="5464341" cy="1805319"/>
          </a:xfrm>
          <a:prstGeom prst="rect">
            <a:avLst/>
          </a:prstGeom>
        </p:spPr>
      </p:pic>
      <p:sp>
        <p:nvSpPr>
          <p:cNvPr id="40" name="Rectangle 39">
            <a:extLst>
              <a:ext uri="{FF2B5EF4-FFF2-40B4-BE49-F238E27FC236}">
                <a16:creationId xmlns:a16="http://schemas.microsoft.com/office/drawing/2014/main" id="{9DFECAA0-6CE3-4DC0-B6E4-80333FA2B58B}"/>
              </a:ext>
            </a:extLst>
          </p:cNvPr>
          <p:cNvSpPr/>
          <p:nvPr/>
        </p:nvSpPr>
        <p:spPr>
          <a:xfrm>
            <a:off x="462399" y="1094573"/>
            <a:ext cx="6296162" cy="784830"/>
          </a:xfrm>
          <a:prstGeom prst="rect">
            <a:avLst/>
          </a:prstGeom>
          <a:ln>
            <a:solidFill>
              <a:schemeClr val="tx1">
                <a:lumMod val="50000"/>
                <a:lumOff val="50000"/>
              </a:schemeClr>
            </a:solidFill>
            <a:prstDash val="sysDash"/>
          </a:ln>
        </p:spPr>
        <p:txBody>
          <a:bodyPr wrap="square">
            <a:spAutoFit/>
          </a:bodyPr>
          <a:lstStyle/>
          <a:p>
            <a:pPr algn="just"/>
            <a:r>
              <a:rPr lang="en-US" sz="1500" b="1" dirty="0">
                <a:solidFill>
                  <a:srgbClr val="67A53D"/>
                </a:solidFill>
                <a:cs typeface="Arial" panose="020B0604020202020204" pitchFamily="34" charset="0"/>
              </a:rPr>
              <a:t>WP1 </a:t>
            </a:r>
            <a:r>
              <a:rPr lang="en-US" sz="1500" b="1" dirty="0">
                <a:solidFill>
                  <a:schemeClr val="tx1">
                    <a:lumMod val="65000"/>
                    <a:lumOff val="35000"/>
                  </a:schemeClr>
                </a:solidFill>
                <a:cs typeface="Arial" panose="020B0604020202020204" pitchFamily="34" charset="0"/>
              </a:rPr>
              <a:t>deals with the </a:t>
            </a:r>
            <a:r>
              <a:rPr lang="en-US" sz="1500" b="1" dirty="0">
                <a:solidFill>
                  <a:srgbClr val="67A53D"/>
                </a:solidFill>
                <a:cs typeface="Arial" panose="020B0604020202020204" pitchFamily="34" charset="0"/>
              </a:rPr>
              <a:t>project management</a:t>
            </a:r>
            <a:r>
              <a:rPr lang="en-US" sz="1500" b="1" dirty="0">
                <a:solidFill>
                  <a:schemeClr val="tx1">
                    <a:lumMod val="65000"/>
                    <a:lumOff val="35000"/>
                  </a:schemeClr>
                </a:solidFill>
                <a:cs typeface="Arial" panose="020B0604020202020204" pitchFamily="34" charset="0"/>
              </a:rPr>
              <a:t>, which includes the administrative, financial and technical-scientific coordination of the activities.</a:t>
            </a:r>
            <a:r>
              <a:rPr lang="en-US" sz="1500" b="1" dirty="0">
                <a:solidFill>
                  <a:srgbClr val="67A53D"/>
                </a:solidFill>
                <a:cs typeface="Arial" panose="020B0604020202020204" pitchFamily="34" charset="0"/>
              </a:rPr>
              <a:t> WP8 </a:t>
            </a:r>
            <a:r>
              <a:rPr lang="en-US" sz="1500" b="1" dirty="0">
                <a:solidFill>
                  <a:schemeClr val="tx1">
                    <a:lumMod val="65000"/>
                    <a:lumOff val="35000"/>
                  </a:schemeClr>
                </a:solidFill>
                <a:cs typeface="Arial" panose="020B0604020202020204" pitchFamily="34" charset="0"/>
              </a:rPr>
              <a:t>sets out the</a:t>
            </a:r>
            <a:r>
              <a:rPr lang="en-US" sz="1500" b="1" dirty="0">
                <a:solidFill>
                  <a:srgbClr val="67A53D"/>
                </a:solidFill>
                <a:cs typeface="Arial" panose="020B0604020202020204" pitchFamily="34" charset="0"/>
              </a:rPr>
              <a:t> 'ethics requirements' </a:t>
            </a:r>
            <a:r>
              <a:rPr lang="en-US" sz="1500" b="1" dirty="0">
                <a:solidFill>
                  <a:schemeClr val="tx1">
                    <a:lumMod val="65000"/>
                    <a:lumOff val="35000"/>
                  </a:schemeClr>
                </a:solidFill>
                <a:cs typeface="Arial" panose="020B0604020202020204" pitchFamily="34" charset="0"/>
              </a:rPr>
              <a:t>that the project must comply with.</a:t>
            </a:r>
            <a:endParaRPr lang="en-US" sz="1500" b="1" dirty="0">
              <a:solidFill>
                <a:schemeClr val="tx1">
                  <a:lumMod val="65000"/>
                  <a:lumOff val="35000"/>
                </a:schemeClr>
              </a:solidFill>
              <a:highlight>
                <a:srgbClr val="FFFF00"/>
              </a:highlight>
              <a:cs typeface="Arial" panose="020B0604020202020204" pitchFamily="34" charset="0"/>
            </a:endParaRPr>
          </a:p>
        </p:txBody>
      </p:sp>
      <p:sp>
        <p:nvSpPr>
          <p:cNvPr id="41" name="Rectangle 40">
            <a:extLst>
              <a:ext uri="{FF2B5EF4-FFF2-40B4-BE49-F238E27FC236}">
                <a16:creationId xmlns:a16="http://schemas.microsoft.com/office/drawing/2014/main" id="{15A292AD-4E38-4EBD-8E49-0DDFE60C5AA5}"/>
              </a:ext>
            </a:extLst>
          </p:cNvPr>
          <p:cNvSpPr/>
          <p:nvPr/>
        </p:nvSpPr>
        <p:spPr>
          <a:xfrm>
            <a:off x="462397" y="2086718"/>
            <a:ext cx="6323871" cy="1246495"/>
          </a:xfrm>
          <a:prstGeom prst="rect">
            <a:avLst/>
          </a:prstGeom>
          <a:ln>
            <a:solidFill>
              <a:schemeClr val="tx1">
                <a:lumMod val="50000"/>
                <a:lumOff val="50000"/>
              </a:schemeClr>
            </a:solidFill>
            <a:prstDash val="sysDash"/>
          </a:ln>
        </p:spPr>
        <p:txBody>
          <a:bodyPr wrap="square">
            <a:spAutoFit/>
          </a:bodyPr>
          <a:lstStyle/>
          <a:p>
            <a:pPr algn="just"/>
            <a:r>
              <a:rPr lang="en-US" sz="1500" b="1" dirty="0">
                <a:solidFill>
                  <a:srgbClr val="67A53D"/>
                </a:solidFill>
                <a:cs typeface="Arial" panose="020B0604020202020204" pitchFamily="34" charset="0"/>
              </a:rPr>
              <a:t>WP2</a:t>
            </a:r>
            <a:r>
              <a:rPr lang="en-US" sz="1500" b="1" dirty="0">
                <a:solidFill>
                  <a:schemeClr val="tx1">
                    <a:lumMod val="65000"/>
                    <a:lumOff val="35000"/>
                  </a:schemeClr>
                </a:solidFill>
                <a:cs typeface="Arial" panose="020B0604020202020204" pitchFamily="34" charset="0"/>
              </a:rPr>
              <a:t>, </a:t>
            </a:r>
            <a:r>
              <a:rPr lang="en-US" sz="1500" b="1" dirty="0">
                <a:solidFill>
                  <a:srgbClr val="67A53D"/>
                </a:solidFill>
                <a:cs typeface="Arial" panose="020B0604020202020204" pitchFamily="34" charset="0"/>
              </a:rPr>
              <a:t>WP3 </a:t>
            </a:r>
            <a:r>
              <a:rPr lang="en-US" sz="1500" b="1" dirty="0">
                <a:solidFill>
                  <a:schemeClr val="tx1">
                    <a:lumMod val="65000"/>
                    <a:lumOff val="35000"/>
                  </a:schemeClr>
                </a:solidFill>
                <a:cs typeface="Arial" panose="020B0604020202020204" pitchFamily="34" charset="0"/>
              </a:rPr>
              <a:t>and</a:t>
            </a:r>
            <a:r>
              <a:rPr lang="en-US" sz="1500" b="1" dirty="0">
                <a:solidFill>
                  <a:srgbClr val="67A53D"/>
                </a:solidFill>
                <a:cs typeface="Arial" panose="020B0604020202020204" pitchFamily="34" charset="0"/>
              </a:rPr>
              <a:t> WP4 </a:t>
            </a:r>
            <a:r>
              <a:rPr lang="en-US" sz="1500" b="1" dirty="0">
                <a:solidFill>
                  <a:schemeClr val="tx1">
                    <a:lumMod val="65000"/>
                    <a:lumOff val="35000"/>
                  </a:schemeClr>
                </a:solidFill>
                <a:cs typeface="Arial" panose="020B0604020202020204" pitchFamily="34" charset="0"/>
              </a:rPr>
              <a:t>represent the core of the EnergyMatching project, where the consortium will </a:t>
            </a:r>
            <a:r>
              <a:rPr lang="en-US" sz="1500" b="1" dirty="0">
                <a:solidFill>
                  <a:srgbClr val="67A53D"/>
                </a:solidFill>
                <a:cs typeface="Arial" panose="020B0604020202020204" pitchFamily="34" charset="0"/>
              </a:rPr>
              <a:t>develop the seven foreseen results.  </a:t>
            </a:r>
            <a:r>
              <a:rPr lang="en-US" sz="1500" b="1" dirty="0">
                <a:solidFill>
                  <a:schemeClr val="tx1">
                    <a:lumMod val="65000"/>
                    <a:lumOff val="35000"/>
                  </a:schemeClr>
                </a:solidFill>
                <a:cs typeface="Arial" panose="020B0604020202020204" pitchFamily="34" charset="0"/>
              </a:rPr>
              <a:t>WP2 is focused on EnergyMatching modelling environment and web-based platform (</a:t>
            </a:r>
            <a:r>
              <a:rPr lang="en-US" sz="1500" b="1" dirty="0">
                <a:solidFill>
                  <a:srgbClr val="67A53D"/>
                </a:solidFill>
                <a:cs typeface="Arial" panose="020B0604020202020204" pitchFamily="34" charset="0"/>
              </a:rPr>
              <a:t>R1</a:t>
            </a:r>
            <a:r>
              <a:rPr lang="en-US" sz="1500" b="1" dirty="0">
                <a:solidFill>
                  <a:schemeClr val="tx1">
                    <a:lumMod val="65000"/>
                    <a:lumOff val="35000"/>
                  </a:schemeClr>
                </a:solidFill>
                <a:cs typeface="Arial" panose="020B0604020202020204" pitchFamily="34" charset="0"/>
              </a:rPr>
              <a:t> and </a:t>
            </a:r>
            <a:r>
              <a:rPr lang="en-US" sz="1500" b="1" dirty="0">
                <a:solidFill>
                  <a:srgbClr val="67A53D"/>
                </a:solidFill>
                <a:cs typeface="Arial" panose="020B0604020202020204" pitchFamily="34" charset="0"/>
              </a:rPr>
              <a:t>R2</a:t>
            </a:r>
            <a:r>
              <a:rPr lang="en-US" sz="1500" b="1" dirty="0">
                <a:solidFill>
                  <a:schemeClr val="tx1">
                    <a:lumMod val="65000"/>
                    <a:lumOff val="35000"/>
                  </a:schemeClr>
                </a:solidFill>
                <a:cs typeface="Arial" panose="020B0604020202020204" pitchFamily="34" charset="0"/>
              </a:rPr>
              <a:t>), while in WP3 and WP4 we will develop the technology solutions (</a:t>
            </a:r>
            <a:r>
              <a:rPr lang="en-US" sz="1500" b="1" dirty="0">
                <a:solidFill>
                  <a:srgbClr val="67A53D"/>
                </a:solidFill>
                <a:cs typeface="Arial" panose="020B0604020202020204" pitchFamily="34" charset="0"/>
              </a:rPr>
              <a:t>R3, R4, R5 </a:t>
            </a:r>
            <a:r>
              <a:rPr lang="en-US" sz="1500" b="1" dirty="0">
                <a:solidFill>
                  <a:schemeClr val="tx1">
                    <a:lumMod val="65000"/>
                    <a:lumOff val="35000"/>
                  </a:schemeClr>
                </a:solidFill>
                <a:cs typeface="Arial" panose="020B0604020202020204" pitchFamily="34" charset="0"/>
              </a:rPr>
              <a:t>in WP3 and </a:t>
            </a:r>
            <a:r>
              <a:rPr lang="en-US" sz="1500" b="1" dirty="0">
                <a:solidFill>
                  <a:srgbClr val="67A53D"/>
                </a:solidFill>
                <a:cs typeface="Arial" panose="020B0604020202020204" pitchFamily="34" charset="0"/>
              </a:rPr>
              <a:t>R6, R7 </a:t>
            </a:r>
            <a:r>
              <a:rPr lang="en-US" sz="1500" b="1" dirty="0">
                <a:solidFill>
                  <a:schemeClr val="tx1">
                    <a:lumMod val="65000"/>
                    <a:lumOff val="35000"/>
                  </a:schemeClr>
                </a:solidFill>
                <a:cs typeface="Arial" panose="020B0604020202020204" pitchFamily="34" charset="0"/>
              </a:rPr>
              <a:t>in WP4), being supported by WP2 tools.</a:t>
            </a:r>
          </a:p>
        </p:txBody>
      </p:sp>
      <p:sp>
        <p:nvSpPr>
          <p:cNvPr id="42" name="Rectangle 41">
            <a:extLst>
              <a:ext uri="{FF2B5EF4-FFF2-40B4-BE49-F238E27FC236}">
                <a16:creationId xmlns:a16="http://schemas.microsoft.com/office/drawing/2014/main" id="{108DAF94-47E4-494D-8750-2ECFB78675E6}"/>
              </a:ext>
            </a:extLst>
          </p:cNvPr>
          <p:cNvSpPr/>
          <p:nvPr/>
        </p:nvSpPr>
        <p:spPr>
          <a:xfrm>
            <a:off x="7199748" y="1296066"/>
            <a:ext cx="4520619" cy="1246495"/>
          </a:xfrm>
          <a:prstGeom prst="rect">
            <a:avLst/>
          </a:prstGeom>
          <a:ln>
            <a:solidFill>
              <a:schemeClr val="tx1">
                <a:lumMod val="50000"/>
                <a:lumOff val="50000"/>
              </a:schemeClr>
            </a:solidFill>
            <a:prstDash val="sysDash"/>
          </a:ln>
        </p:spPr>
        <p:txBody>
          <a:bodyPr wrap="square">
            <a:spAutoFit/>
          </a:bodyPr>
          <a:lstStyle/>
          <a:p>
            <a:pPr algn="just"/>
            <a:r>
              <a:rPr lang="en-US" sz="1500" b="1" dirty="0">
                <a:solidFill>
                  <a:srgbClr val="67A53D"/>
                </a:solidFill>
                <a:cs typeface="Arial" panose="020B0604020202020204" pitchFamily="34" charset="0"/>
              </a:rPr>
              <a:t>WP5 </a:t>
            </a:r>
            <a:r>
              <a:rPr lang="en-US" sz="1500" b="1" dirty="0">
                <a:solidFill>
                  <a:schemeClr val="tx1">
                    <a:lumMod val="65000"/>
                    <a:lumOff val="35000"/>
                  </a:schemeClr>
                </a:solidFill>
                <a:cs typeface="Arial" panose="020B0604020202020204" pitchFamily="34" charset="0"/>
              </a:rPr>
              <a:t>aims to draw the</a:t>
            </a:r>
            <a:r>
              <a:rPr lang="en-US" sz="1500" b="1" dirty="0">
                <a:solidFill>
                  <a:srgbClr val="67A53D"/>
                </a:solidFill>
                <a:cs typeface="Arial" panose="020B0604020202020204" pitchFamily="34" charset="0"/>
              </a:rPr>
              <a:t> path to the market </a:t>
            </a:r>
            <a:r>
              <a:rPr lang="en-US" sz="1500" b="1" dirty="0">
                <a:solidFill>
                  <a:schemeClr val="tx1">
                    <a:lumMod val="65000"/>
                    <a:lumOff val="35000"/>
                  </a:schemeClr>
                </a:solidFill>
                <a:cs typeface="Arial" panose="020B0604020202020204" pitchFamily="34" charset="0"/>
              </a:rPr>
              <a:t>defining a reliable exploitation plan for the replication of the process and the commercialization of the single results, as well as of the whole EnergyMatching approach.</a:t>
            </a:r>
            <a:endParaRPr lang="en-US" sz="1500" b="1" dirty="0">
              <a:solidFill>
                <a:schemeClr val="tx1">
                  <a:lumMod val="65000"/>
                  <a:lumOff val="35000"/>
                </a:schemeClr>
              </a:solidFill>
              <a:highlight>
                <a:srgbClr val="FFFF00"/>
              </a:highlight>
              <a:cs typeface="Arial" panose="020B0604020202020204" pitchFamily="34" charset="0"/>
            </a:endParaRPr>
          </a:p>
        </p:txBody>
      </p:sp>
      <p:sp>
        <p:nvSpPr>
          <p:cNvPr id="43" name="Rectangle 42">
            <a:extLst>
              <a:ext uri="{FF2B5EF4-FFF2-40B4-BE49-F238E27FC236}">
                <a16:creationId xmlns:a16="http://schemas.microsoft.com/office/drawing/2014/main" id="{4999AA58-BF31-4884-8053-FDF1F36B6D5C}"/>
              </a:ext>
            </a:extLst>
          </p:cNvPr>
          <p:cNvSpPr/>
          <p:nvPr/>
        </p:nvSpPr>
        <p:spPr>
          <a:xfrm>
            <a:off x="7199748" y="3762895"/>
            <a:ext cx="4520619" cy="1477328"/>
          </a:xfrm>
          <a:prstGeom prst="rect">
            <a:avLst/>
          </a:prstGeom>
          <a:ln>
            <a:solidFill>
              <a:schemeClr val="tx1">
                <a:lumMod val="50000"/>
                <a:lumOff val="50000"/>
              </a:schemeClr>
            </a:solidFill>
            <a:prstDash val="sysDash"/>
          </a:ln>
        </p:spPr>
        <p:txBody>
          <a:bodyPr wrap="square">
            <a:spAutoFit/>
          </a:bodyPr>
          <a:lstStyle/>
          <a:p>
            <a:pPr algn="just"/>
            <a:r>
              <a:rPr lang="en-US" sz="1500" b="1" dirty="0">
                <a:solidFill>
                  <a:srgbClr val="67A53D"/>
                </a:solidFill>
                <a:cs typeface="Arial" panose="020B0604020202020204" pitchFamily="34" charset="0"/>
              </a:rPr>
              <a:t>WP7 </a:t>
            </a:r>
            <a:r>
              <a:rPr lang="en-US" sz="1500" b="1" dirty="0">
                <a:solidFill>
                  <a:schemeClr val="tx1">
                    <a:lumMod val="65000"/>
                    <a:lumOff val="35000"/>
                  </a:schemeClr>
                </a:solidFill>
                <a:cs typeface="Arial" panose="020B0604020202020204" pitchFamily="34" charset="0"/>
              </a:rPr>
              <a:t>concerns the </a:t>
            </a:r>
            <a:r>
              <a:rPr lang="en-US" sz="1500" b="1" dirty="0">
                <a:solidFill>
                  <a:srgbClr val="67A53D"/>
                </a:solidFill>
                <a:cs typeface="Arial" panose="020B0604020202020204" pitchFamily="34" charset="0"/>
              </a:rPr>
              <a:t>communication and dissemination activities </a:t>
            </a:r>
            <a:r>
              <a:rPr lang="en-US" sz="1500" b="1" dirty="0">
                <a:solidFill>
                  <a:schemeClr val="tx1">
                    <a:lumMod val="65000"/>
                    <a:lumOff val="35000"/>
                  </a:schemeClr>
                </a:solidFill>
                <a:cs typeface="Arial" panose="020B0604020202020204" pitchFamily="34" charset="0"/>
              </a:rPr>
              <a:t>during the whole project life. WP7 enables the hugest spread of EnergyMatching outcomes, and of the EnergyMatching concept as a whole, to targeted business stakeholders, decision makers and building owners.</a:t>
            </a:r>
            <a:endParaRPr lang="en-US" sz="1500" b="1" dirty="0">
              <a:solidFill>
                <a:schemeClr val="tx1">
                  <a:lumMod val="65000"/>
                  <a:lumOff val="35000"/>
                </a:schemeClr>
              </a:solidFill>
              <a:highlight>
                <a:srgbClr val="FFFF00"/>
              </a:highlight>
              <a:cs typeface="Arial" panose="020B0604020202020204" pitchFamily="34" charset="0"/>
            </a:endParaRPr>
          </a:p>
        </p:txBody>
      </p:sp>
      <p:sp>
        <p:nvSpPr>
          <p:cNvPr id="45" name="Rectangle 44">
            <a:extLst>
              <a:ext uri="{FF2B5EF4-FFF2-40B4-BE49-F238E27FC236}">
                <a16:creationId xmlns:a16="http://schemas.microsoft.com/office/drawing/2014/main" id="{317DEA6F-6585-4595-A3A1-9299064527CA}"/>
              </a:ext>
            </a:extLst>
          </p:cNvPr>
          <p:cNvSpPr/>
          <p:nvPr/>
        </p:nvSpPr>
        <p:spPr>
          <a:xfrm>
            <a:off x="7199748" y="2872646"/>
            <a:ext cx="4520619" cy="553998"/>
          </a:xfrm>
          <a:prstGeom prst="rect">
            <a:avLst/>
          </a:prstGeom>
          <a:ln>
            <a:solidFill>
              <a:schemeClr val="tx1">
                <a:lumMod val="50000"/>
                <a:lumOff val="50000"/>
              </a:schemeClr>
            </a:solidFill>
            <a:prstDash val="sysDash"/>
          </a:ln>
        </p:spPr>
        <p:txBody>
          <a:bodyPr wrap="square">
            <a:spAutoFit/>
          </a:bodyPr>
          <a:lstStyle/>
          <a:p>
            <a:pPr algn="just"/>
            <a:r>
              <a:rPr lang="en-US" sz="1500" b="1" dirty="0">
                <a:solidFill>
                  <a:schemeClr val="tx1">
                    <a:lumMod val="65000"/>
                    <a:lumOff val="35000"/>
                  </a:schemeClr>
                </a:solidFill>
                <a:cs typeface="Arial" panose="020B0604020202020204" pitchFamily="34" charset="0"/>
              </a:rPr>
              <a:t>Tools (WP2), technologies (WP3) and systems (WP4) will be demonstrated in three </a:t>
            </a:r>
            <a:r>
              <a:rPr lang="en-US" sz="1500" b="1" dirty="0">
                <a:solidFill>
                  <a:srgbClr val="67A53D"/>
                </a:solidFill>
                <a:cs typeface="Arial" panose="020B0604020202020204" pitchFamily="34" charset="0"/>
              </a:rPr>
              <a:t>demo-cases </a:t>
            </a:r>
            <a:r>
              <a:rPr lang="en-US" sz="1500" b="1" dirty="0">
                <a:solidFill>
                  <a:schemeClr val="tx1">
                    <a:lumMod val="65000"/>
                    <a:lumOff val="35000"/>
                  </a:schemeClr>
                </a:solidFill>
                <a:cs typeface="Arial" panose="020B0604020202020204" pitchFamily="34" charset="0"/>
              </a:rPr>
              <a:t>within </a:t>
            </a:r>
            <a:r>
              <a:rPr lang="en-US" sz="1500" b="1" dirty="0">
                <a:solidFill>
                  <a:srgbClr val="67A53D"/>
                </a:solidFill>
                <a:cs typeface="Arial" panose="020B0604020202020204" pitchFamily="34" charset="0"/>
              </a:rPr>
              <a:t>WP6.</a:t>
            </a:r>
            <a:endParaRPr lang="en-US" sz="1500" b="1" dirty="0">
              <a:solidFill>
                <a:schemeClr val="tx1">
                  <a:lumMod val="65000"/>
                  <a:lumOff val="35000"/>
                </a:schemeClr>
              </a:solidFill>
              <a:highlight>
                <a:srgbClr val="FFFF00"/>
              </a:highlight>
              <a:cs typeface="Arial" panose="020B0604020202020204" pitchFamily="34" charset="0"/>
            </a:endParaRPr>
          </a:p>
        </p:txBody>
      </p:sp>
      <p:pic>
        <p:nvPicPr>
          <p:cNvPr id="47" name="Grafik 30">
            <a:extLst>
              <a:ext uri="{FF2B5EF4-FFF2-40B4-BE49-F238E27FC236}">
                <a16:creationId xmlns:a16="http://schemas.microsoft.com/office/drawing/2014/main" id="{021D06BA-114B-43CA-84C5-A9E6BF1E1775}"/>
              </a:ext>
            </a:extLst>
          </p:cNvPr>
          <p:cNvPicPr>
            <a:picLocks noChangeAspect="1"/>
          </p:cNvPicPr>
          <p:nvPr/>
        </p:nvPicPr>
        <p:blipFill>
          <a:blip r:embed="rId4"/>
          <a:stretch>
            <a:fillRect/>
          </a:stretch>
        </p:blipFill>
        <p:spPr>
          <a:xfrm>
            <a:off x="10255807" y="6387183"/>
            <a:ext cx="1656371" cy="370692"/>
          </a:xfrm>
          <a:prstGeom prst="rect">
            <a:avLst/>
          </a:prstGeom>
        </p:spPr>
      </p:pic>
    </p:spTree>
    <p:extLst>
      <p:ext uri="{BB962C8B-B14F-4D97-AF65-F5344CB8AC3E}">
        <p14:creationId xmlns:p14="http://schemas.microsoft.com/office/powerpoint/2010/main" val="24385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4594C9-8CD9-465D-832F-C1B8EF32334D}"/>
              </a:ext>
            </a:extLst>
          </p:cNvPr>
          <p:cNvSpPr/>
          <p:nvPr/>
        </p:nvSpPr>
        <p:spPr>
          <a:xfrm>
            <a:off x="4844696" y="3470930"/>
            <a:ext cx="2502608" cy="353943"/>
          </a:xfrm>
          <a:prstGeom prst="rect">
            <a:avLst/>
          </a:prstGeom>
        </p:spPr>
        <p:txBody>
          <a:bodyPr wrap="none">
            <a:spAutoFit/>
          </a:bodyPr>
          <a:lstStyle/>
          <a:p>
            <a:pPr algn="ctr">
              <a:spcBef>
                <a:spcPts val="1800"/>
              </a:spcBef>
              <a:spcAft>
                <a:spcPts val="600"/>
              </a:spcAft>
            </a:pPr>
            <a:r>
              <a:rPr lang="en-US" sz="1700" b="1" dirty="0">
                <a:hlinkClick r:id="rId2"/>
              </a:rPr>
              <a:t>www.energymatching.eu</a:t>
            </a:r>
            <a:r>
              <a:rPr lang="en-US" sz="1700" b="1" dirty="0"/>
              <a:t> </a:t>
            </a:r>
          </a:p>
        </p:txBody>
      </p:sp>
      <p:pic>
        <p:nvPicPr>
          <p:cNvPr id="7" name="Picture 24" descr="C:\Users\challet\Desktop\twitter-logo.png">
            <a:extLst>
              <a:ext uri="{FF2B5EF4-FFF2-40B4-BE49-F238E27FC236}">
                <a16:creationId xmlns:a16="http://schemas.microsoft.com/office/drawing/2014/main" id="{C04E71ED-E50F-4C67-B63F-26DACD13B3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05922" y="2334402"/>
            <a:ext cx="415557" cy="415557"/>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33">
            <a:extLst>
              <a:ext uri="{FF2B5EF4-FFF2-40B4-BE49-F238E27FC236}">
                <a16:creationId xmlns:a16="http://schemas.microsoft.com/office/drawing/2014/main" id="{73CE4521-7605-4412-AAEC-40DBD0262FA5}"/>
              </a:ext>
            </a:extLst>
          </p:cNvPr>
          <p:cNvSpPr/>
          <p:nvPr/>
        </p:nvSpPr>
        <p:spPr>
          <a:xfrm>
            <a:off x="7902011" y="2280570"/>
            <a:ext cx="2769630" cy="523220"/>
          </a:xfrm>
          <a:prstGeom prst="rect">
            <a:avLst/>
          </a:prstGeom>
        </p:spPr>
        <p:txBody>
          <a:bodyPr wrap="square">
            <a:spAutoFit/>
          </a:bodyPr>
          <a:lstStyle/>
          <a:p>
            <a:pPr algn="r"/>
            <a:r>
              <a:rPr lang="en-US" sz="1400" b="1" dirty="0">
                <a:solidFill>
                  <a:schemeClr val="bg2">
                    <a:lumMod val="50000"/>
                  </a:schemeClr>
                </a:solidFill>
              </a:rPr>
              <a:t>#EnergyMatching</a:t>
            </a:r>
          </a:p>
          <a:p>
            <a:pPr algn="r"/>
            <a:r>
              <a:rPr lang="en-US" sz="1400" b="1" dirty="0">
                <a:solidFill>
                  <a:schemeClr val="bg2">
                    <a:lumMod val="50000"/>
                  </a:schemeClr>
                </a:solidFill>
              </a:rPr>
              <a:t>@EnergyMatching</a:t>
            </a:r>
          </a:p>
        </p:txBody>
      </p:sp>
      <p:pic>
        <p:nvPicPr>
          <p:cNvPr id="9" name="Picture 23" descr="C:\Users\challet\Desktop\LinkedIn_logo_initials.png">
            <a:extLst>
              <a:ext uri="{FF2B5EF4-FFF2-40B4-BE49-F238E27FC236}">
                <a16:creationId xmlns:a16="http://schemas.microsoft.com/office/drawing/2014/main" id="{50FBF244-D276-4895-83D0-1AE4A864A81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05921" y="2898998"/>
            <a:ext cx="415557" cy="41555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91E47B46-EBA7-4D6F-B05B-A0174159C7B1}"/>
              </a:ext>
            </a:extLst>
          </p:cNvPr>
          <p:cNvSpPr/>
          <p:nvPr/>
        </p:nvSpPr>
        <p:spPr>
          <a:xfrm>
            <a:off x="9189889" y="2961002"/>
            <a:ext cx="1481752" cy="307777"/>
          </a:xfrm>
          <a:prstGeom prst="rect">
            <a:avLst/>
          </a:prstGeom>
        </p:spPr>
        <p:txBody>
          <a:bodyPr wrap="none">
            <a:spAutoFit/>
          </a:bodyPr>
          <a:lstStyle/>
          <a:p>
            <a:r>
              <a:rPr lang="en-US" sz="1400" b="1" dirty="0">
                <a:solidFill>
                  <a:schemeClr val="bg2">
                    <a:lumMod val="50000"/>
                  </a:schemeClr>
                </a:solidFill>
              </a:rPr>
              <a:t>#EnergyMatching</a:t>
            </a:r>
            <a:endParaRPr lang="de-DE" sz="1400" b="1" dirty="0">
              <a:solidFill>
                <a:schemeClr val="bg2">
                  <a:lumMod val="50000"/>
                </a:schemeClr>
              </a:solidFill>
            </a:endParaRPr>
          </a:p>
        </p:txBody>
      </p:sp>
      <p:pic>
        <p:nvPicPr>
          <p:cNvPr id="11" name="Picture 2" descr="Resultado de imagen de social network icons">
            <a:extLst>
              <a:ext uri="{FF2B5EF4-FFF2-40B4-BE49-F238E27FC236}">
                <a16:creationId xmlns:a16="http://schemas.microsoft.com/office/drawing/2014/main" id="{09B2D7D9-6764-4011-9702-D58F9BD6C9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62" t="33916" r="65441" b="34344"/>
          <a:stretch/>
        </p:blipFill>
        <p:spPr bwMode="auto">
          <a:xfrm>
            <a:off x="10671641" y="3425992"/>
            <a:ext cx="485481" cy="48878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53E3C58-3941-4D26-BEBA-23F1416B181B}"/>
              </a:ext>
            </a:extLst>
          </p:cNvPr>
          <p:cNvSpPr/>
          <p:nvPr/>
        </p:nvSpPr>
        <p:spPr>
          <a:xfrm>
            <a:off x="9128590" y="3498046"/>
            <a:ext cx="1543051" cy="307777"/>
          </a:xfrm>
          <a:prstGeom prst="rect">
            <a:avLst/>
          </a:prstGeom>
        </p:spPr>
        <p:txBody>
          <a:bodyPr wrap="none">
            <a:spAutoFit/>
          </a:bodyPr>
          <a:lstStyle/>
          <a:p>
            <a:r>
              <a:rPr lang="en-US" sz="1400" b="1" dirty="0">
                <a:solidFill>
                  <a:schemeClr val="bg2">
                    <a:lumMod val="50000"/>
                  </a:schemeClr>
                </a:solidFill>
                <a:hlinkClick r:id="rId6">
                  <a:extLst>
                    <a:ext uri="{A12FA001-AC4F-418D-AE19-62706E023703}">
                      <ahyp:hlinkClr xmlns:ahyp="http://schemas.microsoft.com/office/drawing/2018/hyperlinkcolor" val="tx"/>
                    </a:ext>
                  </a:extLst>
                </a:hlinkClick>
              </a:rPr>
              <a:t>Project video </a:t>
            </a:r>
            <a:r>
              <a:rPr lang="en-US" sz="1400" b="1" dirty="0">
                <a:solidFill>
                  <a:schemeClr val="accent1"/>
                </a:solidFill>
                <a:hlinkClick r:id="rId6">
                  <a:extLst>
                    <a:ext uri="{A12FA001-AC4F-418D-AE19-62706E023703}">
                      <ahyp:hlinkClr xmlns:ahyp="http://schemas.microsoft.com/office/drawing/2018/hyperlinkcolor" val="tx"/>
                    </a:ext>
                  </a:extLst>
                </a:hlinkClick>
              </a:rPr>
              <a:t>here</a:t>
            </a:r>
            <a:endParaRPr lang="de-DE" sz="1400" b="1" dirty="0">
              <a:solidFill>
                <a:schemeClr val="accent1"/>
              </a:solidFill>
            </a:endParaRPr>
          </a:p>
        </p:txBody>
      </p:sp>
      <p:pic>
        <p:nvPicPr>
          <p:cNvPr id="13" name="Picture 12">
            <a:extLst>
              <a:ext uri="{FF2B5EF4-FFF2-40B4-BE49-F238E27FC236}">
                <a16:creationId xmlns:a16="http://schemas.microsoft.com/office/drawing/2014/main" id="{8471B6C8-5A5C-4C16-98F2-EEDC3A7D63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2984" y="2417167"/>
            <a:ext cx="986031" cy="986031"/>
          </a:xfrm>
          <a:prstGeom prst="rect">
            <a:avLst/>
          </a:prstGeom>
        </p:spPr>
      </p:pic>
      <p:sp>
        <p:nvSpPr>
          <p:cNvPr id="14" name="TextBox 13">
            <a:extLst>
              <a:ext uri="{FF2B5EF4-FFF2-40B4-BE49-F238E27FC236}">
                <a16:creationId xmlns:a16="http://schemas.microsoft.com/office/drawing/2014/main" id="{227DADAF-B4AF-4B93-931C-D619D911F06E}"/>
              </a:ext>
            </a:extLst>
          </p:cNvPr>
          <p:cNvSpPr txBox="1"/>
          <p:nvPr/>
        </p:nvSpPr>
        <p:spPr>
          <a:xfrm>
            <a:off x="769289" y="1907600"/>
            <a:ext cx="3581435" cy="323165"/>
          </a:xfrm>
          <a:prstGeom prst="rect">
            <a:avLst/>
          </a:prstGeom>
          <a:noFill/>
        </p:spPr>
        <p:txBody>
          <a:bodyPr wrap="square" rtlCol="0">
            <a:spAutoFit/>
          </a:bodyPr>
          <a:lstStyle/>
          <a:p>
            <a:pPr>
              <a:spcAft>
                <a:spcPts val="1200"/>
              </a:spcAft>
            </a:pPr>
            <a:r>
              <a:rPr lang="en-US" sz="1500" b="1" u="sng" dirty="0">
                <a:solidFill>
                  <a:schemeClr val="tx1">
                    <a:lumMod val="75000"/>
                    <a:lumOff val="25000"/>
                  </a:schemeClr>
                </a:solidFill>
              </a:rPr>
              <a:t>Project Coordinator Contact Details</a:t>
            </a:r>
          </a:p>
        </p:txBody>
      </p:sp>
      <p:sp>
        <p:nvSpPr>
          <p:cNvPr id="15" name="TextBox 14">
            <a:extLst>
              <a:ext uri="{FF2B5EF4-FFF2-40B4-BE49-F238E27FC236}">
                <a16:creationId xmlns:a16="http://schemas.microsoft.com/office/drawing/2014/main" id="{A44293DE-2676-403F-A7F2-749BA8F18A74}"/>
              </a:ext>
            </a:extLst>
          </p:cNvPr>
          <p:cNvSpPr txBox="1"/>
          <p:nvPr/>
        </p:nvSpPr>
        <p:spPr>
          <a:xfrm>
            <a:off x="800794" y="2426692"/>
            <a:ext cx="3581435" cy="1384995"/>
          </a:xfrm>
          <a:prstGeom prst="rect">
            <a:avLst/>
          </a:prstGeom>
          <a:noFill/>
        </p:spPr>
        <p:txBody>
          <a:bodyPr wrap="square" rtlCol="0">
            <a:spAutoFit/>
          </a:bodyPr>
          <a:lstStyle/>
          <a:p>
            <a:pPr>
              <a:spcAft>
                <a:spcPts val="1200"/>
              </a:spcAft>
            </a:pPr>
            <a:r>
              <a:rPr lang="en-US" sz="1300" dirty="0">
                <a:solidFill>
                  <a:schemeClr val="tx1">
                    <a:lumMod val="75000"/>
                    <a:lumOff val="25000"/>
                  </a:schemeClr>
                </a:solidFill>
              </a:rPr>
              <a:t>David Moser:</a:t>
            </a:r>
          </a:p>
          <a:p>
            <a:pPr>
              <a:spcAft>
                <a:spcPts val="1200"/>
              </a:spcAft>
            </a:pPr>
            <a:r>
              <a:rPr lang="en-US" sz="1400" dirty="0">
                <a:hlinkClick r:id="rId8"/>
              </a:rPr>
              <a:t>David.moser@eurac.edu</a:t>
            </a:r>
            <a:r>
              <a:rPr lang="en-US" sz="1300" dirty="0">
                <a:solidFill>
                  <a:schemeClr val="tx1">
                    <a:lumMod val="75000"/>
                    <a:lumOff val="25000"/>
                  </a:schemeClr>
                </a:solidFill>
              </a:rPr>
              <a:t> </a:t>
            </a:r>
          </a:p>
          <a:p>
            <a:pPr>
              <a:spcAft>
                <a:spcPts val="1200"/>
              </a:spcAft>
            </a:pPr>
            <a:r>
              <a:rPr lang="en-US" sz="1300" dirty="0">
                <a:solidFill>
                  <a:schemeClr val="tx1">
                    <a:lumMod val="75000"/>
                    <a:lumOff val="25000"/>
                  </a:schemeClr>
                </a:solidFill>
              </a:rPr>
              <a:t>Laura Maturi:</a:t>
            </a:r>
          </a:p>
          <a:p>
            <a:pPr>
              <a:spcAft>
                <a:spcPts val="1200"/>
              </a:spcAft>
            </a:pPr>
            <a:r>
              <a:rPr lang="en-US" sz="1400" dirty="0">
                <a:hlinkClick r:id="rId9"/>
              </a:rPr>
              <a:t>Laura.maturi@eurac.edu</a:t>
            </a:r>
            <a:endParaRPr lang="en-US" sz="1300" dirty="0">
              <a:solidFill>
                <a:schemeClr val="tx1">
                  <a:lumMod val="75000"/>
                  <a:lumOff val="25000"/>
                </a:schemeClr>
              </a:solidFill>
            </a:endParaRPr>
          </a:p>
        </p:txBody>
      </p:sp>
      <p:sp>
        <p:nvSpPr>
          <p:cNvPr id="17" name="TextBox 16">
            <a:extLst>
              <a:ext uri="{FF2B5EF4-FFF2-40B4-BE49-F238E27FC236}">
                <a16:creationId xmlns:a16="http://schemas.microsoft.com/office/drawing/2014/main" id="{941172D1-B820-405B-B1D8-25A0961E80D5}"/>
              </a:ext>
            </a:extLst>
          </p:cNvPr>
          <p:cNvSpPr txBox="1"/>
          <p:nvPr/>
        </p:nvSpPr>
        <p:spPr>
          <a:xfrm>
            <a:off x="4997405" y="1923690"/>
            <a:ext cx="3581435" cy="323165"/>
          </a:xfrm>
          <a:prstGeom prst="rect">
            <a:avLst/>
          </a:prstGeom>
          <a:noFill/>
        </p:spPr>
        <p:txBody>
          <a:bodyPr wrap="square" rtlCol="0">
            <a:spAutoFit/>
          </a:bodyPr>
          <a:lstStyle/>
          <a:p>
            <a:pPr>
              <a:spcAft>
                <a:spcPts val="1200"/>
              </a:spcAft>
            </a:pPr>
            <a:r>
              <a:rPr lang="en-US" sz="1500" b="1" u="sng" dirty="0">
                <a:solidFill>
                  <a:schemeClr val="tx1">
                    <a:lumMod val="75000"/>
                    <a:lumOff val="25000"/>
                  </a:schemeClr>
                </a:solidFill>
              </a:rPr>
              <a:t>EnergyMatching Website</a:t>
            </a:r>
          </a:p>
        </p:txBody>
      </p:sp>
      <p:sp>
        <p:nvSpPr>
          <p:cNvPr id="18" name="TextBox 17">
            <a:extLst>
              <a:ext uri="{FF2B5EF4-FFF2-40B4-BE49-F238E27FC236}">
                <a16:creationId xmlns:a16="http://schemas.microsoft.com/office/drawing/2014/main" id="{E374B1CE-CC73-4F97-9110-E2F6D1D49473}"/>
              </a:ext>
            </a:extLst>
          </p:cNvPr>
          <p:cNvSpPr txBox="1"/>
          <p:nvPr/>
        </p:nvSpPr>
        <p:spPr>
          <a:xfrm>
            <a:off x="7594737" y="1837426"/>
            <a:ext cx="3581435" cy="323165"/>
          </a:xfrm>
          <a:prstGeom prst="rect">
            <a:avLst/>
          </a:prstGeom>
          <a:noFill/>
        </p:spPr>
        <p:txBody>
          <a:bodyPr wrap="square" rtlCol="0">
            <a:spAutoFit/>
          </a:bodyPr>
          <a:lstStyle/>
          <a:p>
            <a:pPr algn="r">
              <a:spcAft>
                <a:spcPts val="1200"/>
              </a:spcAft>
            </a:pPr>
            <a:r>
              <a:rPr lang="en-US" sz="1500" b="1" u="sng" dirty="0">
                <a:solidFill>
                  <a:schemeClr val="tx1">
                    <a:lumMod val="75000"/>
                    <a:lumOff val="25000"/>
                  </a:schemeClr>
                </a:solidFill>
              </a:rPr>
              <a:t>Social Media</a:t>
            </a:r>
          </a:p>
        </p:txBody>
      </p:sp>
    </p:spTree>
    <p:extLst>
      <p:ext uri="{BB962C8B-B14F-4D97-AF65-F5344CB8AC3E}">
        <p14:creationId xmlns:p14="http://schemas.microsoft.com/office/powerpoint/2010/main" val="4215764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86">
            <a:extLst>
              <a:ext uri="{FF2B5EF4-FFF2-40B4-BE49-F238E27FC236}">
                <a16:creationId xmlns:a16="http://schemas.microsoft.com/office/drawing/2014/main" id="{FA35742C-EED6-4ABA-97FF-9494F774F1BE}"/>
              </a:ext>
            </a:extLst>
          </p:cNvPr>
          <p:cNvPicPr>
            <a:picLocks noChangeAspect="1"/>
          </p:cNvPicPr>
          <p:nvPr/>
        </p:nvPicPr>
        <p:blipFill rotWithShape="1">
          <a:blip r:embed="rId2"/>
          <a:srcRect l="23098" r="51765" b="29488"/>
          <a:stretch/>
        </p:blipFill>
        <p:spPr>
          <a:xfrm rot="21042827">
            <a:off x="6968472" y="6196564"/>
            <a:ext cx="5464341" cy="1805319"/>
          </a:xfrm>
          <a:prstGeom prst="rect">
            <a:avLst/>
          </a:prstGeom>
        </p:spPr>
      </p:pic>
      <p:pic>
        <p:nvPicPr>
          <p:cNvPr id="17" name="Grafik 30">
            <a:extLst>
              <a:ext uri="{FF2B5EF4-FFF2-40B4-BE49-F238E27FC236}">
                <a16:creationId xmlns:a16="http://schemas.microsoft.com/office/drawing/2014/main" id="{F375CBF9-15BB-4677-AE3E-709E3AB81EC2}"/>
              </a:ext>
            </a:extLst>
          </p:cNvPr>
          <p:cNvPicPr>
            <a:picLocks noChangeAspect="1"/>
          </p:cNvPicPr>
          <p:nvPr/>
        </p:nvPicPr>
        <p:blipFill>
          <a:blip r:embed="rId3"/>
          <a:stretch>
            <a:fillRect/>
          </a:stretch>
        </p:blipFill>
        <p:spPr>
          <a:xfrm>
            <a:off x="10255807" y="6387183"/>
            <a:ext cx="1656371" cy="370692"/>
          </a:xfrm>
          <a:prstGeom prst="rect">
            <a:avLst/>
          </a:prstGeom>
        </p:spPr>
      </p:pic>
      <p:sp>
        <p:nvSpPr>
          <p:cNvPr id="4" name="Rectangle 3">
            <a:extLst>
              <a:ext uri="{FF2B5EF4-FFF2-40B4-BE49-F238E27FC236}">
                <a16:creationId xmlns:a16="http://schemas.microsoft.com/office/drawing/2014/main" id="{AFAB874B-7E4F-47E2-891F-29AB9BCDFAAA}"/>
              </a:ext>
            </a:extLst>
          </p:cNvPr>
          <p:cNvSpPr/>
          <p:nvPr/>
        </p:nvSpPr>
        <p:spPr>
          <a:xfrm>
            <a:off x="490707" y="4428509"/>
            <a:ext cx="5891044" cy="2185214"/>
          </a:xfrm>
          <a:prstGeom prst="rect">
            <a:avLst/>
          </a:prstGeom>
        </p:spPr>
        <p:txBody>
          <a:bodyPr wrap="square">
            <a:spAutoFit/>
          </a:bodyPr>
          <a:lstStyle/>
          <a:p>
            <a:pPr algn="just"/>
            <a:r>
              <a:rPr lang="en-US" sz="1650" b="1" dirty="0">
                <a:solidFill>
                  <a:srgbClr val="67A53D"/>
                </a:solidFill>
                <a:cs typeface="Arial" panose="020B0604020202020204" pitchFamily="34" charset="0"/>
              </a:rPr>
              <a:t>EnergyMatching</a:t>
            </a:r>
            <a:r>
              <a:rPr lang="en-US" sz="1650" b="1" dirty="0">
                <a:solidFill>
                  <a:srgbClr val="505151"/>
                </a:solidFill>
                <a:cs typeface="Arial" panose="020B0604020202020204" pitchFamily="34" charset="0"/>
              </a:rPr>
              <a:t> aims at maximizing the RES (Renewable Energy Sources) harvesting in the built environment by developing and demonstrating cost-effective active building skin solutions as part of an optimised building energy system, being connected into a local energy grid and managed by a district energy hub. </a:t>
            </a:r>
            <a:r>
              <a:rPr lang="en-US" sz="1650" b="1" dirty="0" err="1">
                <a:solidFill>
                  <a:srgbClr val="505151"/>
                </a:solidFill>
                <a:cs typeface="Arial" panose="020B0604020202020204" pitchFamily="34" charset="0"/>
              </a:rPr>
              <a:t>Optimised</a:t>
            </a:r>
            <a:r>
              <a:rPr lang="en-US" sz="1650" b="1" dirty="0">
                <a:solidFill>
                  <a:srgbClr val="505151"/>
                </a:solidFill>
                <a:cs typeface="Arial" panose="020B0604020202020204" pitchFamily="34" charset="0"/>
              </a:rPr>
              <a:t> control strategies will be implemented within comprehensive economic rationale balancing objectives and performance targets of both private and public stakeholders.</a:t>
            </a:r>
            <a:endParaRPr lang="en-US" sz="1650" b="1" dirty="0">
              <a:solidFill>
                <a:srgbClr val="505151"/>
              </a:solidFill>
              <a:highlight>
                <a:srgbClr val="FFFF00"/>
              </a:highlight>
              <a:cs typeface="Arial" panose="020B0604020202020204" pitchFamily="34" charset="0"/>
            </a:endParaRPr>
          </a:p>
        </p:txBody>
      </p:sp>
      <p:pic>
        <p:nvPicPr>
          <p:cNvPr id="10" name="Picture 9" descr="A view of a city&#10;&#10;Description automatically generated">
            <a:extLst>
              <a:ext uri="{FF2B5EF4-FFF2-40B4-BE49-F238E27FC236}">
                <a16:creationId xmlns:a16="http://schemas.microsoft.com/office/drawing/2014/main" id="{25691220-B0B9-4A72-91CF-5B55F675A909}"/>
              </a:ext>
            </a:extLst>
          </p:cNvPr>
          <p:cNvPicPr>
            <a:picLocks noChangeAspect="1"/>
          </p:cNvPicPr>
          <p:nvPr/>
        </p:nvPicPr>
        <p:blipFill rotWithShape="1">
          <a:blip r:embed="rId4">
            <a:extLst>
              <a:ext uri="{28A0092B-C50C-407E-A947-70E740481C1C}">
                <a14:useLocalDpi xmlns:a14="http://schemas.microsoft.com/office/drawing/2010/main" val="0"/>
              </a:ext>
            </a:extLst>
          </a:blip>
          <a:srcRect t="2806"/>
          <a:stretch/>
        </p:blipFill>
        <p:spPr>
          <a:xfrm>
            <a:off x="578031" y="543829"/>
            <a:ext cx="5679894" cy="3680348"/>
          </a:xfrm>
          <a:prstGeom prst="rect">
            <a:avLst/>
          </a:prstGeom>
          <a:ln>
            <a:noFill/>
          </a:ln>
          <a:effectLst>
            <a:outerShdw blurRad="190500" algn="tl" rotWithShape="0">
              <a:srgbClr val="000000">
                <a:alpha val="70000"/>
              </a:srgbClr>
            </a:outerShdw>
          </a:effectLst>
        </p:spPr>
      </p:pic>
      <p:pic>
        <p:nvPicPr>
          <p:cNvPr id="19" name="Graphic 18" descr="Money">
            <a:extLst>
              <a:ext uri="{FF2B5EF4-FFF2-40B4-BE49-F238E27FC236}">
                <a16:creationId xmlns:a16="http://schemas.microsoft.com/office/drawing/2014/main" id="{696DB73B-A71B-414B-8663-ABC014962E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44328" y="429672"/>
            <a:ext cx="704171" cy="704171"/>
          </a:xfrm>
          <a:prstGeom prst="rect">
            <a:avLst/>
          </a:prstGeom>
        </p:spPr>
      </p:pic>
      <p:pic>
        <p:nvPicPr>
          <p:cNvPr id="23" name="Graphic 22" descr="Daily calendar">
            <a:extLst>
              <a:ext uri="{FF2B5EF4-FFF2-40B4-BE49-F238E27FC236}">
                <a16:creationId xmlns:a16="http://schemas.microsoft.com/office/drawing/2014/main" id="{DD139F08-75B1-441C-87B1-E384019DF7F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44327" y="4724160"/>
            <a:ext cx="704171" cy="704171"/>
          </a:xfrm>
          <a:prstGeom prst="rect">
            <a:avLst/>
          </a:prstGeom>
        </p:spPr>
      </p:pic>
      <p:pic>
        <p:nvPicPr>
          <p:cNvPr id="26" name="Graphic 25" descr="Hourglass">
            <a:extLst>
              <a:ext uri="{FF2B5EF4-FFF2-40B4-BE49-F238E27FC236}">
                <a16:creationId xmlns:a16="http://schemas.microsoft.com/office/drawing/2014/main" id="{E709721B-7345-4EBC-918A-67CC3E75ABB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61513" y="3774282"/>
            <a:ext cx="673277" cy="673277"/>
          </a:xfrm>
          <a:prstGeom prst="rect">
            <a:avLst/>
          </a:prstGeom>
        </p:spPr>
      </p:pic>
      <p:pic>
        <p:nvPicPr>
          <p:cNvPr id="29" name="Graphic 28" descr="Earth globe: Africa and Europe">
            <a:extLst>
              <a:ext uri="{FF2B5EF4-FFF2-40B4-BE49-F238E27FC236}">
                <a16:creationId xmlns:a16="http://schemas.microsoft.com/office/drawing/2014/main" id="{ECD8B079-24C1-42CB-B00B-914F5797B8F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144328" y="2887414"/>
            <a:ext cx="704171" cy="704171"/>
          </a:xfrm>
          <a:prstGeom prst="rect">
            <a:avLst/>
          </a:prstGeom>
        </p:spPr>
      </p:pic>
      <p:pic>
        <p:nvPicPr>
          <p:cNvPr id="31" name="Graphic 30" descr="Social network">
            <a:extLst>
              <a:ext uri="{FF2B5EF4-FFF2-40B4-BE49-F238E27FC236}">
                <a16:creationId xmlns:a16="http://schemas.microsoft.com/office/drawing/2014/main" id="{2C2C5E81-70AB-41C4-8363-E70D1BB207A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161513" y="2008225"/>
            <a:ext cx="704171" cy="704171"/>
          </a:xfrm>
          <a:prstGeom prst="rect">
            <a:avLst/>
          </a:prstGeom>
        </p:spPr>
      </p:pic>
      <p:pic>
        <p:nvPicPr>
          <p:cNvPr id="33" name="Graphic 32" descr="Meeting">
            <a:extLst>
              <a:ext uri="{FF2B5EF4-FFF2-40B4-BE49-F238E27FC236}">
                <a16:creationId xmlns:a16="http://schemas.microsoft.com/office/drawing/2014/main" id="{3515996F-C5C2-4CF1-B72B-AD7E2EEDBB1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130619" y="1228248"/>
            <a:ext cx="704171" cy="704171"/>
          </a:xfrm>
          <a:prstGeom prst="rect">
            <a:avLst/>
          </a:prstGeom>
        </p:spPr>
      </p:pic>
      <p:sp>
        <p:nvSpPr>
          <p:cNvPr id="34" name="Rectangle 33">
            <a:extLst>
              <a:ext uri="{FF2B5EF4-FFF2-40B4-BE49-F238E27FC236}">
                <a16:creationId xmlns:a16="http://schemas.microsoft.com/office/drawing/2014/main" id="{8381DC20-379A-4DAE-B53D-5EC89648D493}"/>
              </a:ext>
            </a:extLst>
          </p:cNvPr>
          <p:cNvSpPr/>
          <p:nvPr/>
        </p:nvSpPr>
        <p:spPr>
          <a:xfrm>
            <a:off x="8042130" y="597091"/>
            <a:ext cx="1913794" cy="446276"/>
          </a:xfrm>
          <a:prstGeom prst="rect">
            <a:avLst/>
          </a:prstGeom>
        </p:spPr>
        <p:txBody>
          <a:bodyPr wrap="none">
            <a:spAutoFit/>
          </a:bodyPr>
          <a:lstStyle/>
          <a:p>
            <a:pPr lvl="0"/>
            <a:r>
              <a:rPr lang="en-US" sz="2300" b="1" cap="small" dirty="0">
                <a:solidFill>
                  <a:srgbClr val="555756"/>
                </a:solidFill>
              </a:rPr>
              <a:t>H2020 Project</a:t>
            </a:r>
          </a:p>
        </p:txBody>
      </p:sp>
      <p:sp>
        <p:nvSpPr>
          <p:cNvPr id="35" name="Rectangle 34">
            <a:extLst>
              <a:ext uri="{FF2B5EF4-FFF2-40B4-BE49-F238E27FC236}">
                <a16:creationId xmlns:a16="http://schemas.microsoft.com/office/drawing/2014/main" id="{81E9548A-76FD-4CF5-ADFC-DC7B30931069}"/>
              </a:ext>
            </a:extLst>
          </p:cNvPr>
          <p:cNvSpPr/>
          <p:nvPr/>
        </p:nvSpPr>
        <p:spPr>
          <a:xfrm>
            <a:off x="8042130" y="1357195"/>
            <a:ext cx="2989216" cy="446276"/>
          </a:xfrm>
          <a:prstGeom prst="rect">
            <a:avLst/>
          </a:prstGeom>
        </p:spPr>
        <p:txBody>
          <a:bodyPr wrap="none">
            <a:spAutoFit/>
          </a:bodyPr>
          <a:lstStyle/>
          <a:p>
            <a:r>
              <a:rPr lang="en-US" sz="2100" b="1" cap="small" dirty="0">
                <a:solidFill>
                  <a:srgbClr val="555756"/>
                </a:solidFill>
              </a:rPr>
              <a:t>Consortium: </a:t>
            </a:r>
            <a:r>
              <a:rPr lang="en-US" sz="2300" b="1" cap="small" dirty="0">
                <a:solidFill>
                  <a:srgbClr val="555756"/>
                </a:solidFill>
              </a:rPr>
              <a:t>17 partners</a:t>
            </a:r>
          </a:p>
        </p:txBody>
      </p:sp>
      <p:sp>
        <p:nvSpPr>
          <p:cNvPr id="36" name="Rectangle 35">
            <a:extLst>
              <a:ext uri="{FF2B5EF4-FFF2-40B4-BE49-F238E27FC236}">
                <a16:creationId xmlns:a16="http://schemas.microsoft.com/office/drawing/2014/main" id="{B1783FB3-3227-4619-B7CC-EA2E68AB1702}"/>
              </a:ext>
            </a:extLst>
          </p:cNvPr>
          <p:cNvSpPr/>
          <p:nvPr/>
        </p:nvSpPr>
        <p:spPr>
          <a:xfrm>
            <a:off x="8042130" y="2145881"/>
            <a:ext cx="3318088" cy="415498"/>
          </a:xfrm>
          <a:prstGeom prst="rect">
            <a:avLst/>
          </a:prstGeom>
        </p:spPr>
        <p:txBody>
          <a:bodyPr wrap="none">
            <a:spAutoFit/>
          </a:bodyPr>
          <a:lstStyle/>
          <a:p>
            <a:r>
              <a:rPr lang="en-US" sz="2100" b="1" cap="small" dirty="0">
                <a:solidFill>
                  <a:srgbClr val="555756"/>
                </a:solidFill>
              </a:rPr>
              <a:t>Project Coordinator: EURAC</a:t>
            </a:r>
          </a:p>
        </p:txBody>
      </p:sp>
      <p:sp>
        <p:nvSpPr>
          <p:cNvPr id="39" name="Rectangle 38">
            <a:extLst>
              <a:ext uri="{FF2B5EF4-FFF2-40B4-BE49-F238E27FC236}">
                <a16:creationId xmlns:a16="http://schemas.microsoft.com/office/drawing/2014/main" id="{D5EAC0E1-288C-40A3-AFE8-C97F14105F68}"/>
              </a:ext>
            </a:extLst>
          </p:cNvPr>
          <p:cNvSpPr/>
          <p:nvPr/>
        </p:nvSpPr>
        <p:spPr>
          <a:xfrm>
            <a:off x="8042130" y="3014332"/>
            <a:ext cx="3489353" cy="430887"/>
          </a:xfrm>
          <a:prstGeom prst="rect">
            <a:avLst/>
          </a:prstGeom>
        </p:spPr>
        <p:txBody>
          <a:bodyPr wrap="none">
            <a:spAutoFit/>
          </a:bodyPr>
          <a:lstStyle/>
          <a:p>
            <a:r>
              <a:rPr lang="en-US" sz="2200" b="1" cap="small" dirty="0">
                <a:solidFill>
                  <a:srgbClr val="555756"/>
                </a:solidFill>
              </a:rPr>
              <a:t>7 </a:t>
            </a:r>
            <a:r>
              <a:rPr lang="en-US" sz="2100" b="1" cap="small" dirty="0">
                <a:solidFill>
                  <a:srgbClr val="555756"/>
                </a:solidFill>
              </a:rPr>
              <a:t>European countries involved</a:t>
            </a:r>
          </a:p>
        </p:txBody>
      </p:sp>
      <p:sp>
        <p:nvSpPr>
          <p:cNvPr id="40" name="Rectangle 39">
            <a:extLst>
              <a:ext uri="{FF2B5EF4-FFF2-40B4-BE49-F238E27FC236}">
                <a16:creationId xmlns:a16="http://schemas.microsoft.com/office/drawing/2014/main" id="{4B957975-A023-4F1E-B9C1-47B5D4BCAF7A}"/>
              </a:ext>
            </a:extLst>
          </p:cNvPr>
          <p:cNvSpPr/>
          <p:nvPr/>
        </p:nvSpPr>
        <p:spPr>
          <a:xfrm>
            <a:off x="8069643" y="3906361"/>
            <a:ext cx="2705356" cy="461665"/>
          </a:xfrm>
          <a:prstGeom prst="rect">
            <a:avLst/>
          </a:prstGeom>
        </p:spPr>
        <p:txBody>
          <a:bodyPr wrap="none">
            <a:spAutoFit/>
          </a:bodyPr>
          <a:lstStyle/>
          <a:p>
            <a:r>
              <a:rPr lang="en-US" sz="2100" b="1" cap="small" dirty="0">
                <a:solidFill>
                  <a:srgbClr val="555756"/>
                </a:solidFill>
              </a:rPr>
              <a:t>Duration: </a:t>
            </a:r>
            <a:r>
              <a:rPr lang="en-US" sz="2400" b="1" cap="small" dirty="0">
                <a:solidFill>
                  <a:srgbClr val="555756"/>
                </a:solidFill>
              </a:rPr>
              <a:t>54 months </a:t>
            </a:r>
          </a:p>
        </p:txBody>
      </p:sp>
      <p:sp>
        <p:nvSpPr>
          <p:cNvPr id="41" name="Rectangle 40">
            <a:extLst>
              <a:ext uri="{FF2B5EF4-FFF2-40B4-BE49-F238E27FC236}">
                <a16:creationId xmlns:a16="http://schemas.microsoft.com/office/drawing/2014/main" id="{00DD911E-21F9-4C8C-9416-9FEF2230A105}"/>
              </a:ext>
            </a:extLst>
          </p:cNvPr>
          <p:cNvSpPr/>
          <p:nvPr/>
        </p:nvSpPr>
        <p:spPr>
          <a:xfrm>
            <a:off x="8095770" y="4858781"/>
            <a:ext cx="2948243" cy="400110"/>
          </a:xfrm>
          <a:prstGeom prst="rect">
            <a:avLst/>
          </a:prstGeom>
        </p:spPr>
        <p:txBody>
          <a:bodyPr wrap="none">
            <a:spAutoFit/>
          </a:bodyPr>
          <a:lstStyle/>
          <a:p>
            <a:pPr lvl="0"/>
            <a:r>
              <a:rPr lang="en-US" sz="2000" b="1" dirty="0">
                <a:solidFill>
                  <a:srgbClr val="555756"/>
                </a:solidFill>
              </a:rPr>
              <a:t>01/10/2017 – 31/03/2022</a:t>
            </a:r>
          </a:p>
        </p:txBody>
      </p:sp>
    </p:spTree>
    <p:extLst>
      <p:ext uri="{BB962C8B-B14F-4D97-AF65-F5344CB8AC3E}">
        <p14:creationId xmlns:p14="http://schemas.microsoft.com/office/powerpoint/2010/main" val="337371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25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10" presetClass="entr" presetSubtype="0" fill="hold" nodeType="withEffect">
                                  <p:stCondLst>
                                    <p:cond delay="50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nodeType="withEffect">
                                  <p:stCondLst>
                                    <p:cond delay="75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nodeType="withEffect">
                                  <p:stCondLst>
                                    <p:cond delay="100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nodeType="withEffect">
                                  <p:stCondLst>
                                    <p:cond delay="125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grpId="0" nodeType="withEffect">
                                  <p:stCondLst>
                                    <p:cond delay="125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9" grpId="0"/>
      <p:bldP spid="40" grpId="0"/>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Folded Corner 21">
            <a:extLst>
              <a:ext uri="{FF2B5EF4-FFF2-40B4-BE49-F238E27FC236}">
                <a16:creationId xmlns:a16="http://schemas.microsoft.com/office/drawing/2014/main" id="{E9F67225-87C3-4AD7-9459-69BD23D693F1}"/>
              </a:ext>
            </a:extLst>
          </p:cNvPr>
          <p:cNvSpPr/>
          <p:nvPr/>
        </p:nvSpPr>
        <p:spPr>
          <a:xfrm>
            <a:off x="3748821" y="1340900"/>
            <a:ext cx="3657599" cy="2804175"/>
          </a:xfrm>
          <a:prstGeom prst="foldedCorner">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8D377A3-DBA4-4701-AC37-DEFD3704FFC1}"/>
              </a:ext>
            </a:extLst>
          </p:cNvPr>
          <p:cNvSpPr/>
          <p:nvPr/>
        </p:nvSpPr>
        <p:spPr>
          <a:xfrm>
            <a:off x="3850289" y="1439939"/>
            <a:ext cx="32358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Folded Corner 10">
            <a:extLst>
              <a:ext uri="{FF2B5EF4-FFF2-40B4-BE49-F238E27FC236}">
                <a16:creationId xmlns:a16="http://schemas.microsoft.com/office/drawing/2014/main" id="{336CC37A-B73D-400F-8383-23A9E0E4B7AD}"/>
              </a:ext>
            </a:extLst>
          </p:cNvPr>
          <p:cNvSpPr/>
          <p:nvPr/>
        </p:nvSpPr>
        <p:spPr>
          <a:xfrm>
            <a:off x="574165" y="1785704"/>
            <a:ext cx="2566201" cy="2359371"/>
          </a:xfrm>
          <a:prstGeom prst="foldedCorner">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1B94B06-97FD-4592-A25D-49CCE69E1CCF}"/>
              </a:ext>
            </a:extLst>
          </p:cNvPr>
          <p:cNvSpPr txBox="1"/>
          <p:nvPr/>
        </p:nvSpPr>
        <p:spPr>
          <a:xfrm>
            <a:off x="939226" y="393328"/>
            <a:ext cx="3657600" cy="584775"/>
          </a:xfrm>
          <a:prstGeom prst="rect">
            <a:avLst/>
          </a:prstGeom>
          <a:noFill/>
        </p:spPr>
        <p:txBody>
          <a:bodyPr wrap="square" rtlCol="0">
            <a:spAutoFit/>
          </a:bodyPr>
          <a:lstStyle/>
          <a:p>
            <a:r>
              <a:rPr lang="en-US" sz="3200" b="1" dirty="0">
                <a:solidFill>
                  <a:srgbClr val="505151"/>
                </a:solidFill>
                <a:cs typeface="Arial" panose="020B0604020202020204" pitchFamily="34" charset="0"/>
              </a:rPr>
              <a:t>Project</a:t>
            </a:r>
            <a:r>
              <a:rPr lang="en-US" sz="3200" dirty="0"/>
              <a:t> </a:t>
            </a:r>
            <a:r>
              <a:rPr lang="en-US" sz="3200" b="1" dirty="0">
                <a:solidFill>
                  <a:srgbClr val="505151"/>
                </a:solidFill>
                <a:cs typeface="Arial" panose="020B0604020202020204" pitchFamily="34" charset="0"/>
              </a:rPr>
              <a:t>Background</a:t>
            </a:r>
          </a:p>
        </p:txBody>
      </p:sp>
      <p:pic>
        <p:nvPicPr>
          <p:cNvPr id="17" name="Grafik 86">
            <a:extLst>
              <a:ext uri="{FF2B5EF4-FFF2-40B4-BE49-F238E27FC236}">
                <a16:creationId xmlns:a16="http://schemas.microsoft.com/office/drawing/2014/main" id="{C6A44310-5D1B-4275-A6A4-497CD302787A}"/>
              </a:ext>
            </a:extLst>
          </p:cNvPr>
          <p:cNvPicPr>
            <a:picLocks noChangeAspect="1"/>
          </p:cNvPicPr>
          <p:nvPr/>
        </p:nvPicPr>
        <p:blipFill rotWithShape="1">
          <a:blip r:embed="rId2"/>
          <a:srcRect l="23098" r="51765" b="29488"/>
          <a:stretch/>
        </p:blipFill>
        <p:spPr>
          <a:xfrm rot="21042827">
            <a:off x="6968472" y="6196564"/>
            <a:ext cx="5464341" cy="1805319"/>
          </a:xfrm>
          <a:prstGeom prst="rect">
            <a:avLst/>
          </a:prstGeom>
        </p:spPr>
      </p:pic>
      <p:pic>
        <p:nvPicPr>
          <p:cNvPr id="18" name="Grafik 30">
            <a:extLst>
              <a:ext uri="{FF2B5EF4-FFF2-40B4-BE49-F238E27FC236}">
                <a16:creationId xmlns:a16="http://schemas.microsoft.com/office/drawing/2014/main" id="{03A53350-D5F8-4FE7-9123-7E66BC18CF3F}"/>
              </a:ext>
            </a:extLst>
          </p:cNvPr>
          <p:cNvPicPr>
            <a:picLocks noChangeAspect="1"/>
          </p:cNvPicPr>
          <p:nvPr/>
        </p:nvPicPr>
        <p:blipFill>
          <a:blip r:embed="rId3"/>
          <a:stretch>
            <a:fillRect/>
          </a:stretch>
        </p:blipFill>
        <p:spPr>
          <a:xfrm>
            <a:off x="10255807" y="6387183"/>
            <a:ext cx="1656371" cy="370692"/>
          </a:xfrm>
          <a:prstGeom prst="rect">
            <a:avLst/>
          </a:prstGeom>
        </p:spPr>
      </p:pic>
      <p:sp>
        <p:nvSpPr>
          <p:cNvPr id="4" name="TextBox 3">
            <a:extLst>
              <a:ext uri="{FF2B5EF4-FFF2-40B4-BE49-F238E27FC236}">
                <a16:creationId xmlns:a16="http://schemas.microsoft.com/office/drawing/2014/main" id="{631030D4-1A17-48A3-8F97-CB5681C02F27}"/>
              </a:ext>
            </a:extLst>
          </p:cNvPr>
          <p:cNvSpPr txBox="1"/>
          <p:nvPr/>
        </p:nvSpPr>
        <p:spPr>
          <a:xfrm>
            <a:off x="809754" y="2211347"/>
            <a:ext cx="2099703" cy="1661993"/>
          </a:xfrm>
          <a:prstGeom prst="rect">
            <a:avLst/>
          </a:prstGeom>
          <a:noFill/>
        </p:spPr>
        <p:txBody>
          <a:bodyPr wrap="square" rtlCol="0">
            <a:spAutoFit/>
          </a:bodyPr>
          <a:lstStyle/>
          <a:p>
            <a:pPr algn="just"/>
            <a:r>
              <a:rPr lang="en-US" sz="1700" i="1" dirty="0">
                <a:solidFill>
                  <a:schemeClr val="tx1">
                    <a:lumMod val="75000"/>
                    <a:lumOff val="25000"/>
                  </a:schemeClr>
                </a:solidFill>
              </a:rPr>
              <a:t>EU policy is boosting the </a:t>
            </a:r>
            <a:r>
              <a:rPr lang="en-US" sz="1700" b="1" i="1" dirty="0">
                <a:solidFill>
                  <a:schemeClr val="tx1">
                    <a:lumMod val="75000"/>
                    <a:lumOff val="25000"/>
                  </a:schemeClr>
                </a:solidFill>
              </a:rPr>
              <a:t>reduction of the EU building stock energy demand </a:t>
            </a:r>
            <a:r>
              <a:rPr lang="en-US" sz="1700" i="1" dirty="0">
                <a:solidFill>
                  <a:schemeClr val="tx1">
                    <a:lumMod val="75000"/>
                    <a:lumOff val="25000"/>
                  </a:schemeClr>
                </a:solidFill>
              </a:rPr>
              <a:t>by 80% by 2050 through renovation.</a:t>
            </a:r>
          </a:p>
        </p:txBody>
      </p:sp>
      <p:sp>
        <p:nvSpPr>
          <p:cNvPr id="20" name="Rectangle: Folded Corner 19">
            <a:extLst>
              <a:ext uri="{FF2B5EF4-FFF2-40B4-BE49-F238E27FC236}">
                <a16:creationId xmlns:a16="http://schemas.microsoft.com/office/drawing/2014/main" id="{C16905D0-5B5A-4670-AE6C-2BC006DD1A46}"/>
              </a:ext>
            </a:extLst>
          </p:cNvPr>
          <p:cNvSpPr/>
          <p:nvPr/>
        </p:nvSpPr>
        <p:spPr>
          <a:xfrm>
            <a:off x="8014875" y="1487970"/>
            <a:ext cx="3734421" cy="2663421"/>
          </a:xfrm>
          <a:prstGeom prst="foldedCorner">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DD3EFCA-AAB5-4D53-B44C-D1D8E57E7147}"/>
              </a:ext>
            </a:extLst>
          </p:cNvPr>
          <p:cNvSpPr txBox="1"/>
          <p:nvPr/>
        </p:nvSpPr>
        <p:spPr>
          <a:xfrm>
            <a:off x="8273584" y="1920960"/>
            <a:ext cx="3197114" cy="1923604"/>
          </a:xfrm>
          <a:prstGeom prst="rect">
            <a:avLst/>
          </a:prstGeom>
          <a:noFill/>
        </p:spPr>
        <p:txBody>
          <a:bodyPr wrap="square" rtlCol="0">
            <a:spAutoFit/>
          </a:bodyPr>
          <a:lstStyle/>
          <a:p>
            <a:pPr algn="just"/>
            <a:r>
              <a:rPr lang="en-US" sz="1700" b="1" i="1" dirty="0">
                <a:solidFill>
                  <a:schemeClr val="tx1">
                    <a:lumMod val="75000"/>
                    <a:lumOff val="25000"/>
                  </a:schemeClr>
                </a:solidFill>
              </a:rPr>
              <a:t>Residential sector </a:t>
            </a:r>
            <a:r>
              <a:rPr lang="en-US" sz="1700" i="1" dirty="0">
                <a:solidFill>
                  <a:schemeClr val="tx1">
                    <a:lumMod val="75000"/>
                    <a:lumOff val="25000"/>
                  </a:schemeClr>
                </a:solidFill>
              </a:rPr>
              <a:t>represents most of the built floor surface area among all EU building stock typologies and thus a </a:t>
            </a:r>
            <a:r>
              <a:rPr lang="en-US" sz="1700" b="1" i="1" dirty="0">
                <a:solidFill>
                  <a:schemeClr val="tx1">
                    <a:lumMod val="75000"/>
                    <a:lumOff val="25000"/>
                  </a:schemeClr>
                </a:solidFill>
              </a:rPr>
              <a:t>huge potential to meet the EU policy goals related to NZEB</a:t>
            </a:r>
            <a:r>
              <a:rPr lang="en-US" sz="1700" i="1" dirty="0">
                <a:solidFill>
                  <a:schemeClr val="tx1">
                    <a:lumMod val="75000"/>
                    <a:lumOff val="25000"/>
                  </a:schemeClr>
                </a:solidFill>
              </a:rPr>
              <a:t> (Nearly Zero Energy Buildings). </a:t>
            </a:r>
          </a:p>
        </p:txBody>
      </p:sp>
      <p:sp>
        <p:nvSpPr>
          <p:cNvPr id="19" name="TextBox 18">
            <a:extLst>
              <a:ext uri="{FF2B5EF4-FFF2-40B4-BE49-F238E27FC236}">
                <a16:creationId xmlns:a16="http://schemas.microsoft.com/office/drawing/2014/main" id="{69E65571-B626-4F7C-A676-C96E29F6B81E}"/>
              </a:ext>
            </a:extLst>
          </p:cNvPr>
          <p:cNvSpPr txBox="1"/>
          <p:nvPr/>
        </p:nvSpPr>
        <p:spPr>
          <a:xfrm>
            <a:off x="1504967" y="4802138"/>
            <a:ext cx="9275592" cy="861774"/>
          </a:xfrm>
          <a:prstGeom prst="rect">
            <a:avLst/>
          </a:prstGeom>
          <a:noFill/>
        </p:spPr>
        <p:txBody>
          <a:bodyPr wrap="square" rtlCol="0">
            <a:spAutoFit/>
          </a:bodyPr>
          <a:lstStyle/>
          <a:p>
            <a:pPr algn="just"/>
            <a:r>
              <a:rPr lang="en-US" sz="1650" b="1" dirty="0">
                <a:solidFill>
                  <a:srgbClr val="67A53D"/>
                </a:solidFill>
                <a:cs typeface="Arial" panose="020B0604020202020204" pitchFamily="34" charset="0"/>
              </a:rPr>
              <a:t>EnergyMatching</a:t>
            </a:r>
            <a:r>
              <a:rPr lang="en-US" sz="1650" b="1" dirty="0">
                <a:solidFill>
                  <a:srgbClr val="505151"/>
                </a:solidFill>
                <a:cs typeface="Arial" panose="020B0604020202020204" pitchFamily="34" charset="0"/>
              </a:rPr>
              <a:t> will contribute to overcoming these issues by developing </a:t>
            </a:r>
            <a:r>
              <a:rPr lang="en-US" sz="1650" b="1" dirty="0">
                <a:solidFill>
                  <a:srgbClr val="67A53D"/>
                </a:solidFill>
                <a:cs typeface="Arial" panose="020B0604020202020204" pitchFamily="34" charset="0"/>
              </a:rPr>
              <a:t>active envelope solutions</a:t>
            </a:r>
            <a:r>
              <a:rPr lang="en-US" sz="1650" b="1" dirty="0">
                <a:solidFill>
                  <a:srgbClr val="505151"/>
                </a:solidFill>
                <a:cs typeface="Arial" panose="020B0604020202020204" pitchFamily="34" charset="0"/>
              </a:rPr>
              <a:t> with high aesthetical value and flexibility, and by achieving a </a:t>
            </a:r>
            <a:r>
              <a:rPr lang="en-US" sz="1650" b="1" dirty="0">
                <a:solidFill>
                  <a:srgbClr val="67A53D"/>
                </a:solidFill>
                <a:cs typeface="Arial" panose="020B0604020202020204" pitchFamily="34" charset="0"/>
              </a:rPr>
              <a:t>higher level of integration </a:t>
            </a:r>
            <a:r>
              <a:rPr lang="en-US" sz="1650" b="1" dirty="0">
                <a:solidFill>
                  <a:srgbClr val="505151"/>
                </a:solidFill>
                <a:cs typeface="Arial" panose="020B0604020202020204" pitchFamily="34" charset="0"/>
              </a:rPr>
              <a:t>between EU </a:t>
            </a:r>
            <a:r>
              <a:rPr lang="en-US" sz="1650" b="1" dirty="0">
                <a:solidFill>
                  <a:srgbClr val="67A53D"/>
                </a:solidFill>
                <a:cs typeface="Arial" panose="020B0604020202020204" pitchFamily="34" charset="0"/>
              </a:rPr>
              <a:t>residential buildings</a:t>
            </a:r>
            <a:r>
              <a:rPr lang="en-US" sz="1650" b="1" dirty="0">
                <a:solidFill>
                  <a:srgbClr val="505151"/>
                </a:solidFill>
                <a:cs typeface="Arial" panose="020B0604020202020204" pitchFamily="34" charset="0"/>
              </a:rPr>
              <a:t>, their energy systems, the grid and resources.</a:t>
            </a:r>
          </a:p>
        </p:txBody>
      </p:sp>
      <p:sp>
        <p:nvSpPr>
          <p:cNvPr id="15" name="Oval 14">
            <a:extLst>
              <a:ext uri="{FF2B5EF4-FFF2-40B4-BE49-F238E27FC236}">
                <a16:creationId xmlns:a16="http://schemas.microsoft.com/office/drawing/2014/main" id="{7636D17D-E389-4F94-961E-6BC8DBEB592F}"/>
              </a:ext>
            </a:extLst>
          </p:cNvPr>
          <p:cNvSpPr/>
          <p:nvPr/>
        </p:nvSpPr>
        <p:spPr>
          <a:xfrm>
            <a:off x="657354" y="1893585"/>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7119CDA-1DF6-4B1B-AA3B-41B2918FEDF2}"/>
              </a:ext>
            </a:extLst>
          </p:cNvPr>
          <p:cNvSpPr/>
          <p:nvPr/>
        </p:nvSpPr>
        <p:spPr>
          <a:xfrm>
            <a:off x="8121184" y="1612838"/>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TextBox 24">
            <a:extLst>
              <a:ext uri="{FF2B5EF4-FFF2-40B4-BE49-F238E27FC236}">
                <a16:creationId xmlns:a16="http://schemas.microsoft.com/office/drawing/2014/main" id="{BB6E0085-645B-4FD3-BD22-E00DC7BFC63B}"/>
              </a:ext>
            </a:extLst>
          </p:cNvPr>
          <p:cNvSpPr txBox="1"/>
          <p:nvPr/>
        </p:nvSpPr>
        <p:spPr>
          <a:xfrm>
            <a:off x="4012079" y="1758970"/>
            <a:ext cx="3028922" cy="2185214"/>
          </a:xfrm>
          <a:prstGeom prst="rect">
            <a:avLst/>
          </a:prstGeom>
          <a:noFill/>
        </p:spPr>
        <p:txBody>
          <a:bodyPr wrap="square" rtlCol="0">
            <a:spAutoFit/>
          </a:bodyPr>
          <a:lstStyle/>
          <a:p>
            <a:pPr algn="just"/>
            <a:r>
              <a:rPr lang="en-US" sz="1700" i="1" dirty="0">
                <a:solidFill>
                  <a:schemeClr val="tx1">
                    <a:lumMod val="75000"/>
                    <a:lumOff val="25000"/>
                  </a:schemeClr>
                </a:solidFill>
              </a:rPr>
              <a:t>In order to reach EU goals on energy demand</a:t>
            </a:r>
            <a:r>
              <a:rPr lang="en-US" sz="1700" b="1" i="1" dirty="0">
                <a:solidFill>
                  <a:schemeClr val="tx1">
                    <a:lumMod val="75000"/>
                    <a:lumOff val="25000"/>
                  </a:schemeClr>
                </a:solidFill>
              </a:rPr>
              <a:t>, buildings have to become active elements of the energy network</a:t>
            </a:r>
            <a:r>
              <a:rPr lang="en-US" sz="1700" i="1" dirty="0">
                <a:solidFill>
                  <a:schemeClr val="tx1">
                    <a:lumMod val="75000"/>
                    <a:lumOff val="25000"/>
                  </a:schemeClr>
                </a:solidFill>
              </a:rPr>
              <a:t>, not only consuming but also producing, storing and supplying energy, transforming the EU energy market.</a:t>
            </a:r>
          </a:p>
        </p:txBody>
      </p:sp>
      <p:sp>
        <p:nvSpPr>
          <p:cNvPr id="5" name="Arrow: Right 4">
            <a:extLst>
              <a:ext uri="{FF2B5EF4-FFF2-40B4-BE49-F238E27FC236}">
                <a16:creationId xmlns:a16="http://schemas.microsoft.com/office/drawing/2014/main" id="{86266FE7-0CD8-4367-9A10-D7DDC0BDCFAD}"/>
              </a:ext>
            </a:extLst>
          </p:cNvPr>
          <p:cNvSpPr/>
          <p:nvPr/>
        </p:nvSpPr>
        <p:spPr>
          <a:xfrm>
            <a:off x="1132633" y="4941527"/>
            <a:ext cx="289210" cy="560503"/>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943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grpId="0" nodeType="withEffect">
                                  <p:stCondLst>
                                    <p:cond delay="200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11" grpId="0" animBg="1"/>
      <p:bldP spid="4" grpId="0"/>
      <p:bldP spid="20" grpId="0" animBg="1"/>
      <p:bldP spid="16" grpId="0"/>
      <p:bldP spid="19" grpId="0"/>
      <p:bldP spid="15" grpId="0" animBg="1"/>
      <p:bldP spid="24" grpId="0" animBg="1"/>
      <p:bldP spid="25"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AE4F525-6F71-4119-A590-3450A9A45B06}"/>
              </a:ext>
            </a:extLst>
          </p:cNvPr>
          <p:cNvSpPr/>
          <p:nvPr/>
        </p:nvSpPr>
        <p:spPr>
          <a:xfrm>
            <a:off x="1025841" y="1923443"/>
            <a:ext cx="2666588" cy="14554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cap="small" dirty="0">
                <a:solidFill>
                  <a:srgbClr val="555756"/>
                </a:solidFill>
              </a:rPr>
              <a:t>Definition of adaptive envelope solutions for energy harvesting at building level</a:t>
            </a:r>
          </a:p>
        </p:txBody>
      </p:sp>
      <p:sp>
        <p:nvSpPr>
          <p:cNvPr id="2" name="TextBox 1">
            <a:extLst>
              <a:ext uri="{FF2B5EF4-FFF2-40B4-BE49-F238E27FC236}">
                <a16:creationId xmlns:a16="http://schemas.microsoft.com/office/drawing/2014/main" id="{31B94B06-97FD-4592-A25D-49CCE69E1CCF}"/>
              </a:ext>
            </a:extLst>
          </p:cNvPr>
          <p:cNvSpPr txBox="1"/>
          <p:nvPr/>
        </p:nvSpPr>
        <p:spPr>
          <a:xfrm>
            <a:off x="939226" y="393328"/>
            <a:ext cx="3657600" cy="584775"/>
          </a:xfrm>
          <a:prstGeom prst="rect">
            <a:avLst/>
          </a:prstGeom>
          <a:noFill/>
        </p:spPr>
        <p:txBody>
          <a:bodyPr wrap="square" rtlCol="0">
            <a:spAutoFit/>
          </a:bodyPr>
          <a:lstStyle/>
          <a:p>
            <a:r>
              <a:rPr lang="en-US" sz="3200" b="1" dirty="0">
                <a:solidFill>
                  <a:srgbClr val="505151"/>
                </a:solidFill>
                <a:cs typeface="Arial" panose="020B0604020202020204" pitchFamily="34" charset="0"/>
              </a:rPr>
              <a:t>Project</a:t>
            </a:r>
            <a:r>
              <a:rPr lang="en-US" sz="3200" dirty="0"/>
              <a:t> </a:t>
            </a:r>
            <a:r>
              <a:rPr lang="en-US" sz="3200" b="1" dirty="0">
                <a:solidFill>
                  <a:srgbClr val="505151"/>
                </a:solidFill>
                <a:cs typeface="Arial" panose="020B0604020202020204" pitchFamily="34" charset="0"/>
              </a:rPr>
              <a:t>Objectives</a:t>
            </a:r>
          </a:p>
        </p:txBody>
      </p:sp>
      <p:sp>
        <p:nvSpPr>
          <p:cNvPr id="5" name="Rectangle 4">
            <a:extLst>
              <a:ext uri="{FF2B5EF4-FFF2-40B4-BE49-F238E27FC236}">
                <a16:creationId xmlns:a16="http://schemas.microsoft.com/office/drawing/2014/main" id="{85F41E90-32BC-4F73-B391-E684650F3599}"/>
              </a:ext>
            </a:extLst>
          </p:cNvPr>
          <p:cNvSpPr/>
          <p:nvPr/>
        </p:nvSpPr>
        <p:spPr>
          <a:xfrm>
            <a:off x="1993788" y="1489052"/>
            <a:ext cx="730693" cy="584775"/>
          </a:xfrm>
          <a:prstGeom prst="rect">
            <a:avLst/>
          </a:prstGeom>
          <a:solidFill>
            <a:schemeClr val="accent6">
              <a:lumMod val="60000"/>
              <a:lumOff val="40000"/>
            </a:schemeClr>
          </a:solidFill>
        </p:spPr>
        <p:txBody>
          <a:bodyPr wrap="square">
            <a:spAutoFit/>
          </a:bodyPr>
          <a:lstStyle/>
          <a:p>
            <a:pPr algn="ctr"/>
            <a:r>
              <a:rPr lang="en-US" sz="3200" b="1" dirty="0">
                <a:solidFill>
                  <a:schemeClr val="bg1"/>
                </a:solidFill>
              </a:rPr>
              <a:t>1</a:t>
            </a:r>
          </a:p>
        </p:txBody>
      </p:sp>
      <p:sp>
        <p:nvSpPr>
          <p:cNvPr id="7" name="Rectangle 6">
            <a:extLst>
              <a:ext uri="{FF2B5EF4-FFF2-40B4-BE49-F238E27FC236}">
                <a16:creationId xmlns:a16="http://schemas.microsoft.com/office/drawing/2014/main" id="{AAED6B48-5A52-47C7-AFCE-50400B32515A}"/>
              </a:ext>
            </a:extLst>
          </p:cNvPr>
          <p:cNvSpPr/>
          <p:nvPr/>
        </p:nvSpPr>
        <p:spPr>
          <a:xfrm>
            <a:off x="4731309" y="1940731"/>
            <a:ext cx="2666588" cy="1363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cap="small" dirty="0">
                <a:solidFill>
                  <a:srgbClr val="555756"/>
                </a:solidFill>
              </a:rPr>
              <a:t>Integration of the energy harvesting solutions into the building and district energy concept</a:t>
            </a:r>
          </a:p>
        </p:txBody>
      </p:sp>
      <p:sp>
        <p:nvSpPr>
          <p:cNvPr id="8" name="Rectangle 7">
            <a:extLst>
              <a:ext uri="{FF2B5EF4-FFF2-40B4-BE49-F238E27FC236}">
                <a16:creationId xmlns:a16="http://schemas.microsoft.com/office/drawing/2014/main" id="{62ADB079-027D-4FAA-91C4-2C8647DB8FD0}"/>
              </a:ext>
            </a:extLst>
          </p:cNvPr>
          <p:cNvSpPr/>
          <p:nvPr/>
        </p:nvSpPr>
        <p:spPr>
          <a:xfrm>
            <a:off x="5704669" y="1489052"/>
            <a:ext cx="730693" cy="584775"/>
          </a:xfrm>
          <a:prstGeom prst="rect">
            <a:avLst/>
          </a:prstGeom>
          <a:solidFill>
            <a:srgbClr val="8BBD0D"/>
          </a:solidFill>
        </p:spPr>
        <p:txBody>
          <a:bodyPr wrap="square">
            <a:spAutoFit/>
          </a:bodyPr>
          <a:lstStyle/>
          <a:p>
            <a:pPr algn="ctr"/>
            <a:r>
              <a:rPr lang="en-US" sz="3200" b="1" dirty="0">
                <a:solidFill>
                  <a:schemeClr val="bg1"/>
                </a:solidFill>
              </a:rPr>
              <a:t>2</a:t>
            </a:r>
          </a:p>
        </p:txBody>
      </p:sp>
      <p:sp>
        <p:nvSpPr>
          <p:cNvPr id="9" name="Rectangle 8">
            <a:extLst>
              <a:ext uri="{FF2B5EF4-FFF2-40B4-BE49-F238E27FC236}">
                <a16:creationId xmlns:a16="http://schemas.microsoft.com/office/drawing/2014/main" id="{381F1782-9229-484B-9CC2-57227AA50001}"/>
              </a:ext>
            </a:extLst>
          </p:cNvPr>
          <p:cNvSpPr/>
          <p:nvPr/>
        </p:nvSpPr>
        <p:spPr>
          <a:xfrm>
            <a:off x="8391946" y="1923442"/>
            <a:ext cx="2666587" cy="13802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cap="small" dirty="0">
                <a:solidFill>
                  <a:srgbClr val="555756"/>
                </a:solidFill>
              </a:rPr>
              <a:t>Geoclusterisation of solutions and replication</a:t>
            </a:r>
          </a:p>
        </p:txBody>
      </p:sp>
      <p:sp>
        <p:nvSpPr>
          <p:cNvPr id="10" name="Rectangle 9">
            <a:extLst>
              <a:ext uri="{FF2B5EF4-FFF2-40B4-BE49-F238E27FC236}">
                <a16:creationId xmlns:a16="http://schemas.microsoft.com/office/drawing/2014/main" id="{C92DC7EE-3AD1-4772-B81A-633E4D174B1D}"/>
              </a:ext>
            </a:extLst>
          </p:cNvPr>
          <p:cNvSpPr/>
          <p:nvPr/>
        </p:nvSpPr>
        <p:spPr>
          <a:xfrm>
            <a:off x="9359892" y="1489052"/>
            <a:ext cx="730693" cy="584775"/>
          </a:xfrm>
          <a:prstGeom prst="rect">
            <a:avLst/>
          </a:prstGeom>
          <a:solidFill>
            <a:srgbClr val="67A53D"/>
          </a:solidFill>
        </p:spPr>
        <p:txBody>
          <a:bodyPr wrap="square">
            <a:spAutoFit/>
          </a:bodyPr>
          <a:lstStyle/>
          <a:p>
            <a:pPr algn="ctr"/>
            <a:r>
              <a:rPr lang="en-US" sz="3200" b="1" dirty="0">
                <a:solidFill>
                  <a:schemeClr val="bg1"/>
                </a:solidFill>
              </a:rPr>
              <a:t>3</a:t>
            </a:r>
          </a:p>
        </p:txBody>
      </p:sp>
      <p:sp>
        <p:nvSpPr>
          <p:cNvPr id="12" name="Rectangle 11">
            <a:extLst>
              <a:ext uri="{FF2B5EF4-FFF2-40B4-BE49-F238E27FC236}">
                <a16:creationId xmlns:a16="http://schemas.microsoft.com/office/drawing/2014/main" id="{7B3AADB2-EB7F-4A2D-9EFC-7844ABD7ED22}"/>
              </a:ext>
            </a:extLst>
          </p:cNvPr>
          <p:cNvSpPr/>
          <p:nvPr/>
        </p:nvSpPr>
        <p:spPr>
          <a:xfrm>
            <a:off x="1025841" y="3303736"/>
            <a:ext cx="2666588" cy="669414"/>
          </a:xfrm>
          <a:prstGeom prst="rect">
            <a:avLst/>
          </a:prstGeom>
          <a:solidFill>
            <a:schemeClr val="accent6">
              <a:lumMod val="60000"/>
              <a:lumOff val="40000"/>
            </a:schemeClr>
          </a:solidFill>
        </p:spPr>
        <p:txBody>
          <a:bodyPr wrap="square">
            <a:spAutoFit/>
          </a:bodyPr>
          <a:lstStyle/>
          <a:p>
            <a:pPr algn="just"/>
            <a:r>
              <a:rPr lang="en-US" sz="1250" dirty="0">
                <a:solidFill>
                  <a:schemeClr val="bg1"/>
                </a:solidFill>
              </a:rPr>
              <a:t>Developing active adaptive envelope solutions to maximize exploitation of solar energy. </a:t>
            </a:r>
            <a:endParaRPr lang="en-US" sz="1250" dirty="0">
              <a:solidFill>
                <a:srgbClr val="C00000"/>
              </a:solidFill>
            </a:endParaRPr>
          </a:p>
        </p:txBody>
      </p:sp>
      <p:sp>
        <p:nvSpPr>
          <p:cNvPr id="13" name="Rectangle 12">
            <a:extLst>
              <a:ext uri="{FF2B5EF4-FFF2-40B4-BE49-F238E27FC236}">
                <a16:creationId xmlns:a16="http://schemas.microsoft.com/office/drawing/2014/main" id="{026F7E7A-E7D4-4796-8216-FFB85956F4E1}"/>
              </a:ext>
            </a:extLst>
          </p:cNvPr>
          <p:cNvSpPr/>
          <p:nvPr/>
        </p:nvSpPr>
        <p:spPr>
          <a:xfrm>
            <a:off x="4731309" y="3303735"/>
            <a:ext cx="2666588" cy="2015936"/>
          </a:xfrm>
          <a:prstGeom prst="rect">
            <a:avLst/>
          </a:prstGeom>
          <a:solidFill>
            <a:srgbClr val="8BBD0D"/>
          </a:solidFill>
        </p:spPr>
        <p:txBody>
          <a:bodyPr wrap="square">
            <a:spAutoFit/>
          </a:bodyPr>
          <a:lstStyle/>
          <a:p>
            <a:pPr algn="just"/>
            <a:r>
              <a:rPr lang="en-US" sz="1250" dirty="0">
                <a:solidFill>
                  <a:schemeClr val="bg1"/>
                </a:solidFill>
              </a:rPr>
              <a:t>Developing load match aggregation strategies, energy harvesting management systems, control algorithms and optimization tools to maximize the potential for integration and optimisation of renewable energy sources and to connect buildings with various entities like suppliers and distribution system operators through different networks.</a:t>
            </a:r>
          </a:p>
        </p:txBody>
      </p:sp>
      <p:sp>
        <p:nvSpPr>
          <p:cNvPr id="14" name="Rectangle 13">
            <a:extLst>
              <a:ext uri="{FF2B5EF4-FFF2-40B4-BE49-F238E27FC236}">
                <a16:creationId xmlns:a16="http://schemas.microsoft.com/office/drawing/2014/main" id="{BEECC14D-9885-4ABC-A0DE-0A30FA273831}"/>
              </a:ext>
            </a:extLst>
          </p:cNvPr>
          <p:cNvSpPr/>
          <p:nvPr/>
        </p:nvSpPr>
        <p:spPr>
          <a:xfrm>
            <a:off x="8391944" y="3303735"/>
            <a:ext cx="2666588" cy="1438855"/>
          </a:xfrm>
          <a:prstGeom prst="rect">
            <a:avLst/>
          </a:prstGeom>
          <a:solidFill>
            <a:srgbClr val="67A53D"/>
          </a:solidFill>
        </p:spPr>
        <p:txBody>
          <a:bodyPr wrap="square">
            <a:spAutoFit/>
          </a:bodyPr>
          <a:lstStyle/>
          <a:p>
            <a:pPr algn="just"/>
            <a:r>
              <a:rPr lang="en-US" sz="1250" dirty="0">
                <a:solidFill>
                  <a:schemeClr val="bg1"/>
                </a:solidFill>
              </a:rPr>
              <a:t>Developing tools and strategies to ensure applicability and optimal use of solutions in different geographical areas, tailoring the general solutions for each technology result, and evaluating both technical and economic viability</a:t>
            </a:r>
          </a:p>
        </p:txBody>
      </p:sp>
      <p:pic>
        <p:nvPicPr>
          <p:cNvPr id="17" name="Grafik 86">
            <a:extLst>
              <a:ext uri="{FF2B5EF4-FFF2-40B4-BE49-F238E27FC236}">
                <a16:creationId xmlns:a16="http://schemas.microsoft.com/office/drawing/2014/main" id="{C6A44310-5D1B-4275-A6A4-497CD302787A}"/>
              </a:ext>
            </a:extLst>
          </p:cNvPr>
          <p:cNvPicPr>
            <a:picLocks noChangeAspect="1"/>
          </p:cNvPicPr>
          <p:nvPr/>
        </p:nvPicPr>
        <p:blipFill rotWithShape="1">
          <a:blip r:embed="rId2"/>
          <a:srcRect l="23098" r="51765" b="29488"/>
          <a:stretch/>
        </p:blipFill>
        <p:spPr>
          <a:xfrm rot="21042827">
            <a:off x="6968472" y="6196564"/>
            <a:ext cx="5464341" cy="1805319"/>
          </a:xfrm>
          <a:prstGeom prst="rect">
            <a:avLst/>
          </a:prstGeom>
        </p:spPr>
      </p:pic>
      <p:pic>
        <p:nvPicPr>
          <p:cNvPr id="18" name="Grafik 30">
            <a:extLst>
              <a:ext uri="{FF2B5EF4-FFF2-40B4-BE49-F238E27FC236}">
                <a16:creationId xmlns:a16="http://schemas.microsoft.com/office/drawing/2014/main" id="{03A53350-D5F8-4FE7-9123-7E66BC18CF3F}"/>
              </a:ext>
            </a:extLst>
          </p:cNvPr>
          <p:cNvPicPr>
            <a:picLocks noChangeAspect="1"/>
          </p:cNvPicPr>
          <p:nvPr/>
        </p:nvPicPr>
        <p:blipFill>
          <a:blip r:embed="rId3"/>
          <a:stretch>
            <a:fillRect/>
          </a:stretch>
        </p:blipFill>
        <p:spPr>
          <a:xfrm>
            <a:off x="10255807" y="6387183"/>
            <a:ext cx="1656371" cy="370692"/>
          </a:xfrm>
          <a:prstGeom prst="rect">
            <a:avLst/>
          </a:prstGeom>
        </p:spPr>
      </p:pic>
    </p:spTree>
    <p:extLst>
      <p:ext uri="{BB962C8B-B14F-4D97-AF65-F5344CB8AC3E}">
        <p14:creationId xmlns:p14="http://schemas.microsoft.com/office/powerpoint/2010/main" val="307274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750"/>
                                        <p:tgtEl>
                                          <p:spTgt spid="8"/>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750"/>
                                        <p:tgtEl>
                                          <p:spTgt spid="13"/>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750"/>
                                        <p:tgtEl>
                                          <p:spTgt spid="9"/>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750"/>
                                        <p:tgtEl>
                                          <p:spTgt spid="10"/>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B94B06-97FD-4592-A25D-49CCE69E1CCF}"/>
              </a:ext>
            </a:extLst>
          </p:cNvPr>
          <p:cNvSpPr txBox="1"/>
          <p:nvPr/>
        </p:nvSpPr>
        <p:spPr>
          <a:xfrm>
            <a:off x="1027084" y="344798"/>
            <a:ext cx="3657600" cy="584775"/>
          </a:xfrm>
          <a:prstGeom prst="rect">
            <a:avLst/>
          </a:prstGeom>
          <a:noFill/>
        </p:spPr>
        <p:txBody>
          <a:bodyPr wrap="square" rtlCol="0">
            <a:spAutoFit/>
          </a:bodyPr>
          <a:lstStyle>
            <a:defPPr>
              <a:defRPr lang="en-US"/>
            </a:defPPr>
            <a:lvl1pPr>
              <a:defRPr sz="3200" b="1">
                <a:solidFill>
                  <a:srgbClr val="505151"/>
                </a:solidFill>
                <a:cs typeface="Arial" panose="020B0604020202020204" pitchFamily="34" charset="0"/>
              </a:defRPr>
            </a:lvl1pPr>
          </a:lstStyle>
          <a:p>
            <a:r>
              <a:rPr lang="en-US" dirty="0"/>
              <a:t>Expected Results</a:t>
            </a:r>
          </a:p>
        </p:txBody>
      </p:sp>
      <p:graphicFrame>
        <p:nvGraphicFramePr>
          <p:cNvPr id="3" name="Diagram 2">
            <a:extLst>
              <a:ext uri="{FF2B5EF4-FFF2-40B4-BE49-F238E27FC236}">
                <a16:creationId xmlns:a16="http://schemas.microsoft.com/office/drawing/2014/main" id="{1CCF15A6-FC9D-4DE6-A547-768E61E1FBB6}"/>
              </a:ext>
            </a:extLst>
          </p:cNvPr>
          <p:cNvGraphicFramePr/>
          <p:nvPr>
            <p:extLst>
              <p:ext uri="{D42A27DB-BD31-4B8C-83A1-F6EECF244321}">
                <p14:modId xmlns:p14="http://schemas.microsoft.com/office/powerpoint/2010/main" val="1922811989"/>
              </p:ext>
            </p:extLst>
          </p:nvPr>
        </p:nvGraphicFramePr>
        <p:xfrm>
          <a:off x="-394573" y="1753208"/>
          <a:ext cx="7275664" cy="41857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Grafik 86">
            <a:extLst>
              <a:ext uri="{FF2B5EF4-FFF2-40B4-BE49-F238E27FC236}">
                <a16:creationId xmlns:a16="http://schemas.microsoft.com/office/drawing/2014/main" id="{7A1F61A9-7A56-4CF5-BA31-6481D5C633E6}"/>
              </a:ext>
            </a:extLst>
          </p:cNvPr>
          <p:cNvPicPr>
            <a:picLocks noChangeAspect="1"/>
          </p:cNvPicPr>
          <p:nvPr/>
        </p:nvPicPr>
        <p:blipFill rotWithShape="1">
          <a:blip r:embed="rId7"/>
          <a:srcRect l="23098" r="51765" b="29488"/>
          <a:stretch/>
        </p:blipFill>
        <p:spPr>
          <a:xfrm rot="21042827">
            <a:off x="6968472" y="6196564"/>
            <a:ext cx="5464341" cy="1805319"/>
          </a:xfrm>
          <a:prstGeom prst="rect">
            <a:avLst/>
          </a:prstGeom>
        </p:spPr>
      </p:pic>
      <p:sp>
        <p:nvSpPr>
          <p:cNvPr id="21" name="Rectangle 20">
            <a:extLst>
              <a:ext uri="{FF2B5EF4-FFF2-40B4-BE49-F238E27FC236}">
                <a16:creationId xmlns:a16="http://schemas.microsoft.com/office/drawing/2014/main" id="{05064BC7-DCEC-4674-8144-606AED40AC77}"/>
              </a:ext>
            </a:extLst>
          </p:cNvPr>
          <p:cNvSpPr/>
          <p:nvPr/>
        </p:nvSpPr>
        <p:spPr>
          <a:xfrm>
            <a:off x="5930157" y="714129"/>
            <a:ext cx="5234759" cy="430887"/>
          </a:xfrm>
          <a:prstGeom prst="rect">
            <a:avLst/>
          </a:prstGeom>
          <a:solidFill>
            <a:schemeClr val="bg2"/>
          </a:solidFill>
        </p:spPr>
        <p:txBody>
          <a:bodyPr wrap="square">
            <a:spAutoFit/>
          </a:bodyPr>
          <a:lstStyle/>
          <a:p>
            <a:endParaRPr lang="en-US" sz="2200" b="1" dirty="0">
              <a:solidFill>
                <a:schemeClr val="bg1"/>
              </a:solidFill>
            </a:endParaRPr>
          </a:p>
        </p:txBody>
      </p:sp>
      <p:sp>
        <p:nvSpPr>
          <p:cNvPr id="20" name="TextBox 19">
            <a:extLst>
              <a:ext uri="{FF2B5EF4-FFF2-40B4-BE49-F238E27FC236}">
                <a16:creationId xmlns:a16="http://schemas.microsoft.com/office/drawing/2014/main" id="{26BB0AC8-02C5-4F01-96E6-CF1CABBDFB90}"/>
              </a:ext>
            </a:extLst>
          </p:cNvPr>
          <p:cNvSpPr txBox="1"/>
          <p:nvPr/>
        </p:nvSpPr>
        <p:spPr>
          <a:xfrm>
            <a:off x="5930158" y="741837"/>
            <a:ext cx="4010900" cy="584775"/>
          </a:xfrm>
          <a:prstGeom prst="rect">
            <a:avLst/>
          </a:prstGeom>
          <a:noFill/>
        </p:spPr>
        <p:txBody>
          <a:bodyPr wrap="square" rtlCol="0">
            <a:spAutoFit/>
          </a:bodyPr>
          <a:lstStyle/>
          <a:p>
            <a:r>
              <a:rPr lang="en-US" sz="1600" dirty="0">
                <a:solidFill>
                  <a:schemeClr val="tx1">
                    <a:lumMod val="75000"/>
                    <a:lumOff val="25000"/>
                  </a:schemeClr>
                </a:solidFill>
              </a:rPr>
              <a:t>Energy Harvesting business enhancer platform</a:t>
            </a:r>
          </a:p>
          <a:p>
            <a:endParaRPr lang="en-US" sz="1600" dirty="0">
              <a:solidFill>
                <a:schemeClr val="tx1">
                  <a:lumMod val="75000"/>
                  <a:lumOff val="25000"/>
                </a:schemeClr>
              </a:solidFill>
            </a:endParaRPr>
          </a:p>
        </p:txBody>
      </p:sp>
      <p:sp>
        <p:nvSpPr>
          <p:cNvPr id="24" name="Rectangle 23">
            <a:extLst>
              <a:ext uri="{FF2B5EF4-FFF2-40B4-BE49-F238E27FC236}">
                <a16:creationId xmlns:a16="http://schemas.microsoft.com/office/drawing/2014/main" id="{983A605D-D1B8-404B-B94F-16F88BD772C0}"/>
              </a:ext>
            </a:extLst>
          </p:cNvPr>
          <p:cNvSpPr/>
          <p:nvPr/>
        </p:nvSpPr>
        <p:spPr>
          <a:xfrm>
            <a:off x="5930158" y="3462922"/>
            <a:ext cx="5234757" cy="430887"/>
          </a:xfrm>
          <a:prstGeom prst="rect">
            <a:avLst/>
          </a:prstGeom>
          <a:solidFill>
            <a:schemeClr val="bg2"/>
          </a:solidFill>
        </p:spPr>
        <p:txBody>
          <a:bodyPr wrap="square">
            <a:spAutoFit/>
          </a:bodyPr>
          <a:lstStyle/>
          <a:p>
            <a:endParaRPr lang="en-US" sz="2200" b="1" dirty="0">
              <a:solidFill>
                <a:schemeClr val="bg1"/>
              </a:solidFill>
            </a:endParaRPr>
          </a:p>
        </p:txBody>
      </p:sp>
      <p:sp>
        <p:nvSpPr>
          <p:cNvPr id="25" name="Rectangle 24">
            <a:extLst>
              <a:ext uri="{FF2B5EF4-FFF2-40B4-BE49-F238E27FC236}">
                <a16:creationId xmlns:a16="http://schemas.microsoft.com/office/drawing/2014/main" id="{6968B1B1-BF74-429A-AF73-1A279E670353}"/>
              </a:ext>
            </a:extLst>
          </p:cNvPr>
          <p:cNvSpPr/>
          <p:nvPr/>
        </p:nvSpPr>
        <p:spPr>
          <a:xfrm>
            <a:off x="5228583" y="714129"/>
            <a:ext cx="560709" cy="430887"/>
          </a:xfrm>
          <a:prstGeom prst="rect">
            <a:avLst/>
          </a:prstGeom>
          <a:solidFill>
            <a:schemeClr val="accent6">
              <a:lumMod val="60000"/>
              <a:lumOff val="40000"/>
            </a:schemeClr>
          </a:solidFill>
        </p:spPr>
        <p:txBody>
          <a:bodyPr wrap="square">
            <a:spAutoFit/>
          </a:bodyPr>
          <a:lstStyle/>
          <a:p>
            <a:pPr algn="ctr"/>
            <a:r>
              <a:rPr lang="en-US" sz="2200" b="1" dirty="0">
                <a:solidFill>
                  <a:schemeClr val="bg1"/>
                </a:solidFill>
              </a:rPr>
              <a:t>R1</a:t>
            </a:r>
          </a:p>
        </p:txBody>
      </p:sp>
      <p:sp>
        <p:nvSpPr>
          <p:cNvPr id="26" name="TextBox 25">
            <a:extLst>
              <a:ext uri="{FF2B5EF4-FFF2-40B4-BE49-F238E27FC236}">
                <a16:creationId xmlns:a16="http://schemas.microsoft.com/office/drawing/2014/main" id="{2F49D5D1-4E5E-4F6B-927A-443FFDB528D3}"/>
              </a:ext>
            </a:extLst>
          </p:cNvPr>
          <p:cNvSpPr txBox="1"/>
          <p:nvPr/>
        </p:nvSpPr>
        <p:spPr>
          <a:xfrm>
            <a:off x="5930159" y="3509087"/>
            <a:ext cx="3318174" cy="338554"/>
          </a:xfrm>
          <a:prstGeom prst="rect">
            <a:avLst/>
          </a:prstGeom>
          <a:noFill/>
        </p:spPr>
        <p:txBody>
          <a:bodyPr wrap="square" rtlCol="0">
            <a:spAutoFit/>
          </a:bodyPr>
          <a:lstStyle/>
          <a:p>
            <a:r>
              <a:rPr lang="en-US" sz="1600" dirty="0">
                <a:solidFill>
                  <a:schemeClr val="tx1">
                    <a:lumMod val="75000"/>
                    <a:lumOff val="25000"/>
                  </a:schemeClr>
                </a:solidFill>
              </a:rPr>
              <a:t>Energy Matching optimization tool </a:t>
            </a:r>
          </a:p>
        </p:txBody>
      </p:sp>
      <p:sp>
        <p:nvSpPr>
          <p:cNvPr id="27" name="Rectangle 26">
            <a:extLst>
              <a:ext uri="{FF2B5EF4-FFF2-40B4-BE49-F238E27FC236}">
                <a16:creationId xmlns:a16="http://schemas.microsoft.com/office/drawing/2014/main" id="{29028351-3BD0-486D-B5E7-1524924FEF78}"/>
              </a:ext>
            </a:extLst>
          </p:cNvPr>
          <p:cNvSpPr/>
          <p:nvPr/>
        </p:nvSpPr>
        <p:spPr>
          <a:xfrm>
            <a:off x="5228583" y="3462921"/>
            <a:ext cx="560709" cy="430887"/>
          </a:xfrm>
          <a:prstGeom prst="rect">
            <a:avLst/>
          </a:prstGeom>
          <a:solidFill>
            <a:schemeClr val="accent6">
              <a:lumMod val="60000"/>
              <a:lumOff val="40000"/>
            </a:schemeClr>
          </a:solidFill>
        </p:spPr>
        <p:txBody>
          <a:bodyPr wrap="square">
            <a:spAutoFit/>
          </a:bodyPr>
          <a:lstStyle/>
          <a:p>
            <a:pPr algn="ctr"/>
            <a:r>
              <a:rPr lang="en-US" sz="2200" b="1" dirty="0">
                <a:solidFill>
                  <a:schemeClr val="bg1"/>
                </a:solidFill>
              </a:rPr>
              <a:t>R2</a:t>
            </a:r>
          </a:p>
        </p:txBody>
      </p:sp>
      <p:sp>
        <p:nvSpPr>
          <p:cNvPr id="80" name="TextBox 79">
            <a:extLst>
              <a:ext uri="{FF2B5EF4-FFF2-40B4-BE49-F238E27FC236}">
                <a16:creationId xmlns:a16="http://schemas.microsoft.com/office/drawing/2014/main" id="{9ED2ECCE-75D2-4FEF-81CD-D13FFDC61FE4}"/>
              </a:ext>
            </a:extLst>
          </p:cNvPr>
          <p:cNvSpPr txBox="1"/>
          <p:nvPr/>
        </p:nvSpPr>
        <p:spPr>
          <a:xfrm>
            <a:off x="5209563" y="4114599"/>
            <a:ext cx="3581435" cy="275460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300" dirty="0">
                <a:solidFill>
                  <a:schemeClr val="tx1">
                    <a:lumMod val="75000"/>
                    <a:lumOff val="25000"/>
                  </a:schemeClr>
                </a:solidFill>
              </a:rPr>
              <a:t>Based on simulations of different considered aspects </a:t>
            </a:r>
          </a:p>
          <a:p>
            <a:pPr marL="285750" indent="-285750">
              <a:spcAft>
                <a:spcPts val="1200"/>
              </a:spcAft>
              <a:buFont typeface="Arial" panose="020B0604020202020204" pitchFamily="34" charset="0"/>
              <a:buChar char="•"/>
            </a:pPr>
            <a:r>
              <a:rPr lang="en-US" sz="1300" dirty="0">
                <a:solidFill>
                  <a:schemeClr val="tx1">
                    <a:lumMod val="75000"/>
                    <a:lumOff val="25000"/>
                  </a:schemeClr>
                </a:solidFill>
              </a:rPr>
              <a:t>The results are the best strategies of integration of systems and technologies at building and district level</a:t>
            </a:r>
          </a:p>
          <a:p>
            <a:pPr marL="285750" indent="-285750">
              <a:spcAft>
                <a:spcPts val="1200"/>
              </a:spcAft>
              <a:buFont typeface="Arial" panose="020B0604020202020204" pitchFamily="34" charset="0"/>
              <a:buChar char="•"/>
            </a:pPr>
            <a:r>
              <a:rPr lang="en-US" sz="1300" dirty="0">
                <a:solidFill>
                  <a:schemeClr val="tx1">
                    <a:lumMod val="75000"/>
                    <a:lumOff val="25000"/>
                  </a:schemeClr>
                </a:solidFill>
              </a:rPr>
              <a:t>The user has the possibility to choose which main target to pursue (select the best solution according to the energy demand, or PV production, or daylighting, etc.) in each specific case</a:t>
            </a:r>
          </a:p>
          <a:p>
            <a:pPr marL="285750" indent="-285750">
              <a:spcAft>
                <a:spcPts val="1200"/>
              </a:spcAft>
              <a:buFont typeface="Arial" panose="020B0604020202020204" pitchFamily="34" charset="0"/>
              <a:buChar char="•"/>
            </a:pPr>
            <a:endParaRPr lang="en-US" sz="1300" dirty="0">
              <a:solidFill>
                <a:schemeClr val="tx1">
                  <a:lumMod val="75000"/>
                  <a:lumOff val="25000"/>
                </a:schemeClr>
              </a:solidFill>
            </a:endParaRPr>
          </a:p>
        </p:txBody>
      </p:sp>
      <p:pic>
        <p:nvPicPr>
          <p:cNvPr id="81" name="Picture 80">
            <a:extLst>
              <a:ext uri="{FF2B5EF4-FFF2-40B4-BE49-F238E27FC236}">
                <a16:creationId xmlns:a16="http://schemas.microsoft.com/office/drawing/2014/main" id="{1A6B6223-B4DF-4D7D-A2CF-2706418B2362}"/>
              </a:ext>
            </a:extLst>
          </p:cNvPr>
          <p:cNvPicPr>
            <a:picLocks noChangeAspect="1"/>
          </p:cNvPicPr>
          <p:nvPr/>
        </p:nvPicPr>
        <p:blipFill>
          <a:blip r:embed="rId8"/>
          <a:stretch>
            <a:fillRect/>
          </a:stretch>
        </p:blipFill>
        <p:spPr>
          <a:xfrm>
            <a:off x="8905328" y="1717460"/>
            <a:ext cx="2274920" cy="1108098"/>
          </a:xfrm>
          <a:prstGeom prst="rect">
            <a:avLst/>
          </a:prstGeom>
        </p:spPr>
      </p:pic>
      <p:pic>
        <p:nvPicPr>
          <p:cNvPr id="105" name="Picture 104">
            <a:extLst>
              <a:ext uri="{FF2B5EF4-FFF2-40B4-BE49-F238E27FC236}">
                <a16:creationId xmlns:a16="http://schemas.microsoft.com/office/drawing/2014/main" id="{0B4C7253-5CB6-4AA5-8099-B52CE6534302}"/>
              </a:ext>
            </a:extLst>
          </p:cNvPr>
          <p:cNvPicPr>
            <a:picLocks noChangeAspect="1"/>
          </p:cNvPicPr>
          <p:nvPr/>
        </p:nvPicPr>
        <p:blipFill>
          <a:blip r:embed="rId9"/>
          <a:stretch>
            <a:fillRect/>
          </a:stretch>
        </p:blipFill>
        <p:spPr>
          <a:xfrm>
            <a:off x="9153661" y="4039870"/>
            <a:ext cx="1916582" cy="1841715"/>
          </a:xfrm>
          <a:prstGeom prst="rect">
            <a:avLst/>
          </a:prstGeom>
        </p:spPr>
      </p:pic>
      <p:sp>
        <p:nvSpPr>
          <p:cNvPr id="106" name="TextBox 105">
            <a:extLst>
              <a:ext uri="{FF2B5EF4-FFF2-40B4-BE49-F238E27FC236}">
                <a16:creationId xmlns:a16="http://schemas.microsoft.com/office/drawing/2014/main" id="{9F45C552-E0D3-4EA4-98BB-90398A9A5132}"/>
              </a:ext>
            </a:extLst>
          </p:cNvPr>
          <p:cNvSpPr txBox="1"/>
          <p:nvPr/>
        </p:nvSpPr>
        <p:spPr>
          <a:xfrm>
            <a:off x="5209563" y="1263355"/>
            <a:ext cx="3581435" cy="2400657"/>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300" dirty="0">
                <a:solidFill>
                  <a:schemeClr val="tx1">
                    <a:lumMod val="75000"/>
                    <a:lumOff val="25000"/>
                  </a:schemeClr>
                </a:solidFill>
              </a:rPr>
              <a:t>Web-platform: proposed archetypes of buildings and districts</a:t>
            </a:r>
          </a:p>
          <a:p>
            <a:pPr marL="285750" indent="-285750">
              <a:spcAft>
                <a:spcPts val="1200"/>
              </a:spcAft>
              <a:buFont typeface="Arial" panose="020B0604020202020204" pitchFamily="34" charset="0"/>
              <a:buChar char="•"/>
            </a:pPr>
            <a:r>
              <a:rPr lang="en-US" sz="1300" dirty="0">
                <a:solidFill>
                  <a:schemeClr val="tx1">
                    <a:lumMod val="75000"/>
                    <a:lumOff val="25000"/>
                  </a:schemeClr>
                </a:solidFill>
              </a:rPr>
              <a:t>According to the user input (user context, needs, constraints, etc.), the platform provides suitable examples of optimized buildings and districts + integrated RES, with information about energy production/consumption, business models, visible reliable simulation results, etc.</a:t>
            </a:r>
          </a:p>
          <a:p>
            <a:pPr marL="285750" indent="-285750">
              <a:spcAft>
                <a:spcPts val="1200"/>
              </a:spcAft>
              <a:buFont typeface="Arial" panose="020B0604020202020204" pitchFamily="34" charset="0"/>
              <a:buChar char="•"/>
            </a:pPr>
            <a:endParaRPr lang="en-US" sz="1300" dirty="0">
              <a:solidFill>
                <a:schemeClr val="tx1">
                  <a:lumMod val="75000"/>
                  <a:lumOff val="25000"/>
                </a:schemeClr>
              </a:solidFill>
            </a:endParaRPr>
          </a:p>
        </p:txBody>
      </p:sp>
      <p:pic>
        <p:nvPicPr>
          <p:cNvPr id="16" name="Grafik 30">
            <a:extLst>
              <a:ext uri="{FF2B5EF4-FFF2-40B4-BE49-F238E27FC236}">
                <a16:creationId xmlns:a16="http://schemas.microsoft.com/office/drawing/2014/main" id="{ADAEDF4C-7AED-47EA-BD66-6101CAA9A38F}"/>
              </a:ext>
            </a:extLst>
          </p:cNvPr>
          <p:cNvPicPr>
            <a:picLocks noChangeAspect="1"/>
          </p:cNvPicPr>
          <p:nvPr/>
        </p:nvPicPr>
        <p:blipFill>
          <a:blip r:embed="rId10"/>
          <a:stretch>
            <a:fillRect/>
          </a:stretch>
        </p:blipFill>
        <p:spPr>
          <a:xfrm>
            <a:off x="10255807" y="6387183"/>
            <a:ext cx="1656371" cy="370692"/>
          </a:xfrm>
          <a:prstGeom prst="rect">
            <a:avLst/>
          </a:prstGeom>
        </p:spPr>
      </p:pic>
    </p:spTree>
    <p:extLst>
      <p:ext uri="{BB962C8B-B14F-4D97-AF65-F5344CB8AC3E}">
        <p14:creationId xmlns:p14="http://schemas.microsoft.com/office/powerpoint/2010/main" val="115322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B94B06-97FD-4592-A25D-49CCE69E1CCF}"/>
              </a:ext>
            </a:extLst>
          </p:cNvPr>
          <p:cNvSpPr txBox="1"/>
          <p:nvPr/>
        </p:nvSpPr>
        <p:spPr>
          <a:xfrm>
            <a:off x="1027084" y="344798"/>
            <a:ext cx="3657600" cy="584775"/>
          </a:xfrm>
          <a:prstGeom prst="rect">
            <a:avLst/>
          </a:prstGeom>
          <a:noFill/>
        </p:spPr>
        <p:txBody>
          <a:bodyPr wrap="square" rtlCol="0">
            <a:spAutoFit/>
          </a:bodyPr>
          <a:lstStyle>
            <a:defPPr>
              <a:defRPr lang="en-US"/>
            </a:defPPr>
            <a:lvl1pPr>
              <a:defRPr sz="3200" b="1">
                <a:solidFill>
                  <a:srgbClr val="505151"/>
                </a:solidFill>
                <a:cs typeface="Arial" panose="020B0604020202020204" pitchFamily="34" charset="0"/>
              </a:defRPr>
            </a:lvl1pPr>
          </a:lstStyle>
          <a:p>
            <a:r>
              <a:rPr lang="en-US" dirty="0"/>
              <a:t>Expected Results</a:t>
            </a:r>
          </a:p>
        </p:txBody>
      </p:sp>
      <p:graphicFrame>
        <p:nvGraphicFramePr>
          <p:cNvPr id="3" name="Diagram 2">
            <a:extLst>
              <a:ext uri="{FF2B5EF4-FFF2-40B4-BE49-F238E27FC236}">
                <a16:creationId xmlns:a16="http://schemas.microsoft.com/office/drawing/2014/main" id="{1CCF15A6-FC9D-4DE6-A547-768E61E1FBB6}"/>
              </a:ext>
            </a:extLst>
          </p:cNvPr>
          <p:cNvGraphicFramePr/>
          <p:nvPr>
            <p:extLst>
              <p:ext uri="{D42A27DB-BD31-4B8C-83A1-F6EECF244321}">
                <p14:modId xmlns:p14="http://schemas.microsoft.com/office/powerpoint/2010/main" val="1842044804"/>
              </p:ext>
            </p:extLst>
          </p:nvPr>
        </p:nvGraphicFramePr>
        <p:xfrm>
          <a:off x="-394573" y="1753208"/>
          <a:ext cx="7275664" cy="41857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Rectangle 20">
            <a:extLst>
              <a:ext uri="{FF2B5EF4-FFF2-40B4-BE49-F238E27FC236}">
                <a16:creationId xmlns:a16="http://schemas.microsoft.com/office/drawing/2014/main" id="{05064BC7-DCEC-4674-8144-606AED40AC77}"/>
              </a:ext>
            </a:extLst>
          </p:cNvPr>
          <p:cNvSpPr/>
          <p:nvPr/>
        </p:nvSpPr>
        <p:spPr>
          <a:xfrm>
            <a:off x="5918191" y="564053"/>
            <a:ext cx="5470324" cy="430887"/>
          </a:xfrm>
          <a:prstGeom prst="rect">
            <a:avLst/>
          </a:prstGeom>
          <a:solidFill>
            <a:schemeClr val="bg2"/>
          </a:solidFill>
        </p:spPr>
        <p:txBody>
          <a:bodyPr wrap="square">
            <a:spAutoFit/>
          </a:bodyPr>
          <a:lstStyle/>
          <a:p>
            <a:endParaRPr lang="en-US" sz="2200" b="1" dirty="0">
              <a:solidFill>
                <a:schemeClr val="bg1"/>
              </a:solidFill>
            </a:endParaRPr>
          </a:p>
        </p:txBody>
      </p:sp>
      <p:sp>
        <p:nvSpPr>
          <p:cNvPr id="20" name="TextBox 19">
            <a:extLst>
              <a:ext uri="{FF2B5EF4-FFF2-40B4-BE49-F238E27FC236}">
                <a16:creationId xmlns:a16="http://schemas.microsoft.com/office/drawing/2014/main" id="{26BB0AC8-02C5-4F01-96E6-CF1CABBDFB90}"/>
              </a:ext>
            </a:extLst>
          </p:cNvPr>
          <p:cNvSpPr txBox="1"/>
          <p:nvPr/>
        </p:nvSpPr>
        <p:spPr>
          <a:xfrm>
            <a:off x="5918191" y="591761"/>
            <a:ext cx="5230101" cy="338554"/>
          </a:xfrm>
          <a:prstGeom prst="rect">
            <a:avLst/>
          </a:prstGeom>
          <a:noFill/>
        </p:spPr>
        <p:txBody>
          <a:bodyPr wrap="square" rtlCol="0">
            <a:spAutoFit/>
          </a:bodyPr>
          <a:lstStyle/>
          <a:p>
            <a:r>
              <a:rPr lang="en-US" sz="1600" dirty="0">
                <a:solidFill>
                  <a:schemeClr val="tx1">
                    <a:lumMod val="75000"/>
                    <a:lumOff val="25000"/>
                  </a:schemeClr>
                </a:solidFill>
              </a:rPr>
              <a:t>Versatile click&amp;go substructure for different cladding systems</a:t>
            </a:r>
          </a:p>
        </p:txBody>
      </p:sp>
      <p:sp>
        <p:nvSpPr>
          <p:cNvPr id="24" name="Rectangle 23">
            <a:extLst>
              <a:ext uri="{FF2B5EF4-FFF2-40B4-BE49-F238E27FC236}">
                <a16:creationId xmlns:a16="http://schemas.microsoft.com/office/drawing/2014/main" id="{983A605D-D1B8-404B-B94F-16F88BD772C0}"/>
              </a:ext>
            </a:extLst>
          </p:cNvPr>
          <p:cNvSpPr/>
          <p:nvPr/>
        </p:nvSpPr>
        <p:spPr>
          <a:xfrm>
            <a:off x="5918192" y="3475134"/>
            <a:ext cx="5470324" cy="430887"/>
          </a:xfrm>
          <a:prstGeom prst="rect">
            <a:avLst/>
          </a:prstGeom>
          <a:solidFill>
            <a:schemeClr val="bg2"/>
          </a:solidFill>
        </p:spPr>
        <p:txBody>
          <a:bodyPr wrap="square">
            <a:spAutoFit/>
          </a:bodyPr>
          <a:lstStyle/>
          <a:p>
            <a:endParaRPr lang="en-US" sz="2200" b="1" dirty="0">
              <a:solidFill>
                <a:schemeClr val="bg1"/>
              </a:solidFill>
            </a:endParaRPr>
          </a:p>
        </p:txBody>
      </p:sp>
      <p:sp>
        <p:nvSpPr>
          <p:cNvPr id="25" name="Rectangle 24">
            <a:extLst>
              <a:ext uri="{FF2B5EF4-FFF2-40B4-BE49-F238E27FC236}">
                <a16:creationId xmlns:a16="http://schemas.microsoft.com/office/drawing/2014/main" id="{6968B1B1-BF74-429A-AF73-1A279E670353}"/>
              </a:ext>
            </a:extLst>
          </p:cNvPr>
          <p:cNvSpPr/>
          <p:nvPr/>
        </p:nvSpPr>
        <p:spPr>
          <a:xfrm>
            <a:off x="5216617" y="564053"/>
            <a:ext cx="560709" cy="430887"/>
          </a:xfrm>
          <a:prstGeom prst="rect">
            <a:avLst/>
          </a:prstGeom>
          <a:solidFill>
            <a:srgbClr val="99D00E"/>
          </a:solidFill>
        </p:spPr>
        <p:txBody>
          <a:bodyPr wrap="square">
            <a:spAutoFit/>
          </a:bodyPr>
          <a:lstStyle/>
          <a:p>
            <a:pPr algn="ctr"/>
            <a:r>
              <a:rPr lang="en-US" sz="2200" b="1" dirty="0">
                <a:solidFill>
                  <a:schemeClr val="bg1"/>
                </a:solidFill>
              </a:rPr>
              <a:t>R3</a:t>
            </a:r>
          </a:p>
        </p:txBody>
      </p:sp>
      <p:sp>
        <p:nvSpPr>
          <p:cNvPr id="26" name="TextBox 25">
            <a:extLst>
              <a:ext uri="{FF2B5EF4-FFF2-40B4-BE49-F238E27FC236}">
                <a16:creationId xmlns:a16="http://schemas.microsoft.com/office/drawing/2014/main" id="{2F49D5D1-4E5E-4F6B-927A-443FFDB528D3}"/>
              </a:ext>
            </a:extLst>
          </p:cNvPr>
          <p:cNvSpPr txBox="1"/>
          <p:nvPr/>
        </p:nvSpPr>
        <p:spPr>
          <a:xfrm>
            <a:off x="5918192" y="3521299"/>
            <a:ext cx="2376063" cy="338554"/>
          </a:xfrm>
          <a:prstGeom prst="rect">
            <a:avLst/>
          </a:prstGeom>
          <a:noFill/>
        </p:spPr>
        <p:txBody>
          <a:bodyPr wrap="square" rtlCol="0">
            <a:spAutoFit/>
          </a:bodyPr>
          <a:lstStyle/>
          <a:p>
            <a:r>
              <a:rPr lang="en-US" sz="1600" dirty="0"/>
              <a:t>Solar windows package</a:t>
            </a:r>
          </a:p>
        </p:txBody>
      </p:sp>
      <p:sp>
        <p:nvSpPr>
          <p:cNvPr id="27" name="Rectangle 26">
            <a:extLst>
              <a:ext uri="{FF2B5EF4-FFF2-40B4-BE49-F238E27FC236}">
                <a16:creationId xmlns:a16="http://schemas.microsoft.com/office/drawing/2014/main" id="{29028351-3BD0-486D-B5E7-1524924FEF78}"/>
              </a:ext>
            </a:extLst>
          </p:cNvPr>
          <p:cNvSpPr/>
          <p:nvPr/>
        </p:nvSpPr>
        <p:spPr>
          <a:xfrm>
            <a:off x="5216617" y="3475133"/>
            <a:ext cx="560709" cy="430887"/>
          </a:xfrm>
          <a:prstGeom prst="rect">
            <a:avLst/>
          </a:prstGeom>
          <a:solidFill>
            <a:srgbClr val="99D00E"/>
          </a:solidFill>
        </p:spPr>
        <p:txBody>
          <a:bodyPr wrap="square">
            <a:spAutoFit/>
          </a:bodyPr>
          <a:lstStyle/>
          <a:p>
            <a:pPr algn="ctr"/>
            <a:r>
              <a:rPr lang="en-US" sz="2200" b="1" dirty="0">
                <a:solidFill>
                  <a:schemeClr val="bg1"/>
                </a:solidFill>
              </a:rPr>
              <a:t>R4</a:t>
            </a:r>
          </a:p>
        </p:txBody>
      </p:sp>
      <p:sp>
        <p:nvSpPr>
          <p:cNvPr id="16" name="TextBox 15">
            <a:extLst>
              <a:ext uri="{FF2B5EF4-FFF2-40B4-BE49-F238E27FC236}">
                <a16:creationId xmlns:a16="http://schemas.microsoft.com/office/drawing/2014/main" id="{FA1A01EB-6821-45D5-9840-47EB529AFFBB}"/>
              </a:ext>
            </a:extLst>
          </p:cNvPr>
          <p:cNvSpPr txBox="1"/>
          <p:nvPr/>
        </p:nvSpPr>
        <p:spPr>
          <a:xfrm>
            <a:off x="5216615" y="1180821"/>
            <a:ext cx="4426149" cy="206210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300" dirty="0">
                <a:solidFill>
                  <a:schemeClr val="tx1">
                    <a:lumMod val="75000"/>
                    <a:lumOff val="25000"/>
                  </a:schemeClr>
                </a:solidFill>
              </a:rPr>
              <a:t>Lightweight substructure</a:t>
            </a:r>
          </a:p>
          <a:p>
            <a:pPr marL="285750" indent="-285750">
              <a:spcAft>
                <a:spcPts val="1200"/>
              </a:spcAft>
              <a:buFont typeface="Arial" panose="020B0604020202020204" pitchFamily="34" charset="0"/>
              <a:buChar char="•"/>
            </a:pPr>
            <a:r>
              <a:rPr lang="en-US" sz="1300" dirty="0">
                <a:solidFill>
                  <a:schemeClr val="tx1">
                    <a:lumMod val="75000"/>
                    <a:lumOff val="25000"/>
                  </a:schemeClr>
                </a:solidFill>
              </a:rPr>
              <a:t>Adaptable to different envelope typologies</a:t>
            </a:r>
          </a:p>
          <a:p>
            <a:pPr marL="285750" indent="-285750">
              <a:spcAft>
                <a:spcPts val="1200"/>
              </a:spcAft>
              <a:buFont typeface="Arial" panose="020B0604020202020204" pitchFamily="34" charset="0"/>
              <a:buChar char="•"/>
            </a:pPr>
            <a:r>
              <a:rPr lang="en-US" sz="1300" dirty="0">
                <a:solidFill>
                  <a:schemeClr val="tx1">
                    <a:lumMod val="75000"/>
                    <a:lumOff val="25000"/>
                  </a:schemeClr>
                </a:solidFill>
              </a:rPr>
              <a:t>Reduced installation time, costs, impact</a:t>
            </a:r>
          </a:p>
          <a:p>
            <a:pPr marL="285750" lvl="1" indent="-285750">
              <a:spcAft>
                <a:spcPts val="1200"/>
              </a:spcAft>
              <a:buFont typeface="Arial" panose="020B0604020202020204" pitchFamily="34" charset="0"/>
              <a:buChar char="•"/>
            </a:pPr>
            <a:r>
              <a:rPr lang="en-US" sz="1300" dirty="0">
                <a:solidFill>
                  <a:schemeClr val="tx1">
                    <a:lumMod val="75000"/>
                    <a:lumOff val="25000"/>
                  </a:schemeClr>
                </a:solidFill>
              </a:rPr>
              <a:t>Aesthetically appealing </a:t>
            </a:r>
          </a:p>
          <a:p>
            <a:pPr marL="285750" lvl="1" indent="-285750">
              <a:spcAft>
                <a:spcPts val="1200"/>
              </a:spcAft>
              <a:buFont typeface="Arial" panose="020B0604020202020204" pitchFamily="34" charset="0"/>
              <a:buChar char="•"/>
            </a:pPr>
            <a:r>
              <a:rPr lang="en-US" sz="1300" dirty="0">
                <a:solidFill>
                  <a:schemeClr val="tx1">
                    <a:lumMod val="75000"/>
                    <a:lumOff val="25000"/>
                  </a:schemeClr>
                </a:solidFill>
              </a:rPr>
              <a:t>Easy maintenance </a:t>
            </a:r>
          </a:p>
          <a:p>
            <a:pPr marL="285750" indent="-285750">
              <a:spcAft>
                <a:spcPts val="1200"/>
              </a:spcAft>
              <a:buFont typeface="Arial" panose="020B0604020202020204" pitchFamily="34" charset="0"/>
              <a:buChar char="•"/>
            </a:pPr>
            <a:endParaRPr lang="en-US" sz="1300" dirty="0">
              <a:solidFill>
                <a:schemeClr val="tx1">
                  <a:lumMod val="75000"/>
                  <a:lumOff val="25000"/>
                </a:schemeClr>
              </a:solidFill>
            </a:endParaRPr>
          </a:p>
        </p:txBody>
      </p:sp>
      <p:sp>
        <p:nvSpPr>
          <p:cNvPr id="19" name="TextBox 18">
            <a:extLst>
              <a:ext uri="{FF2B5EF4-FFF2-40B4-BE49-F238E27FC236}">
                <a16:creationId xmlns:a16="http://schemas.microsoft.com/office/drawing/2014/main" id="{A83D55DB-DC25-4B75-9650-282CCE511437}"/>
              </a:ext>
            </a:extLst>
          </p:cNvPr>
          <p:cNvSpPr txBox="1"/>
          <p:nvPr/>
        </p:nvSpPr>
        <p:spPr>
          <a:xfrm>
            <a:off x="5216615" y="4185376"/>
            <a:ext cx="4426149" cy="175432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300" dirty="0">
                <a:solidFill>
                  <a:schemeClr val="tx1">
                    <a:lumMod val="75000"/>
                    <a:lumOff val="25000"/>
                  </a:schemeClr>
                </a:solidFill>
              </a:rPr>
              <a:t>Reducing the building energy demand, generating energy and increasing the indoor comfort</a:t>
            </a:r>
          </a:p>
          <a:p>
            <a:pPr marL="285750" indent="-285750">
              <a:spcAft>
                <a:spcPts val="1200"/>
              </a:spcAft>
              <a:buFont typeface="Arial" panose="020B0604020202020204" pitchFamily="34" charset="0"/>
              <a:buChar char="•"/>
            </a:pPr>
            <a:r>
              <a:rPr lang="en-US" sz="1300" dirty="0">
                <a:solidFill>
                  <a:schemeClr val="tx1">
                    <a:lumMod val="75000"/>
                    <a:lumOff val="25000"/>
                  </a:schemeClr>
                </a:solidFill>
              </a:rPr>
              <a:t>Insulated framework</a:t>
            </a:r>
          </a:p>
          <a:p>
            <a:pPr marL="285750" indent="-285750">
              <a:spcAft>
                <a:spcPts val="1200"/>
              </a:spcAft>
              <a:buFont typeface="Arial" panose="020B0604020202020204" pitchFamily="34" charset="0"/>
              <a:buChar char="•"/>
            </a:pPr>
            <a:r>
              <a:rPr lang="en-US" sz="1300" dirty="0">
                <a:solidFill>
                  <a:schemeClr val="tx1">
                    <a:lumMod val="75000"/>
                    <a:lumOff val="25000"/>
                  </a:schemeClr>
                </a:solidFill>
              </a:rPr>
              <a:t>Double or triple glazing system containing a PV module or a motorized shading system</a:t>
            </a:r>
          </a:p>
          <a:p>
            <a:pPr marL="285750" indent="-285750">
              <a:spcAft>
                <a:spcPts val="1200"/>
              </a:spcAft>
              <a:buFont typeface="Arial" panose="020B0604020202020204" pitchFamily="34" charset="0"/>
              <a:buChar char="•"/>
            </a:pPr>
            <a:r>
              <a:rPr lang="en-US" sz="1300" dirty="0">
                <a:solidFill>
                  <a:schemeClr val="tx1">
                    <a:lumMod val="75000"/>
                    <a:lumOff val="25000"/>
                  </a:schemeClr>
                </a:solidFill>
              </a:rPr>
              <a:t>Modular and flexible, easy to maintain</a:t>
            </a:r>
          </a:p>
        </p:txBody>
      </p:sp>
      <p:pic>
        <p:nvPicPr>
          <p:cNvPr id="33" name="Grafik 86">
            <a:extLst>
              <a:ext uri="{FF2B5EF4-FFF2-40B4-BE49-F238E27FC236}">
                <a16:creationId xmlns:a16="http://schemas.microsoft.com/office/drawing/2014/main" id="{7EC5921E-CB8B-4E3B-96A6-E039F1AE0BB5}"/>
              </a:ext>
            </a:extLst>
          </p:cNvPr>
          <p:cNvPicPr>
            <a:picLocks noChangeAspect="1"/>
          </p:cNvPicPr>
          <p:nvPr/>
        </p:nvPicPr>
        <p:blipFill rotWithShape="1">
          <a:blip r:embed="rId7"/>
          <a:srcRect l="23098" r="51765" b="29488"/>
          <a:stretch/>
        </p:blipFill>
        <p:spPr>
          <a:xfrm rot="21042827">
            <a:off x="6968472" y="6196564"/>
            <a:ext cx="5464341" cy="1805319"/>
          </a:xfrm>
          <a:prstGeom prst="rect">
            <a:avLst/>
          </a:prstGeom>
        </p:spPr>
      </p:pic>
      <p:pic>
        <p:nvPicPr>
          <p:cNvPr id="17" name="Grafik 30">
            <a:extLst>
              <a:ext uri="{FF2B5EF4-FFF2-40B4-BE49-F238E27FC236}">
                <a16:creationId xmlns:a16="http://schemas.microsoft.com/office/drawing/2014/main" id="{C134D25B-3A1A-4E41-B24A-E43FEBB084E6}"/>
              </a:ext>
            </a:extLst>
          </p:cNvPr>
          <p:cNvPicPr>
            <a:picLocks noChangeAspect="1"/>
          </p:cNvPicPr>
          <p:nvPr/>
        </p:nvPicPr>
        <p:blipFill>
          <a:blip r:embed="rId8"/>
          <a:stretch>
            <a:fillRect/>
          </a:stretch>
        </p:blipFill>
        <p:spPr>
          <a:xfrm>
            <a:off x="10236757" y="6425283"/>
            <a:ext cx="1656371" cy="370692"/>
          </a:xfrm>
          <a:prstGeom prst="rect">
            <a:avLst/>
          </a:prstGeom>
        </p:spPr>
      </p:pic>
      <p:pic>
        <p:nvPicPr>
          <p:cNvPr id="1026" name="Picture 2" descr="https://pbs.twimg.com/media/D9B77NJXYAESJKk.jpg:large">
            <a:extLst>
              <a:ext uri="{FF2B5EF4-FFF2-40B4-BE49-F238E27FC236}">
                <a16:creationId xmlns:a16="http://schemas.microsoft.com/office/drawing/2014/main" id="{027004B0-7B58-4091-A02C-5594664F5EE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759" t="18071" r="8925" b="3901"/>
          <a:stretch/>
        </p:blipFill>
        <p:spPr bwMode="auto">
          <a:xfrm>
            <a:off x="9700642" y="4064191"/>
            <a:ext cx="1680454" cy="14522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tall brick building&#10;&#10;Description automatically generated">
            <a:extLst>
              <a:ext uri="{FF2B5EF4-FFF2-40B4-BE49-F238E27FC236}">
                <a16:creationId xmlns:a16="http://schemas.microsoft.com/office/drawing/2014/main" id="{888EB3C2-9FA4-4517-ABF8-0A316491C361}"/>
              </a:ext>
            </a:extLst>
          </p:cNvPr>
          <p:cNvPicPr>
            <a:picLocks noChangeAspect="1"/>
          </p:cNvPicPr>
          <p:nvPr/>
        </p:nvPicPr>
        <p:blipFill rotWithShape="1">
          <a:blip r:embed="rId10">
            <a:extLst>
              <a:ext uri="{28A0092B-C50C-407E-A947-70E740481C1C}">
                <a14:useLocalDpi xmlns:a14="http://schemas.microsoft.com/office/drawing/2010/main" val="0"/>
              </a:ext>
            </a:extLst>
          </a:blip>
          <a:srcRect b="5600"/>
          <a:stretch/>
        </p:blipFill>
        <p:spPr>
          <a:xfrm>
            <a:off x="9803719" y="1084194"/>
            <a:ext cx="1581215" cy="1849506"/>
          </a:xfrm>
          <a:prstGeom prst="rect">
            <a:avLst/>
          </a:prstGeom>
        </p:spPr>
      </p:pic>
      <p:sp>
        <p:nvSpPr>
          <p:cNvPr id="23" name="Rectangle 22">
            <a:extLst>
              <a:ext uri="{FF2B5EF4-FFF2-40B4-BE49-F238E27FC236}">
                <a16:creationId xmlns:a16="http://schemas.microsoft.com/office/drawing/2014/main" id="{10796BB1-CDD3-44EE-A0E5-2790A406456C}"/>
              </a:ext>
            </a:extLst>
          </p:cNvPr>
          <p:cNvSpPr/>
          <p:nvPr/>
        </p:nvSpPr>
        <p:spPr>
          <a:xfrm>
            <a:off x="9803718" y="2936784"/>
            <a:ext cx="1581215" cy="43088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6708E55-EDEA-4B4F-9B08-6E3DD99BEE0E}"/>
              </a:ext>
            </a:extLst>
          </p:cNvPr>
          <p:cNvSpPr txBox="1"/>
          <p:nvPr/>
        </p:nvSpPr>
        <p:spPr>
          <a:xfrm>
            <a:off x="9764142" y="2925424"/>
            <a:ext cx="1652060" cy="461665"/>
          </a:xfrm>
          <a:prstGeom prst="rect">
            <a:avLst/>
          </a:prstGeom>
          <a:noFill/>
        </p:spPr>
        <p:txBody>
          <a:bodyPr wrap="square" rtlCol="0">
            <a:spAutoFit/>
          </a:bodyPr>
          <a:lstStyle/>
          <a:p>
            <a:pPr algn="just"/>
            <a:r>
              <a:rPr lang="en-US" sz="800" spc="-30" dirty="0">
                <a:solidFill>
                  <a:schemeClr val="bg1">
                    <a:lumMod val="65000"/>
                  </a:schemeClr>
                </a:solidFill>
              </a:rPr>
              <a:t>BIPV combined with traditional façade material thanks to the click&amp;go substructure (Source: TULiPPS) </a:t>
            </a:r>
          </a:p>
        </p:txBody>
      </p:sp>
      <p:sp>
        <p:nvSpPr>
          <p:cNvPr id="28" name="Rectangle 27">
            <a:extLst>
              <a:ext uri="{FF2B5EF4-FFF2-40B4-BE49-F238E27FC236}">
                <a16:creationId xmlns:a16="http://schemas.microsoft.com/office/drawing/2014/main" id="{57704583-2040-4868-9C0F-9FB023D4C379}"/>
              </a:ext>
            </a:extLst>
          </p:cNvPr>
          <p:cNvSpPr/>
          <p:nvPr/>
        </p:nvSpPr>
        <p:spPr>
          <a:xfrm>
            <a:off x="9702921" y="5443794"/>
            <a:ext cx="1679244" cy="31261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1321E2D6-D6FD-4D61-8795-E604D2BE3FE7}"/>
              </a:ext>
            </a:extLst>
          </p:cNvPr>
          <p:cNvSpPr txBox="1"/>
          <p:nvPr/>
        </p:nvSpPr>
        <p:spPr>
          <a:xfrm>
            <a:off x="9668756" y="5424201"/>
            <a:ext cx="1652060" cy="338554"/>
          </a:xfrm>
          <a:prstGeom prst="rect">
            <a:avLst/>
          </a:prstGeom>
          <a:noFill/>
        </p:spPr>
        <p:txBody>
          <a:bodyPr wrap="square" rtlCol="0">
            <a:spAutoFit/>
          </a:bodyPr>
          <a:lstStyle/>
          <a:p>
            <a:pPr algn="just"/>
            <a:r>
              <a:rPr lang="en-US" sz="800" dirty="0">
                <a:solidFill>
                  <a:schemeClr val="bg1">
                    <a:lumMod val="65000"/>
                  </a:schemeClr>
                </a:solidFill>
              </a:rPr>
              <a:t>Window block mock-up developed in EnergyMatching</a:t>
            </a:r>
          </a:p>
        </p:txBody>
      </p:sp>
    </p:spTree>
    <p:extLst>
      <p:ext uri="{BB962C8B-B14F-4D97-AF65-F5344CB8AC3E}">
        <p14:creationId xmlns:p14="http://schemas.microsoft.com/office/powerpoint/2010/main" val="61516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B94B06-97FD-4592-A25D-49CCE69E1CCF}"/>
              </a:ext>
            </a:extLst>
          </p:cNvPr>
          <p:cNvSpPr txBox="1"/>
          <p:nvPr/>
        </p:nvSpPr>
        <p:spPr>
          <a:xfrm>
            <a:off x="1027084" y="344798"/>
            <a:ext cx="3657600" cy="584775"/>
          </a:xfrm>
          <a:prstGeom prst="rect">
            <a:avLst/>
          </a:prstGeom>
          <a:noFill/>
        </p:spPr>
        <p:txBody>
          <a:bodyPr wrap="square" rtlCol="0">
            <a:spAutoFit/>
          </a:bodyPr>
          <a:lstStyle>
            <a:defPPr>
              <a:defRPr lang="en-US"/>
            </a:defPPr>
            <a:lvl1pPr>
              <a:defRPr sz="3200" b="1">
                <a:solidFill>
                  <a:srgbClr val="505151"/>
                </a:solidFill>
                <a:cs typeface="Arial" panose="020B0604020202020204" pitchFamily="34" charset="0"/>
              </a:defRPr>
            </a:lvl1pPr>
          </a:lstStyle>
          <a:p>
            <a:r>
              <a:rPr lang="en-US" dirty="0"/>
              <a:t>Expected Results</a:t>
            </a:r>
          </a:p>
        </p:txBody>
      </p:sp>
      <p:graphicFrame>
        <p:nvGraphicFramePr>
          <p:cNvPr id="3" name="Diagram 2">
            <a:extLst>
              <a:ext uri="{FF2B5EF4-FFF2-40B4-BE49-F238E27FC236}">
                <a16:creationId xmlns:a16="http://schemas.microsoft.com/office/drawing/2014/main" id="{1CCF15A6-FC9D-4DE6-A547-768E61E1FBB6}"/>
              </a:ext>
            </a:extLst>
          </p:cNvPr>
          <p:cNvGraphicFramePr/>
          <p:nvPr/>
        </p:nvGraphicFramePr>
        <p:xfrm>
          <a:off x="-394573" y="1753208"/>
          <a:ext cx="7275664" cy="41857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10">
            <a:extLst>
              <a:ext uri="{FF2B5EF4-FFF2-40B4-BE49-F238E27FC236}">
                <a16:creationId xmlns:a16="http://schemas.microsoft.com/office/drawing/2014/main" id="{6DC82502-E4A0-4EC8-BF91-4BB8C14E0552}"/>
              </a:ext>
            </a:extLst>
          </p:cNvPr>
          <p:cNvSpPr/>
          <p:nvPr/>
        </p:nvSpPr>
        <p:spPr>
          <a:xfrm>
            <a:off x="5918191" y="715107"/>
            <a:ext cx="5230100" cy="430887"/>
          </a:xfrm>
          <a:prstGeom prst="rect">
            <a:avLst/>
          </a:prstGeom>
          <a:solidFill>
            <a:schemeClr val="bg2"/>
          </a:solidFill>
        </p:spPr>
        <p:txBody>
          <a:bodyPr wrap="square">
            <a:spAutoFit/>
          </a:bodyPr>
          <a:lstStyle/>
          <a:p>
            <a:endParaRPr lang="en-US" sz="2200" b="1" dirty="0">
              <a:solidFill>
                <a:schemeClr val="bg1"/>
              </a:solidFill>
            </a:endParaRPr>
          </a:p>
        </p:txBody>
      </p:sp>
      <p:sp>
        <p:nvSpPr>
          <p:cNvPr id="12" name="TextBox 11">
            <a:extLst>
              <a:ext uri="{FF2B5EF4-FFF2-40B4-BE49-F238E27FC236}">
                <a16:creationId xmlns:a16="http://schemas.microsoft.com/office/drawing/2014/main" id="{B23F3ED0-1061-44C9-8B32-CB76BDA59DAA}"/>
              </a:ext>
            </a:extLst>
          </p:cNvPr>
          <p:cNvSpPr txBox="1"/>
          <p:nvPr/>
        </p:nvSpPr>
        <p:spPr>
          <a:xfrm>
            <a:off x="5918191" y="775969"/>
            <a:ext cx="3900064" cy="338554"/>
          </a:xfrm>
          <a:prstGeom prst="rect">
            <a:avLst/>
          </a:prstGeom>
          <a:noFill/>
        </p:spPr>
        <p:txBody>
          <a:bodyPr wrap="square" rtlCol="0">
            <a:spAutoFit/>
          </a:bodyPr>
          <a:lstStyle/>
          <a:p>
            <a:r>
              <a:rPr lang="en-US" sz="1600" dirty="0"/>
              <a:t>Modular appealing BIPV envelope solutions</a:t>
            </a:r>
          </a:p>
        </p:txBody>
      </p:sp>
      <p:sp>
        <p:nvSpPr>
          <p:cNvPr id="13" name="Rectangle 12">
            <a:extLst>
              <a:ext uri="{FF2B5EF4-FFF2-40B4-BE49-F238E27FC236}">
                <a16:creationId xmlns:a16="http://schemas.microsoft.com/office/drawing/2014/main" id="{235F3B96-0849-4C42-B717-2619CEAA331A}"/>
              </a:ext>
            </a:extLst>
          </p:cNvPr>
          <p:cNvSpPr/>
          <p:nvPr/>
        </p:nvSpPr>
        <p:spPr>
          <a:xfrm>
            <a:off x="5216616" y="715106"/>
            <a:ext cx="560709" cy="430887"/>
          </a:xfrm>
          <a:prstGeom prst="rect">
            <a:avLst/>
          </a:prstGeom>
          <a:solidFill>
            <a:srgbClr val="99D00E"/>
          </a:solidFill>
        </p:spPr>
        <p:txBody>
          <a:bodyPr wrap="square">
            <a:spAutoFit/>
          </a:bodyPr>
          <a:lstStyle/>
          <a:p>
            <a:pPr algn="ctr"/>
            <a:r>
              <a:rPr lang="en-US" sz="2200" b="1" dirty="0">
                <a:solidFill>
                  <a:schemeClr val="bg1"/>
                </a:solidFill>
              </a:rPr>
              <a:t>R5</a:t>
            </a:r>
          </a:p>
        </p:txBody>
      </p:sp>
      <p:sp>
        <p:nvSpPr>
          <p:cNvPr id="19" name="TextBox 18">
            <a:extLst>
              <a:ext uri="{FF2B5EF4-FFF2-40B4-BE49-F238E27FC236}">
                <a16:creationId xmlns:a16="http://schemas.microsoft.com/office/drawing/2014/main" id="{4952991E-FD71-4658-BEF9-BD63A8BD159F}"/>
              </a:ext>
            </a:extLst>
          </p:cNvPr>
          <p:cNvSpPr txBox="1"/>
          <p:nvPr/>
        </p:nvSpPr>
        <p:spPr>
          <a:xfrm>
            <a:off x="5216615" y="1432763"/>
            <a:ext cx="4426149" cy="190821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300" dirty="0">
                <a:solidFill>
                  <a:schemeClr val="tx1">
                    <a:lumMod val="75000"/>
                    <a:lumOff val="25000"/>
                  </a:schemeClr>
                </a:solidFill>
              </a:rPr>
              <a:t>Integrated with the </a:t>
            </a:r>
            <a:r>
              <a:rPr lang="en-US" sz="1300" dirty="0" err="1">
                <a:solidFill>
                  <a:schemeClr val="tx1">
                    <a:lumMod val="75000"/>
                    <a:lumOff val="25000"/>
                  </a:schemeClr>
                </a:solidFill>
              </a:rPr>
              <a:t>click&amp;go</a:t>
            </a:r>
            <a:r>
              <a:rPr lang="en-US" sz="1300" dirty="0">
                <a:solidFill>
                  <a:schemeClr val="tx1">
                    <a:lumMod val="75000"/>
                    <a:lumOff val="25000"/>
                  </a:schemeClr>
                </a:solidFill>
              </a:rPr>
              <a:t> substructure</a:t>
            </a:r>
          </a:p>
          <a:p>
            <a:pPr marL="285750" indent="-285750">
              <a:spcAft>
                <a:spcPts val="1200"/>
              </a:spcAft>
              <a:buFont typeface="Arial" panose="020B0604020202020204" pitchFamily="34" charset="0"/>
              <a:buChar char="•"/>
            </a:pPr>
            <a:r>
              <a:rPr lang="en-US" sz="1300" dirty="0">
                <a:solidFill>
                  <a:schemeClr val="tx1">
                    <a:lumMod val="75000"/>
                    <a:lumOff val="25000"/>
                  </a:schemeClr>
                </a:solidFill>
              </a:rPr>
              <a:t>Aesthetically advanced</a:t>
            </a:r>
          </a:p>
          <a:p>
            <a:pPr marL="285750" indent="-285750">
              <a:spcAft>
                <a:spcPts val="1200"/>
              </a:spcAft>
              <a:buFont typeface="Arial" panose="020B0604020202020204" pitchFamily="34" charset="0"/>
              <a:buChar char="•"/>
            </a:pPr>
            <a:r>
              <a:rPr lang="en-US" sz="1300" dirty="0">
                <a:solidFill>
                  <a:schemeClr val="tx1">
                    <a:lumMod val="75000"/>
                    <a:lumOff val="25000"/>
                  </a:schemeClr>
                </a:solidFill>
              </a:rPr>
              <a:t>Flexible (material, shape, size, </a:t>
            </a:r>
            <a:r>
              <a:rPr lang="en-US" sz="1300" dirty="0" err="1">
                <a:solidFill>
                  <a:schemeClr val="tx1">
                    <a:lumMod val="75000"/>
                    <a:lumOff val="25000"/>
                  </a:schemeClr>
                </a:solidFill>
              </a:rPr>
              <a:t>colour</a:t>
            </a:r>
            <a:r>
              <a:rPr lang="en-US" sz="1300" dirty="0">
                <a:solidFill>
                  <a:schemeClr val="tx1">
                    <a:lumMod val="75000"/>
                    <a:lumOff val="25000"/>
                  </a:schemeClr>
                </a:solidFill>
              </a:rPr>
              <a:t>)</a:t>
            </a:r>
          </a:p>
          <a:p>
            <a:pPr marL="285750" indent="-285750">
              <a:spcAft>
                <a:spcPts val="1200"/>
              </a:spcAft>
              <a:buFont typeface="Arial" panose="020B0604020202020204" pitchFamily="34" charset="0"/>
              <a:buChar char="•"/>
            </a:pPr>
            <a:r>
              <a:rPr lang="en-US" sz="1300" dirty="0">
                <a:solidFill>
                  <a:schemeClr val="tx1">
                    <a:lumMod val="75000"/>
                    <a:lumOff val="25000"/>
                  </a:schemeClr>
                </a:solidFill>
              </a:rPr>
              <a:t>Multifunctionality (PV production, building energy demand, internal comfort, etc.)</a:t>
            </a:r>
          </a:p>
          <a:p>
            <a:pPr marL="285750" indent="-285750">
              <a:spcAft>
                <a:spcPts val="1200"/>
              </a:spcAft>
              <a:buFont typeface="Arial" panose="020B0604020202020204" pitchFamily="34" charset="0"/>
              <a:buChar char="•"/>
            </a:pPr>
            <a:endParaRPr lang="en-US" sz="1300" dirty="0">
              <a:solidFill>
                <a:schemeClr val="tx1">
                  <a:lumMod val="75000"/>
                  <a:lumOff val="25000"/>
                </a:schemeClr>
              </a:solidFill>
            </a:endParaRPr>
          </a:p>
        </p:txBody>
      </p:sp>
      <p:pic>
        <p:nvPicPr>
          <p:cNvPr id="23" name="Grafik 86">
            <a:extLst>
              <a:ext uri="{FF2B5EF4-FFF2-40B4-BE49-F238E27FC236}">
                <a16:creationId xmlns:a16="http://schemas.microsoft.com/office/drawing/2014/main" id="{51EB67FA-0F6E-47BF-B845-DAE143B41121}"/>
              </a:ext>
            </a:extLst>
          </p:cNvPr>
          <p:cNvPicPr>
            <a:picLocks noChangeAspect="1"/>
          </p:cNvPicPr>
          <p:nvPr/>
        </p:nvPicPr>
        <p:blipFill rotWithShape="1">
          <a:blip r:embed="rId7"/>
          <a:srcRect l="23098" r="51765" b="29488"/>
          <a:stretch/>
        </p:blipFill>
        <p:spPr>
          <a:xfrm rot="21042827">
            <a:off x="6968472" y="6196564"/>
            <a:ext cx="5464341" cy="1805319"/>
          </a:xfrm>
          <a:prstGeom prst="rect">
            <a:avLst/>
          </a:prstGeom>
        </p:spPr>
      </p:pic>
      <p:pic>
        <p:nvPicPr>
          <p:cNvPr id="14" name="Grafik 30">
            <a:extLst>
              <a:ext uri="{FF2B5EF4-FFF2-40B4-BE49-F238E27FC236}">
                <a16:creationId xmlns:a16="http://schemas.microsoft.com/office/drawing/2014/main" id="{1CED5658-311E-4F0D-8B61-56782DD285C8}"/>
              </a:ext>
            </a:extLst>
          </p:cNvPr>
          <p:cNvPicPr>
            <a:picLocks noChangeAspect="1"/>
          </p:cNvPicPr>
          <p:nvPr/>
        </p:nvPicPr>
        <p:blipFill>
          <a:blip r:embed="rId8"/>
          <a:stretch>
            <a:fillRect/>
          </a:stretch>
        </p:blipFill>
        <p:spPr>
          <a:xfrm>
            <a:off x="10255807" y="6387183"/>
            <a:ext cx="1656371" cy="370692"/>
          </a:xfrm>
          <a:prstGeom prst="rect">
            <a:avLst/>
          </a:prstGeom>
        </p:spPr>
      </p:pic>
      <p:pic>
        <p:nvPicPr>
          <p:cNvPr id="18" name="Imagen 7" descr="D:\Users\107145\Documents\Txema\2018\3. ENERGYMATCHING\WP3. ACTIVE SKIN TECHNOLOGIES\T3.6. Composite-based BIPV click&amp;go envelop solutions\Fotos fabricaciones estética\IMG_20181105_152608.jpg">
            <a:extLst>
              <a:ext uri="{FF2B5EF4-FFF2-40B4-BE49-F238E27FC236}">
                <a16:creationId xmlns:a16="http://schemas.microsoft.com/office/drawing/2014/main" id="{375ADBA6-D334-4827-B6AE-628282BC9157}"/>
              </a:ext>
            </a:extLst>
          </p:cNvPr>
          <p:cNvPicPr/>
          <p:nvPr/>
        </p:nvPicPr>
        <p:blipFill rotWithShape="1">
          <a:blip r:embed="rId9" cstate="print">
            <a:extLst>
              <a:ext uri="{28A0092B-C50C-407E-A947-70E740481C1C}">
                <a14:useLocalDpi xmlns:a14="http://schemas.microsoft.com/office/drawing/2010/main"/>
              </a:ext>
            </a:extLst>
          </a:blip>
          <a:srcRect/>
          <a:stretch/>
        </p:blipFill>
        <p:spPr bwMode="auto">
          <a:xfrm>
            <a:off x="8453659" y="3882268"/>
            <a:ext cx="2796232" cy="1081989"/>
          </a:xfrm>
          <a:prstGeom prst="rect">
            <a:avLst/>
          </a:prstGeom>
          <a:noFill/>
          <a:ln>
            <a:noFill/>
          </a:ln>
          <a:extLst>
            <a:ext uri="{53640926-AAD7-44D8-BBD7-CCE9431645EC}">
              <a14:shadowObscured xmlns:a14="http://schemas.microsoft.com/office/drawing/2010/main"/>
            </a:ext>
          </a:extLst>
        </p:spPr>
      </p:pic>
      <p:pic>
        <p:nvPicPr>
          <p:cNvPr id="9" name="Picture 8" descr="A building with a metal rack&#10;&#10;Description automatically generated">
            <a:extLst>
              <a:ext uri="{FF2B5EF4-FFF2-40B4-BE49-F238E27FC236}">
                <a16:creationId xmlns:a16="http://schemas.microsoft.com/office/drawing/2014/main" id="{E62107C7-6368-4FC8-B455-6DD75C48A84A}"/>
              </a:ext>
            </a:extLst>
          </p:cNvPr>
          <p:cNvPicPr>
            <a:picLocks noChangeAspect="1"/>
          </p:cNvPicPr>
          <p:nvPr/>
        </p:nvPicPr>
        <p:blipFill rotWithShape="1">
          <a:blip r:embed="rId10">
            <a:extLst>
              <a:ext uri="{28A0092B-C50C-407E-A947-70E740481C1C}">
                <a14:useLocalDpi xmlns:a14="http://schemas.microsoft.com/office/drawing/2010/main" val="0"/>
              </a:ext>
            </a:extLst>
          </a:blip>
          <a:srcRect t="10428" r="21071" b="34305"/>
          <a:stretch/>
        </p:blipFill>
        <p:spPr>
          <a:xfrm>
            <a:off x="5496970" y="4617247"/>
            <a:ext cx="2574836" cy="1216232"/>
          </a:xfrm>
          <a:prstGeom prst="rect">
            <a:avLst/>
          </a:prstGeom>
        </p:spPr>
      </p:pic>
      <p:pic>
        <p:nvPicPr>
          <p:cNvPr id="6" name="Picture 5">
            <a:extLst>
              <a:ext uri="{FF2B5EF4-FFF2-40B4-BE49-F238E27FC236}">
                <a16:creationId xmlns:a16="http://schemas.microsoft.com/office/drawing/2014/main" id="{B7CE88F3-1176-4683-A444-1914FE0EC838}"/>
              </a:ext>
            </a:extLst>
          </p:cNvPr>
          <p:cNvPicPr>
            <a:picLocks noChangeAspect="1"/>
          </p:cNvPicPr>
          <p:nvPr/>
        </p:nvPicPr>
        <p:blipFill>
          <a:blip r:embed="rId11"/>
          <a:stretch>
            <a:fillRect/>
          </a:stretch>
        </p:blipFill>
        <p:spPr>
          <a:xfrm>
            <a:off x="5496968" y="3400779"/>
            <a:ext cx="2574836" cy="985636"/>
          </a:xfrm>
          <a:prstGeom prst="rect">
            <a:avLst/>
          </a:prstGeom>
        </p:spPr>
      </p:pic>
      <p:sp>
        <p:nvSpPr>
          <p:cNvPr id="10" name="Rectangle 9">
            <a:extLst>
              <a:ext uri="{FF2B5EF4-FFF2-40B4-BE49-F238E27FC236}">
                <a16:creationId xmlns:a16="http://schemas.microsoft.com/office/drawing/2014/main" id="{3666CD8D-894C-463F-828B-02DD92CDFCBF}"/>
              </a:ext>
            </a:extLst>
          </p:cNvPr>
          <p:cNvSpPr/>
          <p:nvPr/>
        </p:nvSpPr>
        <p:spPr>
          <a:xfrm>
            <a:off x="5496969" y="4386415"/>
            <a:ext cx="2574836" cy="23083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8300FF7-88C3-4902-A97C-014442C599F1}"/>
              </a:ext>
            </a:extLst>
          </p:cNvPr>
          <p:cNvSpPr txBox="1"/>
          <p:nvPr/>
        </p:nvSpPr>
        <p:spPr>
          <a:xfrm>
            <a:off x="5480020" y="4409497"/>
            <a:ext cx="2731911" cy="215444"/>
          </a:xfrm>
          <a:prstGeom prst="rect">
            <a:avLst/>
          </a:prstGeom>
          <a:noFill/>
        </p:spPr>
        <p:txBody>
          <a:bodyPr wrap="square" rtlCol="0">
            <a:spAutoFit/>
          </a:bodyPr>
          <a:lstStyle/>
          <a:p>
            <a:r>
              <a:rPr lang="en-US" sz="800" dirty="0">
                <a:solidFill>
                  <a:schemeClr val="bg1">
                    <a:lumMod val="65000"/>
                  </a:schemeClr>
                </a:solidFill>
              </a:rPr>
              <a:t>BIPV in San Antón Market Project in Madrid (Source: ONYX)  </a:t>
            </a:r>
          </a:p>
        </p:txBody>
      </p:sp>
      <p:sp>
        <p:nvSpPr>
          <p:cNvPr id="25" name="Rectangle 24">
            <a:extLst>
              <a:ext uri="{FF2B5EF4-FFF2-40B4-BE49-F238E27FC236}">
                <a16:creationId xmlns:a16="http://schemas.microsoft.com/office/drawing/2014/main" id="{510B3958-EB5F-43EB-80B1-4BDC400C7290}"/>
              </a:ext>
            </a:extLst>
          </p:cNvPr>
          <p:cNvSpPr/>
          <p:nvPr/>
        </p:nvSpPr>
        <p:spPr>
          <a:xfrm>
            <a:off x="5496969" y="5665405"/>
            <a:ext cx="2574836" cy="23083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6BF6E20-377B-4CD5-A60D-F1EAAC30A2FC}"/>
              </a:ext>
            </a:extLst>
          </p:cNvPr>
          <p:cNvSpPr txBox="1"/>
          <p:nvPr/>
        </p:nvSpPr>
        <p:spPr>
          <a:xfrm>
            <a:off x="5471134" y="5670378"/>
            <a:ext cx="2731911" cy="215444"/>
          </a:xfrm>
          <a:prstGeom prst="rect">
            <a:avLst/>
          </a:prstGeom>
          <a:noFill/>
        </p:spPr>
        <p:txBody>
          <a:bodyPr wrap="square" rtlCol="0">
            <a:spAutoFit/>
          </a:bodyPr>
          <a:lstStyle/>
          <a:p>
            <a:r>
              <a:rPr lang="en-US" sz="800" dirty="0">
                <a:solidFill>
                  <a:schemeClr val="bg1">
                    <a:lumMod val="65000"/>
                  </a:schemeClr>
                </a:solidFill>
              </a:rPr>
              <a:t>BIPV in Private Residence Canopy in Prague (Source: ONYX) </a:t>
            </a:r>
          </a:p>
        </p:txBody>
      </p:sp>
      <p:sp>
        <p:nvSpPr>
          <p:cNvPr id="26" name="Rectangle 25">
            <a:extLst>
              <a:ext uri="{FF2B5EF4-FFF2-40B4-BE49-F238E27FC236}">
                <a16:creationId xmlns:a16="http://schemas.microsoft.com/office/drawing/2014/main" id="{67328748-ACFA-4477-BE14-173C85143B29}"/>
              </a:ext>
            </a:extLst>
          </p:cNvPr>
          <p:cNvSpPr/>
          <p:nvPr/>
        </p:nvSpPr>
        <p:spPr>
          <a:xfrm>
            <a:off x="8450595" y="4964257"/>
            <a:ext cx="2799296" cy="46098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F0096A8-61E5-436D-B314-6BF64B85E7A6}"/>
              </a:ext>
            </a:extLst>
          </p:cNvPr>
          <p:cNvSpPr txBox="1"/>
          <p:nvPr/>
        </p:nvSpPr>
        <p:spPr>
          <a:xfrm>
            <a:off x="8432839" y="4957565"/>
            <a:ext cx="2796232" cy="461665"/>
          </a:xfrm>
          <a:prstGeom prst="rect">
            <a:avLst/>
          </a:prstGeom>
          <a:noFill/>
        </p:spPr>
        <p:txBody>
          <a:bodyPr wrap="square" rtlCol="0">
            <a:spAutoFit/>
          </a:bodyPr>
          <a:lstStyle/>
          <a:p>
            <a:pPr algn="just"/>
            <a:r>
              <a:rPr lang="en-US" sz="800" dirty="0">
                <a:solidFill>
                  <a:schemeClr val="bg1">
                    <a:lumMod val="65000"/>
                  </a:schemeClr>
                </a:solidFill>
              </a:rPr>
              <a:t>Example of tests performed in EnergyMatching adding small percentages of inks/pastes to transparent resin for achieving appealing composite-based BIPV solutions</a:t>
            </a:r>
          </a:p>
        </p:txBody>
      </p:sp>
    </p:spTree>
    <p:extLst>
      <p:ext uri="{BB962C8B-B14F-4D97-AF65-F5344CB8AC3E}">
        <p14:creationId xmlns:p14="http://schemas.microsoft.com/office/powerpoint/2010/main" val="241841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B94B06-97FD-4592-A25D-49CCE69E1CCF}"/>
              </a:ext>
            </a:extLst>
          </p:cNvPr>
          <p:cNvSpPr txBox="1"/>
          <p:nvPr/>
        </p:nvSpPr>
        <p:spPr>
          <a:xfrm>
            <a:off x="1027084" y="344798"/>
            <a:ext cx="3657600" cy="584775"/>
          </a:xfrm>
          <a:prstGeom prst="rect">
            <a:avLst/>
          </a:prstGeom>
          <a:noFill/>
        </p:spPr>
        <p:txBody>
          <a:bodyPr wrap="square" rtlCol="0">
            <a:spAutoFit/>
          </a:bodyPr>
          <a:lstStyle>
            <a:defPPr>
              <a:defRPr lang="en-US"/>
            </a:defPPr>
            <a:lvl1pPr>
              <a:defRPr sz="3200" b="1">
                <a:solidFill>
                  <a:srgbClr val="505151"/>
                </a:solidFill>
                <a:cs typeface="Arial" panose="020B0604020202020204" pitchFamily="34" charset="0"/>
              </a:defRPr>
            </a:lvl1pPr>
          </a:lstStyle>
          <a:p>
            <a:r>
              <a:rPr lang="en-US" dirty="0"/>
              <a:t>Expected Results</a:t>
            </a:r>
          </a:p>
        </p:txBody>
      </p:sp>
      <p:graphicFrame>
        <p:nvGraphicFramePr>
          <p:cNvPr id="3" name="Diagram 2">
            <a:extLst>
              <a:ext uri="{FF2B5EF4-FFF2-40B4-BE49-F238E27FC236}">
                <a16:creationId xmlns:a16="http://schemas.microsoft.com/office/drawing/2014/main" id="{1CCF15A6-FC9D-4DE6-A547-768E61E1FBB6}"/>
              </a:ext>
            </a:extLst>
          </p:cNvPr>
          <p:cNvGraphicFramePr/>
          <p:nvPr>
            <p:extLst>
              <p:ext uri="{D42A27DB-BD31-4B8C-83A1-F6EECF244321}">
                <p14:modId xmlns:p14="http://schemas.microsoft.com/office/powerpoint/2010/main" val="2250915163"/>
              </p:ext>
            </p:extLst>
          </p:nvPr>
        </p:nvGraphicFramePr>
        <p:xfrm>
          <a:off x="-394573" y="1753208"/>
          <a:ext cx="7275664" cy="41857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Rectangle 20">
            <a:extLst>
              <a:ext uri="{FF2B5EF4-FFF2-40B4-BE49-F238E27FC236}">
                <a16:creationId xmlns:a16="http://schemas.microsoft.com/office/drawing/2014/main" id="{05064BC7-DCEC-4674-8144-606AED40AC77}"/>
              </a:ext>
            </a:extLst>
          </p:cNvPr>
          <p:cNvSpPr/>
          <p:nvPr/>
        </p:nvSpPr>
        <p:spPr>
          <a:xfrm>
            <a:off x="5925578" y="714129"/>
            <a:ext cx="5239337" cy="430887"/>
          </a:xfrm>
          <a:prstGeom prst="rect">
            <a:avLst/>
          </a:prstGeom>
          <a:solidFill>
            <a:schemeClr val="bg2"/>
          </a:solidFill>
        </p:spPr>
        <p:txBody>
          <a:bodyPr wrap="square">
            <a:spAutoFit/>
          </a:bodyPr>
          <a:lstStyle/>
          <a:p>
            <a:endParaRPr lang="en-US" sz="2200" b="1" dirty="0">
              <a:solidFill>
                <a:schemeClr val="bg1"/>
              </a:solidFill>
            </a:endParaRPr>
          </a:p>
        </p:txBody>
      </p:sp>
      <p:sp>
        <p:nvSpPr>
          <p:cNvPr id="20" name="TextBox 19">
            <a:extLst>
              <a:ext uri="{FF2B5EF4-FFF2-40B4-BE49-F238E27FC236}">
                <a16:creationId xmlns:a16="http://schemas.microsoft.com/office/drawing/2014/main" id="{26BB0AC8-02C5-4F01-96E6-CF1CABBDFB90}"/>
              </a:ext>
            </a:extLst>
          </p:cNvPr>
          <p:cNvSpPr txBox="1"/>
          <p:nvPr/>
        </p:nvSpPr>
        <p:spPr>
          <a:xfrm>
            <a:off x="5925580" y="741837"/>
            <a:ext cx="4555846" cy="584775"/>
          </a:xfrm>
          <a:prstGeom prst="rect">
            <a:avLst/>
          </a:prstGeom>
          <a:noFill/>
        </p:spPr>
        <p:txBody>
          <a:bodyPr wrap="square" rtlCol="0">
            <a:spAutoFit/>
          </a:bodyPr>
          <a:lstStyle/>
          <a:p>
            <a:r>
              <a:rPr lang="en-US" sz="1600" dirty="0"/>
              <a:t>Renewable harvesting package to heat and ventilate</a:t>
            </a:r>
          </a:p>
          <a:p>
            <a:endParaRPr lang="en-US" sz="1600" dirty="0">
              <a:solidFill>
                <a:schemeClr val="tx1">
                  <a:lumMod val="75000"/>
                  <a:lumOff val="25000"/>
                </a:schemeClr>
              </a:solidFill>
            </a:endParaRPr>
          </a:p>
        </p:txBody>
      </p:sp>
      <p:sp>
        <p:nvSpPr>
          <p:cNvPr id="24" name="Rectangle 23">
            <a:extLst>
              <a:ext uri="{FF2B5EF4-FFF2-40B4-BE49-F238E27FC236}">
                <a16:creationId xmlns:a16="http://schemas.microsoft.com/office/drawing/2014/main" id="{983A605D-D1B8-404B-B94F-16F88BD772C0}"/>
              </a:ext>
            </a:extLst>
          </p:cNvPr>
          <p:cNvSpPr/>
          <p:nvPr/>
        </p:nvSpPr>
        <p:spPr>
          <a:xfrm>
            <a:off x="5925579" y="3406437"/>
            <a:ext cx="5239336" cy="430887"/>
          </a:xfrm>
          <a:prstGeom prst="rect">
            <a:avLst/>
          </a:prstGeom>
          <a:solidFill>
            <a:schemeClr val="bg2"/>
          </a:solidFill>
        </p:spPr>
        <p:txBody>
          <a:bodyPr wrap="square">
            <a:spAutoFit/>
          </a:bodyPr>
          <a:lstStyle/>
          <a:p>
            <a:endParaRPr lang="en-US" sz="2200" b="1" dirty="0">
              <a:solidFill>
                <a:schemeClr val="bg1"/>
              </a:solidFill>
            </a:endParaRPr>
          </a:p>
        </p:txBody>
      </p:sp>
      <p:sp>
        <p:nvSpPr>
          <p:cNvPr id="25" name="Rectangle 24">
            <a:extLst>
              <a:ext uri="{FF2B5EF4-FFF2-40B4-BE49-F238E27FC236}">
                <a16:creationId xmlns:a16="http://schemas.microsoft.com/office/drawing/2014/main" id="{6968B1B1-BF74-429A-AF73-1A279E670353}"/>
              </a:ext>
            </a:extLst>
          </p:cNvPr>
          <p:cNvSpPr/>
          <p:nvPr/>
        </p:nvSpPr>
        <p:spPr>
          <a:xfrm>
            <a:off x="5224005" y="714129"/>
            <a:ext cx="560709" cy="430887"/>
          </a:xfrm>
          <a:prstGeom prst="rect">
            <a:avLst/>
          </a:prstGeom>
          <a:solidFill>
            <a:srgbClr val="67A53D"/>
          </a:solidFill>
        </p:spPr>
        <p:txBody>
          <a:bodyPr wrap="square">
            <a:spAutoFit/>
          </a:bodyPr>
          <a:lstStyle/>
          <a:p>
            <a:pPr algn="ctr"/>
            <a:r>
              <a:rPr lang="en-US" sz="2200" b="1" dirty="0">
                <a:solidFill>
                  <a:schemeClr val="bg1"/>
                </a:solidFill>
              </a:rPr>
              <a:t>R6</a:t>
            </a:r>
          </a:p>
        </p:txBody>
      </p:sp>
      <p:sp>
        <p:nvSpPr>
          <p:cNvPr id="26" name="TextBox 25">
            <a:extLst>
              <a:ext uri="{FF2B5EF4-FFF2-40B4-BE49-F238E27FC236}">
                <a16:creationId xmlns:a16="http://schemas.microsoft.com/office/drawing/2014/main" id="{2F49D5D1-4E5E-4F6B-927A-443FFDB528D3}"/>
              </a:ext>
            </a:extLst>
          </p:cNvPr>
          <p:cNvSpPr txBox="1"/>
          <p:nvPr/>
        </p:nvSpPr>
        <p:spPr>
          <a:xfrm>
            <a:off x="5925579" y="3452602"/>
            <a:ext cx="5239337" cy="338554"/>
          </a:xfrm>
          <a:prstGeom prst="rect">
            <a:avLst/>
          </a:prstGeom>
          <a:noFill/>
        </p:spPr>
        <p:txBody>
          <a:bodyPr wrap="square" rtlCol="0">
            <a:spAutoFit/>
          </a:bodyPr>
          <a:lstStyle/>
          <a:p>
            <a:r>
              <a:rPr lang="en-US" sz="1600" dirty="0"/>
              <a:t>Building and district energy harvesting management system</a:t>
            </a:r>
          </a:p>
        </p:txBody>
      </p:sp>
      <p:sp>
        <p:nvSpPr>
          <p:cNvPr id="27" name="Rectangle 26">
            <a:extLst>
              <a:ext uri="{FF2B5EF4-FFF2-40B4-BE49-F238E27FC236}">
                <a16:creationId xmlns:a16="http://schemas.microsoft.com/office/drawing/2014/main" id="{29028351-3BD0-486D-B5E7-1524924FEF78}"/>
              </a:ext>
            </a:extLst>
          </p:cNvPr>
          <p:cNvSpPr/>
          <p:nvPr/>
        </p:nvSpPr>
        <p:spPr>
          <a:xfrm>
            <a:off x="5224004" y="3406436"/>
            <a:ext cx="560709" cy="430887"/>
          </a:xfrm>
          <a:prstGeom prst="rect">
            <a:avLst/>
          </a:prstGeom>
          <a:solidFill>
            <a:srgbClr val="67A53D"/>
          </a:solidFill>
        </p:spPr>
        <p:txBody>
          <a:bodyPr wrap="square">
            <a:spAutoFit/>
          </a:bodyPr>
          <a:lstStyle/>
          <a:p>
            <a:pPr algn="ctr"/>
            <a:r>
              <a:rPr lang="en-US" sz="2200" b="1" dirty="0">
                <a:solidFill>
                  <a:schemeClr val="bg1"/>
                </a:solidFill>
              </a:rPr>
              <a:t>R7</a:t>
            </a:r>
          </a:p>
        </p:txBody>
      </p:sp>
      <p:sp>
        <p:nvSpPr>
          <p:cNvPr id="11" name="TextBox 10">
            <a:extLst>
              <a:ext uri="{FF2B5EF4-FFF2-40B4-BE49-F238E27FC236}">
                <a16:creationId xmlns:a16="http://schemas.microsoft.com/office/drawing/2014/main" id="{508DB0B0-3E15-48F3-983D-3FE5083B95F1}"/>
              </a:ext>
            </a:extLst>
          </p:cNvPr>
          <p:cNvSpPr txBox="1"/>
          <p:nvPr/>
        </p:nvSpPr>
        <p:spPr>
          <a:xfrm>
            <a:off x="5216615" y="1256403"/>
            <a:ext cx="4426149" cy="226215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300" dirty="0">
                <a:solidFill>
                  <a:schemeClr val="tx1">
                    <a:lumMod val="75000"/>
                    <a:lumOff val="25000"/>
                  </a:schemeClr>
                </a:solidFill>
              </a:rPr>
              <a:t>Dual-source electrically-driven heat pump for heating, DHW and cooling</a:t>
            </a:r>
          </a:p>
          <a:p>
            <a:pPr marL="285750" indent="-285750">
              <a:spcAft>
                <a:spcPts val="1200"/>
              </a:spcAft>
              <a:buFont typeface="Arial" panose="020B0604020202020204" pitchFamily="34" charset="0"/>
              <a:buChar char="•"/>
            </a:pPr>
            <a:r>
              <a:rPr lang="en-US" sz="1300" dirty="0">
                <a:solidFill>
                  <a:schemeClr val="tx1">
                    <a:lumMod val="75000"/>
                    <a:lumOff val="25000"/>
                  </a:schemeClr>
                </a:solidFill>
              </a:rPr>
              <a:t>SolarWall for pre-heating</a:t>
            </a:r>
          </a:p>
          <a:p>
            <a:pPr marL="285750" indent="-285750">
              <a:spcAft>
                <a:spcPts val="1200"/>
              </a:spcAft>
              <a:buFont typeface="Arial" panose="020B0604020202020204" pitchFamily="34" charset="0"/>
              <a:buChar char="•"/>
            </a:pPr>
            <a:r>
              <a:rPr lang="en-US" sz="1300" dirty="0">
                <a:solidFill>
                  <a:schemeClr val="tx1">
                    <a:lumMod val="75000"/>
                    <a:lumOff val="25000"/>
                  </a:schemeClr>
                </a:solidFill>
              </a:rPr>
              <a:t>Natural ventilation strategies </a:t>
            </a:r>
          </a:p>
          <a:p>
            <a:pPr marL="285750" indent="-285750">
              <a:spcAft>
                <a:spcPts val="1200"/>
              </a:spcAft>
              <a:buFont typeface="Arial" panose="020B0604020202020204" pitchFamily="34" charset="0"/>
              <a:buChar char="•"/>
            </a:pPr>
            <a:r>
              <a:rPr lang="en-US" sz="1300" dirty="0">
                <a:solidFill>
                  <a:schemeClr val="tx1">
                    <a:lumMod val="75000"/>
                    <a:lumOff val="25000"/>
                  </a:schemeClr>
                </a:solidFill>
              </a:rPr>
              <a:t>Heat recovery ventilation unit</a:t>
            </a:r>
          </a:p>
          <a:p>
            <a:pPr marL="285750" indent="-285750">
              <a:spcAft>
                <a:spcPts val="1200"/>
              </a:spcAft>
              <a:buFont typeface="Arial" panose="020B0604020202020204" pitchFamily="34" charset="0"/>
              <a:buChar char="•"/>
            </a:pPr>
            <a:r>
              <a:rPr lang="en-US" sz="1300" dirty="0">
                <a:solidFill>
                  <a:schemeClr val="tx1">
                    <a:lumMod val="75000"/>
                    <a:lumOff val="25000"/>
                  </a:schemeClr>
                </a:solidFill>
              </a:rPr>
              <a:t>Smart control </a:t>
            </a:r>
          </a:p>
          <a:p>
            <a:pPr marL="285750" indent="-285750">
              <a:spcAft>
                <a:spcPts val="1200"/>
              </a:spcAft>
              <a:buFont typeface="Arial" panose="020B0604020202020204" pitchFamily="34" charset="0"/>
              <a:buChar char="•"/>
            </a:pPr>
            <a:endParaRPr lang="en-US" sz="1300" dirty="0">
              <a:solidFill>
                <a:schemeClr val="tx1">
                  <a:lumMod val="75000"/>
                  <a:lumOff val="25000"/>
                </a:schemeClr>
              </a:solidFill>
            </a:endParaRPr>
          </a:p>
        </p:txBody>
      </p:sp>
      <p:pic>
        <p:nvPicPr>
          <p:cNvPr id="12" name="Picture 11">
            <a:extLst>
              <a:ext uri="{FF2B5EF4-FFF2-40B4-BE49-F238E27FC236}">
                <a16:creationId xmlns:a16="http://schemas.microsoft.com/office/drawing/2014/main" id="{A749ED8A-B635-4ACD-A8B4-E4A0789215C9}"/>
              </a:ext>
            </a:extLst>
          </p:cNvPr>
          <p:cNvPicPr>
            <a:picLocks noChangeAspect="1"/>
          </p:cNvPicPr>
          <p:nvPr/>
        </p:nvPicPr>
        <p:blipFill rotWithShape="1">
          <a:blip r:embed="rId7"/>
          <a:srcRect l="-10892" t="-1871" r="-23228" b="1871"/>
          <a:stretch/>
        </p:blipFill>
        <p:spPr>
          <a:xfrm>
            <a:off x="8584964" y="1590345"/>
            <a:ext cx="1683951" cy="1474257"/>
          </a:xfrm>
          <a:prstGeom prst="rect">
            <a:avLst/>
          </a:prstGeom>
          <a:ln w="6350">
            <a:solidFill>
              <a:schemeClr val="tx1">
                <a:lumMod val="50000"/>
                <a:lumOff val="50000"/>
              </a:schemeClr>
            </a:solidFill>
          </a:ln>
        </p:spPr>
      </p:pic>
      <p:pic>
        <p:nvPicPr>
          <p:cNvPr id="13" name="Grafik 7" descr="Ein Bild, das Gebäude, Straße, draußen, Himmel enthält.&#10;&#10;Mit sehr hoher Zuverlässigkeit generierte Beschreibung">
            <a:extLst>
              <a:ext uri="{FF2B5EF4-FFF2-40B4-BE49-F238E27FC236}">
                <a16:creationId xmlns:a16="http://schemas.microsoft.com/office/drawing/2014/main" id="{2E9B03BB-2E02-445A-A3D3-02F01FCE067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400"/>
          <a:stretch/>
        </p:blipFill>
        <p:spPr>
          <a:xfrm>
            <a:off x="10162328" y="1578385"/>
            <a:ext cx="945110" cy="1510238"/>
          </a:xfrm>
          <a:prstGeom prst="rect">
            <a:avLst/>
          </a:prstGeom>
        </p:spPr>
      </p:pic>
      <p:pic>
        <p:nvPicPr>
          <p:cNvPr id="14" name="Grafik 86">
            <a:extLst>
              <a:ext uri="{FF2B5EF4-FFF2-40B4-BE49-F238E27FC236}">
                <a16:creationId xmlns:a16="http://schemas.microsoft.com/office/drawing/2014/main" id="{82DE6E1E-D14A-4B47-AFC3-1D62ABD21B57}"/>
              </a:ext>
            </a:extLst>
          </p:cNvPr>
          <p:cNvPicPr>
            <a:picLocks noChangeAspect="1"/>
          </p:cNvPicPr>
          <p:nvPr/>
        </p:nvPicPr>
        <p:blipFill rotWithShape="1">
          <a:blip r:embed="rId9"/>
          <a:srcRect l="23098" r="51765" b="29488"/>
          <a:stretch/>
        </p:blipFill>
        <p:spPr>
          <a:xfrm rot="21042827">
            <a:off x="6968472" y="6196564"/>
            <a:ext cx="5464341" cy="1805319"/>
          </a:xfrm>
          <a:prstGeom prst="rect">
            <a:avLst/>
          </a:prstGeom>
        </p:spPr>
      </p:pic>
      <p:pic>
        <p:nvPicPr>
          <p:cNvPr id="7" name="Picture 6">
            <a:extLst>
              <a:ext uri="{FF2B5EF4-FFF2-40B4-BE49-F238E27FC236}">
                <a16:creationId xmlns:a16="http://schemas.microsoft.com/office/drawing/2014/main" id="{E00C1DBF-1816-458E-B923-94D7F85E0FF3}"/>
              </a:ext>
            </a:extLst>
          </p:cNvPr>
          <p:cNvPicPr>
            <a:picLocks noChangeAspect="1"/>
          </p:cNvPicPr>
          <p:nvPr/>
        </p:nvPicPr>
        <p:blipFill>
          <a:blip r:embed="rId10"/>
          <a:stretch>
            <a:fillRect/>
          </a:stretch>
        </p:blipFill>
        <p:spPr>
          <a:xfrm>
            <a:off x="8944067" y="3990331"/>
            <a:ext cx="1964414" cy="1926818"/>
          </a:xfrm>
          <a:prstGeom prst="rect">
            <a:avLst/>
          </a:prstGeom>
        </p:spPr>
      </p:pic>
      <p:sp>
        <p:nvSpPr>
          <p:cNvPr id="73" name="TextBox 72">
            <a:extLst>
              <a:ext uri="{FF2B5EF4-FFF2-40B4-BE49-F238E27FC236}">
                <a16:creationId xmlns:a16="http://schemas.microsoft.com/office/drawing/2014/main" id="{8F5D665C-5802-4A5F-854D-5991E7BA25D3}"/>
              </a:ext>
            </a:extLst>
          </p:cNvPr>
          <p:cNvSpPr txBox="1"/>
          <p:nvPr/>
        </p:nvSpPr>
        <p:spPr>
          <a:xfrm>
            <a:off x="5224005" y="4031098"/>
            <a:ext cx="3061014" cy="2200602"/>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300" dirty="0">
                <a:solidFill>
                  <a:schemeClr val="tx1">
                    <a:lumMod val="75000"/>
                    <a:lumOff val="25000"/>
                  </a:schemeClr>
                </a:solidFill>
              </a:rPr>
              <a:t>The energy harvesting technologies and plants are interconnected: power/information exchange between buildings/energy systems</a:t>
            </a:r>
          </a:p>
          <a:p>
            <a:pPr marL="285750" indent="-285750">
              <a:spcAft>
                <a:spcPts val="1200"/>
              </a:spcAft>
              <a:buFont typeface="Arial" panose="020B0604020202020204" pitchFamily="34" charset="0"/>
              <a:buChar char="•"/>
            </a:pPr>
            <a:r>
              <a:rPr lang="en-US" sz="1300" dirty="0">
                <a:solidFill>
                  <a:schemeClr val="tx1">
                    <a:lumMod val="75000"/>
                    <a:lumOff val="25000"/>
                  </a:schemeClr>
                </a:solidFill>
              </a:rPr>
              <a:t>Monitoring data and forecasts, and user information (smart control)</a:t>
            </a:r>
          </a:p>
          <a:p>
            <a:pPr marL="285750" indent="-285750">
              <a:spcAft>
                <a:spcPts val="1200"/>
              </a:spcAft>
              <a:buFont typeface="Arial" panose="020B0604020202020204" pitchFamily="34" charset="0"/>
              <a:buChar char="•"/>
            </a:pPr>
            <a:r>
              <a:rPr lang="en-US" sz="1300" dirty="0">
                <a:solidFill>
                  <a:schemeClr val="tx1">
                    <a:lumMod val="75000"/>
                    <a:lumOff val="25000"/>
                  </a:schemeClr>
                </a:solidFill>
              </a:rPr>
              <a:t>Flexibility between energy production/distribution/consumption optimization</a:t>
            </a:r>
          </a:p>
        </p:txBody>
      </p:sp>
      <p:pic>
        <p:nvPicPr>
          <p:cNvPr id="17" name="Grafik 30">
            <a:extLst>
              <a:ext uri="{FF2B5EF4-FFF2-40B4-BE49-F238E27FC236}">
                <a16:creationId xmlns:a16="http://schemas.microsoft.com/office/drawing/2014/main" id="{E8747B59-D5F9-4B76-99C8-41C5A5BC0841}"/>
              </a:ext>
            </a:extLst>
          </p:cNvPr>
          <p:cNvPicPr>
            <a:picLocks noChangeAspect="1"/>
          </p:cNvPicPr>
          <p:nvPr/>
        </p:nvPicPr>
        <p:blipFill>
          <a:blip r:embed="rId11"/>
          <a:stretch>
            <a:fillRect/>
          </a:stretch>
        </p:blipFill>
        <p:spPr>
          <a:xfrm>
            <a:off x="10255807" y="6387183"/>
            <a:ext cx="1656371" cy="370692"/>
          </a:xfrm>
          <a:prstGeom prst="rect">
            <a:avLst/>
          </a:prstGeom>
        </p:spPr>
      </p:pic>
      <p:sp>
        <p:nvSpPr>
          <p:cNvPr id="19" name="Rectangle 18">
            <a:extLst>
              <a:ext uri="{FF2B5EF4-FFF2-40B4-BE49-F238E27FC236}">
                <a16:creationId xmlns:a16="http://schemas.microsoft.com/office/drawing/2014/main" id="{D165E8DF-7620-4B56-9B76-27DF7C7E3CAE}"/>
              </a:ext>
            </a:extLst>
          </p:cNvPr>
          <p:cNvSpPr/>
          <p:nvPr/>
        </p:nvSpPr>
        <p:spPr>
          <a:xfrm>
            <a:off x="8579353" y="2979841"/>
            <a:ext cx="2528085" cy="30781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9A90239-498E-4595-A23A-BEED9C843006}"/>
              </a:ext>
            </a:extLst>
          </p:cNvPr>
          <p:cNvSpPr txBox="1"/>
          <p:nvPr/>
        </p:nvSpPr>
        <p:spPr>
          <a:xfrm>
            <a:off x="8557596" y="2959197"/>
            <a:ext cx="2528085" cy="338554"/>
          </a:xfrm>
          <a:prstGeom prst="rect">
            <a:avLst/>
          </a:prstGeom>
          <a:noFill/>
        </p:spPr>
        <p:txBody>
          <a:bodyPr wrap="square" rtlCol="0">
            <a:spAutoFit/>
          </a:bodyPr>
          <a:lstStyle/>
          <a:p>
            <a:r>
              <a:rPr lang="en-US" sz="800" dirty="0">
                <a:solidFill>
                  <a:schemeClr val="bg1">
                    <a:lumMod val="65000"/>
                  </a:schemeClr>
                </a:solidFill>
              </a:rPr>
              <a:t>Schematic design and real application of SolarWall technology (Source: SolarWall) </a:t>
            </a:r>
          </a:p>
        </p:txBody>
      </p:sp>
    </p:spTree>
    <p:extLst>
      <p:ext uri="{BB962C8B-B14F-4D97-AF65-F5344CB8AC3E}">
        <p14:creationId xmlns:p14="http://schemas.microsoft.com/office/powerpoint/2010/main" val="357881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B94B06-97FD-4592-A25D-49CCE69E1CCF}"/>
              </a:ext>
            </a:extLst>
          </p:cNvPr>
          <p:cNvSpPr txBox="1"/>
          <p:nvPr/>
        </p:nvSpPr>
        <p:spPr>
          <a:xfrm>
            <a:off x="1027084" y="344798"/>
            <a:ext cx="3657600" cy="584775"/>
          </a:xfrm>
          <a:prstGeom prst="rect">
            <a:avLst/>
          </a:prstGeom>
          <a:noFill/>
        </p:spPr>
        <p:txBody>
          <a:bodyPr wrap="square" rtlCol="0">
            <a:spAutoFit/>
          </a:bodyPr>
          <a:lstStyle>
            <a:defPPr>
              <a:defRPr lang="en-US"/>
            </a:defPPr>
            <a:lvl1pPr>
              <a:defRPr sz="3200" b="1">
                <a:solidFill>
                  <a:srgbClr val="505151"/>
                </a:solidFill>
                <a:cs typeface="Arial" panose="020B0604020202020204" pitchFamily="34" charset="0"/>
              </a:defRPr>
            </a:lvl1pPr>
          </a:lstStyle>
          <a:p>
            <a:r>
              <a:rPr lang="en-US" dirty="0"/>
              <a:t>Expected Results</a:t>
            </a:r>
          </a:p>
        </p:txBody>
      </p:sp>
      <p:pic>
        <p:nvPicPr>
          <p:cNvPr id="19" name="Picture 18">
            <a:extLst>
              <a:ext uri="{FF2B5EF4-FFF2-40B4-BE49-F238E27FC236}">
                <a16:creationId xmlns:a16="http://schemas.microsoft.com/office/drawing/2014/main" id="{16FE3D10-3F52-4FDA-B321-D32BBA27A473}"/>
              </a:ext>
            </a:extLst>
          </p:cNvPr>
          <p:cNvPicPr>
            <a:picLocks noChangeAspect="1"/>
          </p:cNvPicPr>
          <p:nvPr/>
        </p:nvPicPr>
        <p:blipFill>
          <a:blip r:embed="rId2"/>
          <a:stretch>
            <a:fillRect/>
          </a:stretch>
        </p:blipFill>
        <p:spPr>
          <a:xfrm>
            <a:off x="2632365" y="1144366"/>
            <a:ext cx="5985163" cy="4762514"/>
          </a:xfrm>
          <a:prstGeom prst="rect">
            <a:avLst/>
          </a:prstGeom>
        </p:spPr>
      </p:pic>
      <p:pic>
        <p:nvPicPr>
          <p:cNvPr id="20" name="Grafik 86">
            <a:extLst>
              <a:ext uri="{FF2B5EF4-FFF2-40B4-BE49-F238E27FC236}">
                <a16:creationId xmlns:a16="http://schemas.microsoft.com/office/drawing/2014/main" id="{D1B84AF8-DB3E-4C7F-A196-23B984783A9D}"/>
              </a:ext>
            </a:extLst>
          </p:cNvPr>
          <p:cNvPicPr>
            <a:picLocks noChangeAspect="1"/>
          </p:cNvPicPr>
          <p:nvPr/>
        </p:nvPicPr>
        <p:blipFill rotWithShape="1">
          <a:blip r:embed="rId3"/>
          <a:srcRect l="23098" r="51765" b="29488"/>
          <a:stretch/>
        </p:blipFill>
        <p:spPr>
          <a:xfrm rot="21042827">
            <a:off x="6968472" y="6196564"/>
            <a:ext cx="5464341" cy="1805319"/>
          </a:xfrm>
          <a:prstGeom prst="rect">
            <a:avLst/>
          </a:prstGeom>
        </p:spPr>
      </p:pic>
      <p:pic>
        <p:nvPicPr>
          <p:cNvPr id="6" name="Grafik 30">
            <a:extLst>
              <a:ext uri="{FF2B5EF4-FFF2-40B4-BE49-F238E27FC236}">
                <a16:creationId xmlns:a16="http://schemas.microsoft.com/office/drawing/2014/main" id="{0815A64A-2329-4182-B757-C6354E335E3D}"/>
              </a:ext>
            </a:extLst>
          </p:cNvPr>
          <p:cNvPicPr>
            <a:picLocks noChangeAspect="1"/>
          </p:cNvPicPr>
          <p:nvPr/>
        </p:nvPicPr>
        <p:blipFill>
          <a:blip r:embed="rId4"/>
          <a:stretch>
            <a:fillRect/>
          </a:stretch>
        </p:blipFill>
        <p:spPr>
          <a:xfrm>
            <a:off x="10255807" y="6387183"/>
            <a:ext cx="1656371" cy="370692"/>
          </a:xfrm>
          <a:prstGeom prst="rect">
            <a:avLst/>
          </a:prstGeom>
        </p:spPr>
      </p:pic>
    </p:spTree>
    <p:extLst>
      <p:ext uri="{BB962C8B-B14F-4D97-AF65-F5344CB8AC3E}">
        <p14:creationId xmlns:p14="http://schemas.microsoft.com/office/powerpoint/2010/main" val="15386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1062</TotalTime>
  <Words>1522</Words>
  <Application>Microsoft Office PowerPoint</Application>
  <PresentationFormat>Widescreen</PresentationFormat>
  <Paragraphs>179</Paragraphs>
  <Slides>16</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2" baseType="lpstr">
      <vt:lpstr>Arial</vt:lpstr>
      <vt:lpstr>Calibri</vt:lpstr>
      <vt:lpstr>Calibri Light</vt:lpstr>
      <vt:lpstr>Helvetica</vt:lpstr>
      <vt:lpstr>Office Theme</vt:lpstr>
      <vt:lpstr>Acrobat Document</vt:lpstr>
      <vt:lpstr>Adaptable and adaptive RES envelope solutions to maximize energy harvesting and optimize EU building and district load matching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Antonio Fuentes</dc:creator>
  <cp:lastModifiedBy>Antonio Fuentes</cp:lastModifiedBy>
  <cp:revision>97</cp:revision>
  <dcterms:created xsi:type="dcterms:W3CDTF">2019-07-17T07:19:55Z</dcterms:created>
  <dcterms:modified xsi:type="dcterms:W3CDTF">2019-10-07T08:41:03Z</dcterms:modified>
</cp:coreProperties>
</file>